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12" d="100"/>
          <a:sy n="112" d="100"/>
        </p:scale>
        <p:origin x="51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254837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2.png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20.png"/><Relationship Id="rId4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4.png"/><Relationship Id="rId4" Type="http://schemas.openxmlformats.org/officeDocument/2006/relationships/image" Target="../media/image2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29.png"/><Relationship Id="rId4" Type="http://schemas.openxmlformats.org/officeDocument/2006/relationships/image" Target="../media/image2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4.png"/><Relationship Id="rId4" Type="http://schemas.openxmlformats.org/officeDocument/2006/relationships/image" Target="../media/image3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3.png"/><Relationship Id="rId4" Type="http://schemas.openxmlformats.org/officeDocument/2006/relationships/image" Target="../media/image2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A34A1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img/image1.png"/>
          <p:cNvPicPr>
            <a:picLocks noChangeAspect="1"/>
          </p:cNvPicPr>
          <p:nvPr/>
        </p:nvPicPr>
        <p:blipFill>
          <a:blip r:embed="rId3">
            <a:alphaModFix amt="88000"/>
          </a:blip>
          <a:srcRect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3A1E0A">
              <a:alpha val="70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4" name="Shape 1"/>
          <p:cNvSpPr/>
          <p:nvPr/>
        </p:nvSpPr>
        <p:spPr>
          <a:xfrm>
            <a:off x="30791" y="3679527"/>
            <a:ext cx="12191695" cy="3108960"/>
          </a:xfrm>
          <a:prstGeom prst="rect">
            <a:avLst/>
          </a:prstGeom>
          <a:solidFill>
            <a:srgbClr val="2E1707">
              <a:alpha val="78000"/>
            </a:srgbClr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5" name="Text 2"/>
          <p:cNvSpPr/>
          <p:nvPr/>
        </p:nvSpPr>
        <p:spPr>
          <a:xfrm>
            <a:off x="748315" y="3685406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E3B2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42ª REUNIÃO NACIONAL DA ANPEd  ·  GT16 · GT20  ·  2025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553305" y="3913073"/>
            <a:ext cx="10607040" cy="1691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Formar humanos em tempos de</a:t>
            </a:r>
            <a:endParaRPr lang="en-US" sz="4000" dirty="0"/>
          </a:p>
          <a:p>
            <a:pPr marL="0" indent="0">
              <a:lnSpc>
                <a:spcPct val="10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aprendizagem com máquinas</a:t>
            </a:r>
            <a:endParaRPr lang="en-US" sz="4000" dirty="0"/>
          </a:p>
        </p:txBody>
      </p:sp>
      <p:sp>
        <p:nvSpPr>
          <p:cNvPr id="7" name="Text 4"/>
          <p:cNvSpPr/>
          <p:nvPr/>
        </p:nvSpPr>
        <p:spPr>
          <a:xfrm>
            <a:off x="553305" y="5450011"/>
            <a:ext cx="10515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i="1" dirty="0">
                <a:solidFill>
                  <a:srgbClr val="E3B25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desafios da docência e da mediação</a:t>
            </a:r>
            <a:endParaRPr lang="en-US" sz="2000" dirty="0"/>
          </a:p>
        </p:txBody>
      </p:sp>
      <p:sp>
        <p:nvSpPr>
          <p:cNvPr id="8" name="Text 5"/>
          <p:cNvSpPr/>
          <p:nvPr/>
        </p:nvSpPr>
        <p:spPr>
          <a:xfrm>
            <a:off x="487991" y="6062379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Joana Peixoto</a:t>
            </a:r>
            <a:r>
              <a:rPr lang="en-US" sz="1800" dirty="0">
                <a:solidFill>
                  <a:srgbClr val="FFF4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(IFG / PUC Goiás · Grupo Kadjót)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487991" y="6423660"/>
            <a:ext cx="10058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E3B2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Material de estudo · Pós-Graduação em Educação (PPGE) · UFSC</a:t>
            </a:r>
            <a:endParaRPr lang="en-US" sz="1400" dirty="0"/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791" y="3731126"/>
            <a:ext cx="640080" cy="64008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C161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100584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kern="0" spc="300" dirty="0">
                <a:solidFill>
                  <a:srgbClr val="E3B2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SÍNTESE DA PARTE I</a:t>
            </a:r>
            <a:endParaRPr lang="en-US" sz="16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960" y="1554480"/>
            <a:ext cx="822960" cy="82296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68680" y="2514600"/>
            <a:ext cx="1042416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3000" i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“Não é a máquina que ensina, mas as relações sociais e o projeto pedagógico que são mediados por ela. O ‘tempo de aprendizagem com máquinas’ é uma construção ideológica que esconde essa verdade histórico-dialética.”</a:t>
            </a:r>
            <a:endParaRPr lang="en-US" sz="3000" dirty="0"/>
          </a:p>
        </p:txBody>
      </p:sp>
      <p:sp>
        <p:nvSpPr>
          <p:cNvPr id="5" name="Text 2"/>
          <p:cNvSpPr/>
          <p:nvPr/>
        </p:nvSpPr>
        <p:spPr>
          <a:xfrm>
            <a:off x="868680" y="571500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4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Joana Peixoto   [35:33 – 35:55]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11277295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400" dirty="0">
                <a:solidFill>
                  <a:srgbClr val="E3B2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1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A34A1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894015" y="-548640"/>
            <a:ext cx="4114800" cy="4114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r">
              <a:buNone/>
            </a:pPr>
            <a:r>
              <a:rPr lang="en-US" sz="30000" b="1" dirty="0">
                <a:solidFill>
                  <a:srgbClr val="FFFFFF">
                    <a:alpha val="14000"/>
                  </a:srgbClr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II</a:t>
            </a:r>
            <a:endParaRPr lang="en-US" sz="30000" dirty="0"/>
          </a:p>
        </p:txBody>
      </p:sp>
      <p:sp>
        <p:nvSpPr>
          <p:cNvPr id="3" name="Shape 1"/>
          <p:cNvSpPr/>
          <p:nvPr/>
        </p:nvSpPr>
        <p:spPr>
          <a:xfrm>
            <a:off x="822960" y="1371600"/>
            <a:ext cx="1371600" cy="1371600"/>
          </a:xfrm>
          <a:prstGeom prst="ellipse">
            <a:avLst/>
          </a:prstGeom>
          <a:solidFill>
            <a:srgbClr val="CE962A"/>
          </a:solidFill>
          <a:ln/>
          <a:effectLst>
            <a:outerShdw blurRad="88900" dist="38100" dir="5400000" algn="bl" rotWithShape="0">
              <a:srgbClr val="000000">
                <a:alpha val="16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0432" y="1719072"/>
            <a:ext cx="676656" cy="676656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868680" y="306324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kern="0" spc="400" dirty="0">
                <a:solidFill>
                  <a:srgbClr val="E3B2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PARTE II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822960" y="3429000"/>
            <a:ext cx="969264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4400" b="1" dirty="0">
                <a:solidFill>
                  <a:srgbClr val="FFF4E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teoria da mediação</a:t>
            </a:r>
            <a:endParaRPr lang="en-US" sz="4400" dirty="0"/>
          </a:p>
        </p:txBody>
      </p:sp>
      <p:sp>
        <p:nvSpPr>
          <p:cNvPr id="7" name="Text 4"/>
          <p:cNvSpPr/>
          <p:nvPr/>
        </p:nvSpPr>
        <p:spPr>
          <a:xfrm>
            <a:off x="868680" y="5257800"/>
            <a:ext cx="96926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i="1" dirty="0">
                <a:solidFill>
                  <a:srgbClr val="E3B2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Vigotski e a psicologia histórico-cultural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11277295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400" dirty="0">
                <a:solidFill>
                  <a:srgbClr val="E3B2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1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DF3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640080" y="777240"/>
            <a:ext cx="597377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kern="0" spc="300" dirty="0">
                <a:solidFill>
                  <a:srgbClr val="C161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PARTE II · O POSTULADO VIGOTSKIANO</a:t>
            </a:r>
            <a:endParaRPr lang="en-US" sz="150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160" y="1475730"/>
            <a:ext cx="640080" cy="64008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304178" y="2125980"/>
            <a:ext cx="5973775" cy="3108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2200" i="1" dirty="0">
                <a:solidFill>
                  <a:srgbClr val="4A2A1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“A consciência humana e as funções psicológicas superiores não são imediatas: elas serão sempre mediadas, social e semioticamente. A aprendizagem só pode ocorrer por meio da mediação de signos, fundamentalmente sociais na origem e na natureza.”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640080" y="5486400"/>
            <a:ext cx="597377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A34A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Joana Peixoto</a:t>
            </a:r>
            <a:r>
              <a:rPr lang="en-US" sz="1400" dirty="0">
                <a:solidFill>
                  <a:srgbClr val="8A62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[36:25 – 36:55]</a:t>
            </a:r>
            <a:endParaRPr lang="en-US" sz="1400" dirty="0"/>
          </a:p>
        </p:txBody>
      </p:sp>
      <p:sp>
        <p:nvSpPr>
          <p:cNvPr id="7" name="Text 3"/>
          <p:cNvSpPr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8A62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Joana Peixoto · ANPEd (GT16 · GT20), 2025</a:t>
            </a:r>
            <a:endParaRPr lang="en-US" sz="1400" dirty="0"/>
          </a:p>
        </p:txBody>
      </p:sp>
      <p:sp>
        <p:nvSpPr>
          <p:cNvPr id="8" name="Text 4"/>
          <p:cNvSpPr/>
          <p:nvPr/>
        </p:nvSpPr>
        <p:spPr>
          <a:xfrm>
            <a:off x="11277295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400" dirty="0">
                <a:solidFill>
                  <a:srgbClr val="8A62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1400" dirty="0"/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7FA01F29-0435-BB78-996D-8A7A67D8E5C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7" t="18765" r="32917" b="17778"/>
          <a:stretch>
            <a:fillRect/>
          </a:stretch>
        </p:blipFill>
        <p:spPr bwMode="auto">
          <a:xfrm>
            <a:off x="6331567" y="1435608"/>
            <a:ext cx="5739130" cy="313182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DF3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kern="0" spc="300" dirty="0">
                <a:solidFill>
                  <a:srgbClr val="C161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PARTE II · PRINCÍPIO ORGANIZADOR</a:t>
            </a:r>
            <a:endParaRPr lang="en-US" sz="15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3200" b="1" dirty="0">
                <a:solidFill>
                  <a:srgbClr val="4A2A1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relação com o mundo nunca é imediata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822960" y="2468880"/>
            <a:ext cx="2834640" cy="1371600"/>
          </a:xfrm>
          <a:prstGeom prst="roundRect">
            <a:avLst>
              <a:gd name="adj" fmla="val 9333"/>
            </a:avLst>
          </a:prstGeom>
          <a:solidFill>
            <a:srgbClr val="FFFBF4"/>
          </a:solidFill>
          <a:ln/>
          <a:effectLst>
            <a:outerShdw blurRad="76200" dist="25400" dir="54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5" name="Shape 3"/>
          <p:cNvSpPr/>
          <p:nvPr/>
        </p:nvSpPr>
        <p:spPr>
          <a:xfrm>
            <a:off x="1874520" y="2651760"/>
            <a:ext cx="731520" cy="731520"/>
          </a:xfrm>
          <a:prstGeom prst="ellipse">
            <a:avLst/>
          </a:prstGeom>
          <a:solidFill>
            <a:srgbClr val="C1611C"/>
          </a:solidFill>
          <a:ln/>
          <a:effectLst>
            <a:outerShdw blurRad="63500" dist="254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4715" y="2841955"/>
            <a:ext cx="351130" cy="35113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822960" y="3401568"/>
            <a:ext cx="28346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A34A1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Sujeito humano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4663440" y="2468880"/>
            <a:ext cx="2834640" cy="1371600"/>
          </a:xfrm>
          <a:prstGeom prst="roundRect">
            <a:avLst>
              <a:gd name="adj" fmla="val 9333"/>
            </a:avLst>
          </a:prstGeom>
          <a:solidFill>
            <a:srgbClr val="F8E3C6"/>
          </a:solidFill>
          <a:ln/>
          <a:effectLst>
            <a:outerShdw blurRad="76200" dist="25400" dir="54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9" name="Shape 6"/>
          <p:cNvSpPr/>
          <p:nvPr/>
        </p:nvSpPr>
        <p:spPr>
          <a:xfrm>
            <a:off x="5715000" y="2651760"/>
            <a:ext cx="731520" cy="731520"/>
          </a:xfrm>
          <a:prstGeom prst="ellipse">
            <a:avLst/>
          </a:prstGeom>
          <a:solidFill>
            <a:srgbClr val="C1611C"/>
          </a:solidFill>
          <a:ln/>
          <a:effectLst>
            <a:outerShdw blurRad="63500" dist="254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05195" y="2841955"/>
            <a:ext cx="351130" cy="351130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4663440" y="3401568"/>
            <a:ext cx="28346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A34A1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Artefatos culturais</a:t>
            </a:r>
            <a:endParaRPr lang="en-US" sz="1600" dirty="0"/>
          </a:p>
        </p:txBody>
      </p:sp>
      <p:sp>
        <p:nvSpPr>
          <p:cNvPr id="12" name="Shape 8"/>
          <p:cNvSpPr/>
          <p:nvPr/>
        </p:nvSpPr>
        <p:spPr>
          <a:xfrm>
            <a:off x="8503920" y="2468880"/>
            <a:ext cx="2834640" cy="1371600"/>
          </a:xfrm>
          <a:prstGeom prst="roundRect">
            <a:avLst>
              <a:gd name="adj" fmla="val 9333"/>
            </a:avLst>
          </a:prstGeom>
          <a:solidFill>
            <a:srgbClr val="FFFBF4"/>
          </a:solidFill>
          <a:ln/>
          <a:effectLst>
            <a:outerShdw blurRad="76200" dist="25400" dir="54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3" name="Shape 9"/>
          <p:cNvSpPr/>
          <p:nvPr/>
        </p:nvSpPr>
        <p:spPr>
          <a:xfrm>
            <a:off x="9555480" y="2651760"/>
            <a:ext cx="731520" cy="731520"/>
          </a:xfrm>
          <a:prstGeom prst="ellipse">
            <a:avLst/>
          </a:prstGeom>
          <a:solidFill>
            <a:srgbClr val="C1611C"/>
          </a:solidFill>
          <a:ln/>
          <a:effectLst>
            <a:outerShdw blurRad="63500" dist="254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45675" y="2841955"/>
            <a:ext cx="351130" cy="351130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8503920" y="3401568"/>
            <a:ext cx="28346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A34A1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Mundo</a:t>
            </a:r>
            <a:endParaRPr lang="en-US" sz="1600" dirty="0"/>
          </a:p>
        </p:txBody>
      </p:sp>
      <p:pic>
        <p:nvPicPr>
          <p:cNvPr id="16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49040" y="2926080"/>
            <a:ext cx="731520" cy="457200"/>
          </a:xfrm>
          <a:prstGeom prst="rect">
            <a:avLst/>
          </a:prstGeom>
        </p:spPr>
      </p:pic>
      <p:pic>
        <p:nvPicPr>
          <p:cNvPr id="17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89520" y="2926080"/>
            <a:ext cx="731520" cy="457200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4663440" y="3886200"/>
            <a:ext cx="2834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i="1" dirty="0">
                <a:solidFill>
                  <a:srgbClr val="8A62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produzidos cultural e historicamente</a:t>
            </a:r>
            <a:endParaRPr lang="en-US" sz="1400" dirty="0"/>
          </a:p>
        </p:txBody>
      </p:sp>
      <p:pic>
        <p:nvPicPr>
          <p:cNvPr id="19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7240" y="4572000"/>
            <a:ext cx="457200" cy="457200"/>
          </a:xfrm>
          <a:prstGeom prst="rect">
            <a:avLst/>
          </a:prstGeom>
        </p:spPr>
      </p:pic>
      <p:sp>
        <p:nvSpPr>
          <p:cNvPr id="20" name="Text 12"/>
          <p:cNvSpPr/>
          <p:nvPr/>
        </p:nvSpPr>
        <p:spPr>
          <a:xfrm>
            <a:off x="1344168" y="4572000"/>
            <a:ext cx="10040112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800" i="1" dirty="0">
                <a:solidFill>
                  <a:srgbClr val="4A2A1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“A mediação é um princípio organizador da relação do humano com o mundo, porque essa relação nunca é imediata: ela sempre se estabelece através desses artefatos produzidos cultural e historicamente.”</a:t>
            </a:r>
            <a:endParaRPr lang="en-US" sz="1800" dirty="0"/>
          </a:p>
        </p:txBody>
      </p:sp>
      <p:sp>
        <p:nvSpPr>
          <p:cNvPr id="21" name="Text 13"/>
          <p:cNvSpPr/>
          <p:nvPr/>
        </p:nvSpPr>
        <p:spPr>
          <a:xfrm>
            <a:off x="1344168" y="6035040"/>
            <a:ext cx="10058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A34A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Joana Peixoto   [37:11 – 37:38]</a:t>
            </a:r>
            <a:endParaRPr lang="en-US" sz="1400" dirty="0"/>
          </a:p>
        </p:txBody>
      </p:sp>
      <p:sp>
        <p:nvSpPr>
          <p:cNvPr id="22" name="Text 14"/>
          <p:cNvSpPr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8A62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Joana Peixoto · ANPEd (GT16 · GT20), 2025</a:t>
            </a:r>
            <a:endParaRPr lang="en-US" sz="1400" dirty="0"/>
          </a:p>
        </p:txBody>
      </p:sp>
      <p:sp>
        <p:nvSpPr>
          <p:cNvPr id="23" name="Text 15"/>
          <p:cNvSpPr/>
          <p:nvPr/>
        </p:nvSpPr>
        <p:spPr>
          <a:xfrm>
            <a:off x="11277295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400" dirty="0">
                <a:solidFill>
                  <a:srgbClr val="8A62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14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DF3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kern="0" spc="300" dirty="0">
                <a:solidFill>
                  <a:srgbClr val="C161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PARTE II · A DISTINÇÃO EM VIGOTSKI</a:t>
            </a:r>
            <a:endParaRPr lang="en-US" sz="15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3200" b="1" dirty="0">
                <a:solidFill>
                  <a:srgbClr val="4A2A1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Instrumentos técnicos e instrumentos psicológicos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640080" y="1874520"/>
            <a:ext cx="4892040" cy="2514600"/>
          </a:xfrm>
          <a:prstGeom prst="roundRect">
            <a:avLst>
              <a:gd name="adj" fmla="val 5091"/>
            </a:avLst>
          </a:prstGeom>
          <a:solidFill>
            <a:srgbClr val="FFFBF4"/>
          </a:solidFill>
          <a:ln/>
          <a:effectLst>
            <a:outerShdw blurRad="76200" dist="25400" dir="54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5" name="Shape 3"/>
          <p:cNvSpPr/>
          <p:nvPr/>
        </p:nvSpPr>
        <p:spPr>
          <a:xfrm>
            <a:off x="914400" y="2148840"/>
            <a:ext cx="777240" cy="777240"/>
          </a:xfrm>
          <a:prstGeom prst="ellipse">
            <a:avLst/>
          </a:prstGeom>
          <a:solidFill>
            <a:srgbClr val="C1611C"/>
          </a:solidFill>
          <a:ln/>
          <a:effectLst>
            <a:outerShdw blurRad="63500" dist="254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6482" y="2350922"/>
            <a:ext cx="373075" cy="373075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810512" y="2194560"/>
            <a:ext cx="37947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A34A1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Instrumentos técnicos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1810512" y="2651760"/>
            <a:ext cx="3794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8A62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Orientados para o exterior.</a:t>
            </a:r>
            <a:endParaRPr lang="en-US" sz="1500" dirty="0"/>
          </a:p>
        </p:txBody>
      </p:sp>
      <p:sp>
        <p:nvSpPr>
          <p:cNvPr id="9" name="Text 6"/>
          <p:cNvSpPr/>
          <p:nvPr/>
        </p:nvSpPr>
        <p:spPr>
          <a:xfrm>
            <a:off x="1005840" y="3154680"/>
            <a:ext cx="43434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500" dirty="0">
                <a:solidFill>
                  <a:srgbClr val="4A2A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Transformam a natureza e os objetos</a:t>
            </a:r>
            <a:endParaRPr lang="en-US" sz="15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500" dirty="0">
                <a:solidFill>
                  <a:srgbClr val="4A2A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Agem sobre o mundo material</a:t>
            </a:r>
            <a:endParaRPr lang="en-US" sz="1500" dirty="0"/>
          </a:p>
        </p:txBody>
      </p:sp>
      <p:sp>
        <p:nvSpPr>
          <p:cNvPr id="10" name="Shape 7"/>
          <p:cNvSpPr/>
          <p:nvPr/>
        </p:nvSpPr>
        <p:spPr>
          <a:xfrm>
            <a:off x="6629400" y="1874520"/>
            <a:ext cx="4892040" cy="2514600"/>
          </a:xfrm>
          <a:prstGeom prst="roundRect">
            <a:avLst>
              <a:gd name="adj" fmla="val 5091"/>
            </a:avLst>
          </a:prstGeom>
          <a:solidFill>
            <a:srgbClr val="F8E3C6"/>
          </a:solidFill>
          <a:ln/>
          <a:effectLst>
            <a:outerShdw blurRad="76200" dist="25400" dir="54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1" name="Shape 8"/>
          <p:cNvSpPr/>
          <p:nvPr/>
        </p:nvSpPr>
        <p:spPr>
          <a:xfrm>
            <a:off x="6903720" y="2148840"/>
            <a:ext cx="777240" cy="777240"/>
          </a:xfrm>
          <a:prstGeom prst="ellipse">
            <a:avLst/>
          </a:prstGeom>
          <a:solidFill>
            <a:srgbClr val="CE962A"/>
          </a:solidFill>
          <a:ln/>
          <a:effectLst>
            <a:outerShdw blurRad="63500" dist="254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05802" y="2350922"/>
            <a:ext cx="373075" cy="373075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7799832" y="2194560"/>
            <a:ext cx="37947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A34A1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Instrumentos psicológicos</a:t>
            </a:r>
            <a:endParaRPr lang="en-US" sz="1900" dirty="0"/>
          </a:p>
        </p:txBody>
      </p:sp>
      <p:sp>
        <p:nvSpPr>
          <p:cNvPr id="14" name="Text 10"/>
          <p:cNvSpPr/>
          <p:nvPr/>
        </p:nvSpPr>
        <p:spPr>
          <a:xfrm>
            <a:off x="7799832" y="2651760"/>
            <a:ext cx="3794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8A62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Signos — orientados para o interior.</a:t>
            </a:r>
            <a:endParaRPr lang="en-US" sz="1500" dirty="0"/>
          </a:p>
        </p:txBody>
      </p:sp>
      <p:sp>
        <p:nvSpPr>
          <p:cNvPr id="15" name="Text 11"/>
          <p:cNvSpPr/>
          <p:nvPr/>
        </p:nvSpPr>
        <p:spPr>
          <a:xfrm>
            <a:off x="6995160" y="3154680"/>
            <a:ext cx="43434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500" dirty="0">
                <a:solidFill>
                  <a:srgbClr val="4A2A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Organizam o próprio pensamento</a:t>
            </a:r>
            <a:endParaRPr lang="en-US" sz="15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500" dirty="0">
                <a:solidFill>
                  <a:srgbClr val="4A2A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Regulam a conduta e a consciência</a:t>
            </a:r>
            <a:endParaRPr lang="en-US" sz="1500" dirty="0"/>
          </a:p>
        </p:txBody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7240" y="4617720"/>
            <a:ext cx="457200" cy="457200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344168" y="4617720"/>
            <a:ext cx="10040112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700" i="1" dirty="0">
                <a:solidFill>
                  <a:srgbClr val="4A2A1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“Essas duas dimensões não são estanques: elas formam uma unidade dialética. As tecnologias digitais e a IA são, simultaneamente, instrumentos que mediam nossa relação com o mundo e com nós mesmos.”</a:t>
            </a:r>
            <a:endParaRPr lang="en-US" sz="1700" dirty="0"/>
          </a:p>
        </p:txBody>
      </p:sp>
      <p:sp>
        <p:nvSpPr>
          <p:cNvPr id="18" name="Text 13"/>
          <p:cNvSpPr/>
          <p:nvPr/>
        </p:nvSpPr>
        <p:spPr>
          <a:xfrm>
            <a:off x="1344168" y="5989320"/>
            <a:ext cx="10058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A34A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Joana Peixoto   [37:59 – 38:44]</a:t>
            </a:r>
            <a:endParaRPr lang="en-US" sz="1400" dirty="0"/>
          </a:p>
        </p:txBody>
      </p:sp>
      <p:sp>
        <p:nvSpPr>
          <p:cNvPr id="19" name="Text 14"/>
          <p:cNvSpPr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8A62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Joana Peixoto · ANPEd (GT16 · GT20), 2025</a:t>
            </a:r>
            <a:endParaRPr lang="en-US" sz="1400" dirty="0"/>
          </a:p>
        </p:txBody>
      </p:sp>
      <p:sp>
        <p:nvSpPr>
          <p:cNvPr id="20" name="Text 15"/>
          <p:cNvSpPr/>
          <p:nvPr/>
        </p:nvSpPr>
        <p:spPr>
          <a:xfrm>
            <a:off x="11277295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400" dirty="0">
                <a:solidFill>
                  <a:srgbClr val="8A62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14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DF3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640080" y="777240"/>
            <a:ext cx="597377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kern="0" spc="300" dirty="0">
                <a:solidFill>
                  <a:srgbClr val="C161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PARTE II · A DUPLA DIMENSÃO</a:t>
            </a:r>
            <a:endParaRPr lang="en-US" sz="150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" y="1234440"/>
            <a:ext cx="640080" cy="64008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640080" y="1965960"/>
            <a:ext cx="5973775" cy="3108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2200" i="1" dirty="0">
                <a:solidFill>
                  <a:srgbClr val="4A2A1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“É simultaneamente: não existe um instrumento que não tenha essa dupla dimensão — a material e a simbólica. E esse processo de mediação é o motor do desenvolvimento humano.”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640080" y="5486400"/>
            <a:ext cx="597377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A34A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Joana Peixoto</a:t>
            </a:r>
            <a:r>
              <a:rPr lang="en-US" sz="1400" dirty="0">
                <a:solidFill>
                  <a:srgbClr val="8A62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[38:44 – 39:55]</a:t>
            </a:r>
            <a:endParaRPr lang="en-US" sz="1400" dirty="0"/>
          </a:p>
        </p:txBody>
      </p:sp>
      <p:sp>
        <p:nvSpPr>
          <p:cNvPr id="7" name="Text 3"/>
          <p:cNvSpPr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8A62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Joana Peixoto · ANPEd (GT16 · GT20), 2025</a:t>
            </a:r>
            <a:endParaRPr lang="en-US" sz="1400" dirty="0"/>
          </a:p>
        </p:txBody>
      </p:sp>
      <p:sp>
        <p:nvSpPr>
          <p:cNvPr id="8" name="Text 4"/>
          <p:cNvSpPr/>
          <p:nvPr/>
        </p:nvSpPr>
        <p:spPr>
          <a:xfrm>
            <a:off x="11277295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400" dirty="0">
                <a:solidFill>
                  <a:srgbClr val="8A62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1400" dirty="0"/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DD14AD67-063A-08C2-9801-A283C5A554E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5" t="19260" r="33472" b="17284"/>
          <a:stretch>
            <a:fillRect/>
          </a:stretch>
        </p:blipFill>
        <p:spPr bwMode="auto">
          <a:xfrm>
            <a:off x="5274015" y="3166794"/>
            <a:ext cx="6231880" cy="344431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A34A1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894015" y="-548640"/>
            <a:ext cx="4114800" cy="4114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r">
              <a:buNone/>
            </a:pPr>
            <a:r>
              <a:rPr lang="en-US" sz="30000" b="1" dirty="0">
                <a:solidFill>
                  <a:srgbClr val="FFFFFF">
                    <a:alpha val="14000"/>
                  </a:srgbClr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III</a:t>
            </a:r>
            <a:endParaRPr lang="en-US" sz="30000" dirty="0"/>
          </a:p>
        </p:txBody>
      </p:sp>
      <p:sp>
        <p:nvSpPr>
          <p:cNvPr id="3" name="Shape 1"/>
          <p:cNvSpPr/>
          <p:nvPr/>
        </p:nvSpPr>
        <p:spPr>
          <a:xfrm>
            <a:off x="822960" y="1371600"/>
            <a:ext cx="1371600" cy="1371600"/>
          </a:xfrm>
          <a:prstGeom prst="ellipse">
            <a:avLst/>
          </a:prstGeom>
          <a:solidFill>
            <a:srgbClr val="CE962A"/>
          </a:solidFill>
          <a:ln/>
          <a:effectLst>
            <a:outerShdw blurRad="88900" dist="38100" dir="5400000" algn="bl" rotWithShape="0">
              <a:srgbClr val="000000">
                <a:alpha val="16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0432" y="1719072"/>
            <a:ext cx="676656" cy="676656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868680" y="306324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kern="0" spc="400" dirty="0">
                <a:solidFill>
                  <a:srgbClr val="E3B2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PARTE III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822960" y="3429000"/>
            <a:ext cx="969264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4400" b="1" dirty="0">
                <a:solidFill>
                  <a:srgbClr val="FFF4E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Formação docente</a:t>
            </a:r>
            <a:endParaRPr lang="en-US" sz="4400" dirty="0"/>
          </a:p>
        </p:txBody>
      </p:sp>
      <p:sp>
        <p:nvSpPr>
          <p:cNvPr id="7" name="Text 4"/>
          <p:cNvSpPr/>
          <p:nvPr/>
        </p:nvSpPr>
        <p:spPr>
          <a:xfrm>
            <a:off x="868680" y="5257800"/>
            <a:ext cx="96926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i="1" dirty="0">
                <a:solidFill>
                  <a:srgbClr val="E3B2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Para além da cisão entre o técnico e o pedagógico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11277295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400" dirty="0">
                <a:solidFill>
                  <a:srgbClr val="E3B2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14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DF3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kern="0" spc="300" dirty="0">
                <a:solidFill>
                  <a:srgbClr val="C161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PARTE III · O PROBLEMA</a:t>
            </a:r>
            <a:endParaRPr lang="en-US" sz="15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3200" b="1" dirty="0">
                <a:solidFill>
                  <a:srgbClr val="4A2A1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cisão que a formação costuma reproduzir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640080" y="1965960"/>
            <a:ext cx="4892040" cy="1828800"/>
          </a:xfrm>
          <a:prstGeom prst="roundRect">
            <a:avLst>
              <a:gd name="adj" fmla="val 7000"/>
            </a:avLst>
          </a:prstGeom>
          <a:solidFill>
            <a:srgbClr val="FFFBF4"/>
          </a:solidFill>
          <a:ln/>
          <a:effectLst>
            <a:outerShdw blurRad="76200" dist="25400" dir="54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5" name="Shape 3"/>
          <p:cNvSpPr/>
          <p:nvPr/>
        </p:nvSpPr>
        <p:spPr>
          <a:xfrm>
            <a:off x="914400" y="2258568"/>
            <a:ext cx="731520" cy="731520"/>
          </a:xfrm>
          <a:prstGeom prst="ellipse">
            <a:avLst/>
          </a:prstGeom>
          <a:solidFill>
            <a:srgbClr val="C1611C"/>
          </a:solidFill>
          <a:ln/>
          <a:effectLst>
            <a:outerShdw blurRad="63500" dist="254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4595" y="2448763"/>
            <a:ext cx="351130" cy="35113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783080" y="2313432"/>
            <a:ext cx="37947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A34A1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Parte técnica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914400" y="2971800"/>
            <a:ext cx="43434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4A2A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“No laboratório”: aprende-se a operar a máquina e os aplicativos.</a:t>
            </a:r>
            <a:endParaRPr lang="en-US" sz="1500" dirty="0"/>
          </a:p>
        </p:txBody>
      </p:sp>
      <p:sp>
        <p:nvSpPr>
          <p:cNvPr id="9" name="Shape 6"/>
          <p:cNvSpPr/>
          <p:nvPr/>
        </p:nvSpPr>
        <p:spPr>
          <a:xfrm>
            <a:off x="6629400" y="1965960"/>
            <a:ext cx="4892040" cy="1828800"/>
          </a:xfrm>
          <a:prstGeom prst="roundRect">
            <a:avLst>
              <a:gd name="adj" fmla="val 7000"/>
            </a:avLst>
          </a:prstGeom>
          <a:solidFill>
            <a:srgbClr val="FFFBF4"/>
          </a:solidFill>
          <a:ln/>
          <a:effectLst>
            <a:outerShdw blurRad="76200" dist="25400" dir="54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0" name="Shape 7"/>
          <p:cNvSpPr/>
          <p:nvPr/>
        </p:nvSpPr>
        <p:spPr>
          <a:xfrm>
            <a:off x="6903720" y="2258568"/>
            <a:ext cx="731520" cy="731520"/>
          </a:xfrm>
          <a:prstGeom prst="ellipse">
            <a:avLst/>
          </a:prstGeom>
          <a:solidFill>
            <a:srgbClr val="C1611C"/>
          </a:solidFill>
          <a:ln/>
          <a:effectLst>
            <a:outerShdw blurRad="63500" dist="254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93915" y="2448763"/>
            <a:ext cx="351130" cy="35113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7772400" y="2313432"/>
            <a:ext cx="37947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A34A1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Parte pedagógica</a:t>
            </a:r>
            <a:endParaRPr lang="en-US" sz="1900" dirty="0"/>
          </a:p>
        </p:txBody>
      </p:sp>
      <p:sp>
        <p:nvSpPr>
          <p:cNvPr id="13" name="Text 9"/>
          <p:cNvSpPr/>
          <p:nvPr/>
        </p:nvSpPr>
        <p:spPr>
          <a:xfrm>
            <a:off x="6903720" y="2971800"/>
            <a:ext cx="43434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4A2A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Tratada à parte, com articulação difícil em relação à técnica.</a:t>
            </a:r>
            <a:endParaRPr lang="en-US" sz="1500" dirty="0"/>
          </a:p>
        </p:txBody>
      </p:sp>
      <p:sp>
        <p:nvSpPr>
          <p:cNvPr id="14" name="Shape 10"/>
          <p:cNvSpPr/>
          <p:nvPr/>
        </p:nvSpPr>
        <p:spPr>
          <a:xfrm>
            <a:off x="5779008" y="2514600"/>
            <a:ext cx="640080" cy="640080"/>
          </a:xfrm>
          <a:prstGeom prst="ellipse">
            <a:avLst/>
          </a:prstGeom>
          <a:solidFill>
            <a:srgbClr val="FDF3E6"/>
          </a:solidFill>
          <a:ln w="25400">
            <a:solidFill>
              <a:srgbClr val="A34A1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pic>
        <p:nvPicPr>
          <p:cNvPr id="1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70448" y="2606040"/>
            <a:ext cx="457200" cy="457200"/>
          </a:xfrm>
          <a:prstGeom prst="rect">
            <a:avLst/>
          </a:prstGeom>
        </p:spPr>
      </p:pic>
      <p:pic>
        <p:nvPicPr>
          <p:cNvPr id="16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7240" y="4160520"/>
            <a:ext cx="457200" cy="457200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1344168" y="4160520"/>
            <a:ext cx="10040112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800" i="1" dirty="0">
                <a:solidFill>
                  <a:srgbClr val="4A2A1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“Esse é um dos desafios para a educação nessa presença massiva de tecnologias e, mais recentemente, das inteligências artificiais: a formação docente distingue a parte técnica da parte pedagógica — e isso é um equívoco.”</a:t>
            </a:r>
            <a:endParaRPr lang="en-US" sz="1800" dirty="0"/>
          </a:p>
        </p:txBody>
      </p:sp>
      <p:sp>
        <p:nvSpPr>
          <p:cNvPr id="18" name="Text 12"/>
          <p:cNvSpPr/>
          <p:nvPr/>
        </p:nvSpPr>
        <p:spPr>
          <a:xfrm>
            <a:off x="1344168" y="5897880"/>
            <a:ext cx="10058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A34A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Joana Peixoto   [39:09 – 39:55]</a:t>
            </a:r>
            <a:endParaRPr lang="en-US" sz="1400" dirty="0"/>
          </a:p>
        </p:txBody>
      </p:sp>
      <p:sp>
        <p:nvSpPr>
          <p:cNvPr id="19" name="Text 13"/>
          <p:cNvSpPr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8A62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Joana Peixoto · ANPEd (GT16 · GT20), 2025</a:t>
            </a:r>
            <a:endParaRPr lang="en-US" sz="1400" dirty="0"/>
          </a:p>
        </p:txBody>
      </p:sp>
      <p:sp>
        <p:nvSpPr>
          <p:cNvPr id="20" name="Text 14"/>
          <p:cNvSpPr/>
          <p:nvPr/>
        </p:nvSpPr>
        <p:spPr>
          <a:xfrm>
            <a:off x="11277295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400" dirty="0">
                <a:solidFill>
                  <a:srgbClr val="8A62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</a:t>
            </a:r>
            <a:endParaRPr lang="en-US" sz="14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DF3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kern="0" spc="300" dirty="0">
                <a:solidFill>
                  <a:srgbClr val="C161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PARTE III · DESLOCAMENTO CONCEITUAL</a:t>
            </a:r>
            <a:endParaRPr lang="en-US" sz="15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3200" b="1" dirty="0">
                <a:solidFill>
                  <a:srgbClr val="4A2A1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mediação não é função — é a própria relação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3840480" y="2240280"/>
            <a:ext cx="0" cy="3040380"/>
          </a:xfrm>
          <a:prstGeom prst="line">
            <a:avLst/>
          </a:prstGeom>
          <a:noFill/>
          <a:ln w="31750">
            <a:solidFill>
              <a:srgbClr val="CE962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" name="Shape 3"/>
          <p:cNvSpPr/>
          <p:nvPr/>
        </p:nvSpPr>
        <p:spPr>
          <a:xfrm>
            <a:off x="2189988" y="5280660"/>
            <a:ext cx="3300984" cy="0"/>
          </a:xfrm>
          <a:prstGeom prst="line">
            <a:avLst/>
          </a:prstGeom>
          <a:noFill/>
          <a:ln w="31750">
            <a:solidFill>
              <a:srgbClr val="CE962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6" name="Shape 4"/>
          <p:cNvSpPr/>
          <p:nvPr/>
        </p:nvSpPr>
        <p:spPr>
          <a:xfrm>
            <a:off x="5490972" y="5280660"/>
            <a:ext cx="0" cy="0"/>
          </a:xfrm>
          <a:prstGeom prst="line">
            <a:avLst/>
          </a:prstGeom>
          <a:noFill/>
          <a:ln w="31750">
            <a:solidFill>
              <a:srgbClr val="CE962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Shape 5"/>
          <p:cNvSpPr/>
          <p:nvPr/>
        </p:nvSpPr>
        <p:spPr>
          <a:xfrm>
            <a:off x="3200400" y="3337560"/>
            <a:ext cx="1280160" cy="1280160"/>
          </a:xfrm>
          <a:prstGeom prst="ellipse">
            <a:avLst/>
          </a:prstGeom>
          <a:solidFill>
            <a:srgbClr val="C1611C"/>
          </a:solidFill>
          <a:ln/>
          <a:effectLst>
            <a:outerShdw blurRad="88900" dist="38100" dir="5400000" algn="bl" rotWithShape="0">
              <a:srgbClr val="000000">
                <a:alpha val="16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8" name="Text 6"/>
          <p:cNvSpPr/>
          <p:nvPr/>
        </p:nvSpPr>
        <p:spPr>
          <a:xfrm>
            <a:off x="3017520" y="3776472"/>
            <a:ext cx="16459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MEDIAÇÃO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3429000" y="1828800"/>
            <a:ext cx="822960" cy="822960"/>
          </a:xfrm>
          <a:prstGeom prst="ellipse">
            <a:avLst/>
          </a:prstGeom>
          <a:solidFill>
            <a:srgbClr val="CE962A"/>
          </a:solidFill>
          <a:ln/>
          <a:effectLst>
            <a:outerShdw blurRad="50800" dist="25400" dir="5400000" algn="bl" rotWithShape="0">
              <a:srgbClr val="000000">
                <a:alpha val="16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pic>
        <p:nvPicPr>
          <p:cNvPr id="10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2736" y="2002536"/>
            <a:ext cx="475488" cy="475488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2834640" y="2697480"/>
            <a:ext cx="20116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A34A1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Sujeitos</a:t>
            </a:r>
            <a:endParaRPr lang="en-US" sz="1600" dirty="0"/>
          </a:p>
        </p:txBody>
      </p:sp>
      <p:sp>
        <p:nvSpPr>
          <p:cNvPr id="12" name="Shape 9"/>
          <p:cNvSpPr/>
          <p:nvPr/>
        </p:nvSpPr>
        <p:spPr>
          <a:xfrm>
            <a:off x="1778508" y="4869180"/>
            <a:ext cx="822960" cy="822960"/>
          </a:xfrm>
          <a:prstGeom prst="ellipse">
            <a:avLst/>
          </a:prstGeom>
          <a:solidFill>
            <a:srgbClr val="CE962A"/>
          </a:solidFill>
          <a:ln/>
          <a:effectLst>
            <a:outerShdw blurRad="50800" dist="25400" dir="5400000" algn="bl" rotWithShape="0">
              <a:srgbClr val="000000">
                <a:alpha val="16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pic>
        <p:nvPicPr>
          <p:cNvPr id="1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52244" y="5042916"/>
            <a:ext cx="475488" cy="475488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1184148" y="5737860"/>
            <a:ext cx="20116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A34A1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Instrumentos</a:t>
            </a:r>
            <a:endParaRPr lang="en-US" sz="1600" dirty="0"/>
          </a:p>
        </p:txBody>
      </p:sp>
      <p:sp>
        <p:nvSpPr>
          <p:cNvPr id="15" name="Shape 11"/>
          <p:cNvSpPr/>
          <p:nvPr/>
        </p:nvSpPr>
        <p:spPr>
          <a:xfrm>
            <a:off x="5079492" y="4869180"/>
            <a:ext cx="822960" cy="822960"/>
          </a:xfrm>
          <a:prstGeom prst="ellipse">
            <a:avLst/>
          </a:prstGeom>
          <a:solidFill>
            <a:srgbClr val="CE962A"/>
          </a:solidFill>
          <a:ln/>
          <a:effectLst>
            <a:outerShdw blurRad="50800" dist="25400" dir="5400000" algn="bl" rotWithShape="0">
              <a:srgbClr val="000000">
                <a:alpha val="16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53228" y="5042916"/>
            <a:ext cx="475488" cy="475488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4485132" y="5737860"/>
            <a:ext cx="20116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A34A1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Contexto</a:t>
            </a:r>
            <a:endParaRPr lang="en-US" sz="1600" dirty="0"/>
          </a:p>
        </p:txBody>
      </p:sp>
      <p:sp>
        <p:nvSpPr>
          <p:cNvPr id="18" name="Shape 13"/>
          <p:cNvSpPr/>
          <p:nvPr/>
        </p:nvSpPr>
        <p:spPr>
          <a:xfrm>
            <a:off x="7452360" y="1965960"/>
            <a:ext cx="4160520" cy="3977640"/>
          </a:xfrm>
          <a:prstGeom prst="roundRect">
            <a:avLst>
              <a:gd name="adj" fmla="val 3218"/>
            </a:avLst>
          </a:prstGeom>
          <a:solidFill>
            <a:srgbClr val="FFFBF4"/>
          </a:solidFill>
          <a:ln/>
          <a:effectLst>
            <a:outerShdw blurRad="76200" dist="25400" dir="54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26680" y="2194560"/>
            <a:ext cx="502920" cy="502920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7726680" y="2880360"/>
            <a:ext cx="3657600" cy="2468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800" i="1" dirty="0">
                <a:solidFill>
                  <a:srgbClr val="4A2A1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“A mediação não é função nem de um sujeito, nem de um instrumento. Ela é a própria relação — entre sujeitos, instrumentos e, mais, o contexto. É um processo de tensão e de conflito que orienta os processos.”</a:t>
            </a:r>
            <a:endParaRPr lang="en-US" sz="1800" dirty="0"/>
          </a:p>
        </p:txBody>
      </p:sp>
      <p:sp>
        <p:nvSpPr>
          <p:cNvPr id="21" name="Text 15"/>
          <p:cNvSpPr/>
          <p:nvPr/>
        </p:nvSpPr>
        <p:spPr>
          <a:xfrm>
            <a:off x="7726680" y="5486400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A34A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Joana Peixoto   [40:27 – 41:26]</a:t>
            </a:r>
            <a:endParaRPr lang="en-US" sz="1400" dirty="0"/>
          </a:p>
        </p:txBody>
      </p:sp>
      <p:sp>
        <p:nvSpPr>
          <p:cNvPr id="22" name="Text 16"/>
          <p:cNvSpPr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8A62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Joana Peixoto · ANPEd (GT16 · GT20), 2025</a:t>
            </a:r>
            <a:endParaRPr lang="en-US" sz="1400" dirty="0"/>
          </a:p>
        </p:txBody>
      </p:sp>
      <p:sp>
        <p:nvSpPr>
          <p:cNvPr id="23" name="Text 17"/>
          <p:cNvSpPr/>
          <p:nvPr/>
        </p:nvSpPr>
        <p:spPr>
          <a:xfrm>
            <a:off x="11277295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400" dirty="0">
                <a:solidFill>
                  <a:srgbClr val="8A62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</a:t>
            </a:r>
            <a:endParaRPr lang="en-US" sz="14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A34A1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894015" y="-548640"/>
            <a:ext cx="4114800" cy="4114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r">
              <a:buNone/>
            </a:pPr>
            <a:r>
              <a:rPr lang="en-US" sz="30000" b="1" dirty="0">
                <a:solidFill>
                  <a:srgbClr val="FFFFFF">
                    <a:alpha val="14000"/>
                  </a:srgbClr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IV</a:t>
            </a:r>
            <a:endParaRPr lang="en-US" sz="30000" dirty="0"/>
          </a:p>
        </p:txBody>
      </p:sp>
      <p:sp>
        <p:nvSpPr>
          <p:cNvPr id="3" name="Shape 1"/>
          <p:cNvSpPr/>
          <p:nvPr/>
        </p:nvSpPr>
        <p:spPr>
          <a:xfrm>
            <a:off x="822960" y="1371600"/>
            <a:ext cx="1371600" cy="1371600"/>
          </a:xfrm>
          <a:prstGeom prst="ellipse">
            <a:avLst/>
          </a:prstGeom>
          <a:solidFill>
            <a:srgbClr val="CE962A"/>
          </a:solidFill>
          <a:ln/>
          <a:effectLst>
            <a:outerShdw blurRad="88900" dist="38100" dir="5400000" algn="bl" rotWithShape="0">
              <a:srgbClr val="000000">
                <a:alpha val="16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0432" y="1719072"/>
            <a:ext cx="676656" cy="676656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868680" y="306324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kern="0" spc="400" dirty="0">
                <a:solidFill>
                  <a:srgbClr val="E3B2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PARTE IV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822960" y="3429000"/>
            <a:ext cx="969264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4400" b="1" dirty="0">
                <a:solidFill>
                  <a:srgbClr val="FFF4E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mediação como relação,</a:t>
            </a:r>
            <a:endParaRPr lang="en-US" sz="4400" dirty="0"/>
          </a:p>
          <a:p>
            <a:pPr marL="0" indent="0">
              <a:lnSpc>
                <a:spcPct val="102000"/>
              </a:lnSpc>
              <a:buNone/>
            </a:pPr>
            <a:r>
              <a:rPr lang="en-US" sz="4400" b="1" dirty="0">
                <a:solidFill>
                  <a:srgbClr val="FFF4E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não como ponte neutra</a:t>
            </a:r>
            <a:endParaRPr lang="en-US" sz="4400" dirty="0"/>
          </a:p>
        </p:txBody>
      </p:sp>
      <p:sp>
        <p:nvSpPr>
          <p:cNvPr id="7" name="Text 4"/>
          <p:cNvSpPr/>
          <p:nvPr/>
        </p:nvSpPr>
        <p:spPr>
          <a:xfrm>
            <a:off x="868680" y="5257800"/>
            <a:ext cx="96926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i="1" dirty="0">
                <a:solidFill>
                  <a:srgbClr val="E3B2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Diálogo com a pedagogia histórico-crítica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11277295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400" dirty="0">
                <a:solidFill>
                  <a:srgbClr val="E3B2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DF3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kern="0" spc="300" dirty="0">
                <a:solidFill>
                  <a:srgbClr val="C161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ROTEIRO DA CONFERÊNCIA</a:t>
            </a:r>
            <a:endParaRPr lang="en-US" sz="15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3200" b="1" dirty="0">
                <a:solidFill>
                  <a:srgbClr val="4A2A1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Um percurso em seis movimentos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640080" y="1874520"/>
            <a:ext cx="5394960" cy="1234440"/>
          </a:xfrm>
          <a:prstGeom prst="roundRect">
            <a:avLst>
              <a:gd name="adj" fmla="val 10370"/>
            </a:avLst>
          </a:prstGeom>
          <a:solidFill>
            <a:srgbClr val="FFFBF4"/>
          </a:solidFill>
          <a:ln/>
          <a:effectLst>
            <a:outerShdw blurRad="76200" dist="25400" dir="54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5" name="Shape 3"/>
          <p:cNvSpPr/>
          <p:nvPr/>
        </p:nvSpPr>
        <p:spPr>
          <a:xfrm>
            <a:off x="896112" y="2148840"/>
            <a:ext cx="685800" cy="685800"/>
          </a:xfrm>
          <a:prstGeom prst="ellipse">
            <a:avLst/>
          </a:prstGeom>
          <a:solidFill>
            <a:srgbClr val="C1611C"/>
          </a:solidFill>
          <a:ln/>
          <a:effectLst>
            <a:outerShdw blurRad="63500" dist="254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4420" y="2327148"/>
            <a:ext cx="329184" cy="329184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737360" y="2057400"/>
            <a:ext cx="4160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A34A1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I. Aprendizagem com máquinas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1737360" y="2496312"/>
            <a:ext cx="4160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2000"/>
              </a:lnSpc>
              <a:buNone/>
            </a:pPr>
            <a:r>
              <a:rPr lang="en-US" sz="1400" dirty="0">
                <a:solidFill>
                  <a:srgbClr val="4A2A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Crítica ao tecnocentrismo a-histórico</a:t>
            </a:r>
            <a:endParaRPr lang="en-US" sz="1400" dirty="0"/>
          </a:p>
        </p:txBody>
      </p:sp>
      <p:sp>
        <p:nvSpPr>
          <p:cNvPr id="9" name="Shape 6"/>
          <p:cNvSpPr/>
          <p:nvPr/>
        </p:nvSpPr>
        <p:spPr>
          <a:xfrm>
            <a:off x="6537960" y="1874520"/>
            <a:ext cx="5394960" cy="1234440"/>
          </a:xfrm>
          <a:prstGeom prst="roundRect">
            <a:avLst>
              <a:gd name="adj" fmla="val 10370"/>
            </a:avLst>
          </a:prstGeom>
          <a:solidFill>
            <a:srgbClr val="FFFBF4"/>
          </a:solidFill>
          <a:ln/>
          <a:effectLst>
            <a:outerShdw blurRad="76200" dist="25400" dir="54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0" name="Shape 7"/>
          <p:cNvSpPr/>
          <p:nvPr/>
        </p:nvSpPr>
        <p:spPr>
          <a:xfrm>
            <a:off x="6793992" y="2148840"/>
            <a:ext cx="685800" cy="685800"/>
          </a:xfrm>
          <a:prstGeom prst="ellipse">
            <a:avLst/>
          </a:prstGeom>
          <a:solidFill>
            <a:srgbClr val="C1611C"/>
          </a:solidFill>
          <a:ln/>
          <a:effectLst>
            <a:outerShdw blurRad="63500" dist="254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72300" y="2327148"/>
            <a:ext cx="329184" cy="329184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7635240" y="2057400"/>
            <a:ext cx="4160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A34A1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II. A teoria da mediação</a:t>
            </a:r>
            <a:endParaRPr lang="en-US" sz="1800" dirty="0"/>
          </a:p>
        </p:txBody>
      </p:sp>
      <p:sp>
        <p:nvSpPr>
          <p:cNvPr id="13" name="Text 9"/>
          <p:cNvSpPr/>
          <p:nvPr/>
        </p:nvSpPr>
        <p:spPr>
          <a:xfrm>
            <a:off x="7635240" y="2496312"/>
            <a:ext cx="4160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2000"/>
              </a:lnSpc>
              <a:buNone/>
            </a:pPr>
            <a:r>
              <a:rPr lang="en-US" sz="1400" dirty="0">
                <a:solidFill>
                  <a:srgbClr val="4A2A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Vigotski e a psicologia histórico-cultural</a:t>
            </a:r>
            <a:endParaRPr lang="en-US" sz="1400" dirty="0"/>
          </a:p>
        </p:txBody>
      </p:sp>
      <p:sp>
        <p:nvSpPr>
          <p:cNvPr id="14" name="Shape 10"/>
          <p:cNvSpPr/>
          <p:nvPr/>
        </p:nvSpPr>
        <p:spPr>
          <a:xfrm>
            <a:off x="640080" y="3429000"/>
            <a:ext cx="5394960" cy="1234440"/>
          </a:xfrm>
          <a:prstGeom prst="roundRect">
            <a:avLst>
              <a:gd name="adj" fmla="val 10370"/>
            </a:avLst>
          </a:prstGeom>
          <a:solidFill>
            <a:srgbClr val="FFFBF4"/>
          </a:solidFill>
          <a:ln/>
          <a:effectLst>
            <a:outerShdw blurRad="76200" dist="25400" dir="54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5" name="Shape 11"/>
          <p:cNvSpPr/>
          <p:nvPr/>
        </p:nvSpPr>
        <p:spPr>
          <a:xfrm>
            <a:off x="896112" y="3703320"/>
            <a:ext cx="685800" cy="685800"/>
          </a:xfrm>
          <a:prstGeom prst="ellipse">
            <a:avLst/>
          </a:prstGeom>
          <a:solidFill>
            <a:srgbClr val="C1611C"/>
          </a:solidFill>
          <a:ln/>
          <a:effectLst>
            <a:outerShdw blurRad="63500" dist="254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4420" y="3881628"/>
            <a:ext cx="329184" cy="329184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737360" y="3611880"/>
            <a:ext cx="4160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A34A1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III. Formação docente</a:t>
            </a:r>
            <a:endParaRPr lang="en-US" sz="1800" dirty="0"/>
          </a:p>
        </p:txBody>
      </p:sp>
      <p:sp>
        <p:nvSpPr>
          <p:cNvPr id="18" name="Text 13"/>
          <p:cNvSpPr/>
          <p:nvPr/>
        </p:nvSpPr>
        <p:spPr>
          <a:xfrm>
            <a:off x="1737360" y="4050792"/>
            <a:ext cx="4160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2000"/>
              </a:lnSpc>
              <a:buNone/>
            </a:pPr>
            <a:r>
              <a:rPr lang="en-US" sz="1400" dirty="0">
                <a:solidFill>
                  <a:srgbClr val="4A2A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Além da cisão entre técnico e pedagógico</a:t>
            </a:r>
            <a:endParaRPr lang="en-US" sz="1400" dirty="0"/>
          </a:p>
        </p:txBody>
      </p:sp>
      <p:sp>
        <p:nvSpPr>
          <p:cNvPr id="19" name="Shape 14"/>
          <p:cNvSpPr/>
          <p:nvPr/>
        </p:nvSpPr>
        <p:spPr>
          <a:xfrm>
            <a:off x="6537960" y="3429000"/>
            <a:ext cx="5394960" cy="1234440"/>
          </a:xfrm>
          <a:prstGeom prst="roundRect">
            <a:avLst>
              <a:gd name="adj" fmla="val 10370"/>
            </a:avLst>
          </a:prstGeom>
          <a:solidFill>
            <a:srgbClr val="FFFBF4"/>
          </a:solidFill>
          <a:ln/>
          <a:effectLst>
            <a:outerShdw blurRad="76200" dist="25400" dir="54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20" name="Shape 15"/>
          <p:cNvSpPr/>
          <p:nvPr/>
        </p:nvSpPr>
        <p:spPr>
          <a:xfrm>
            <a:off x="6793992" y="3703320"/>
            <a:ext cx="685800" cy="685800"/>
          </a:xfrm>
          <a:prstGeom prst="ellipse">
            <a:avLst/>
          </a:prstGeom>
          <a:solidFill>
            <a:srgbClr val="C1611C"/>
          </a:solidFill>
          <a:ln/>
          <a:effectLst>
            <a:outerShdw blurRad="63500" dist="254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pic>
        <p:nvPicPr>
          <p:cNvPr id="21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72300" y="3881628"/>
            <a:ext cx="329184" cy="329184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7635240" y="3611880"/>
            <a:ext cx="4160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A34A1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IV. A mediação como relação</a:t>
            </a:r>
            <a:endParaRPr lang="en-US" sz="1800" dirty="0"/>
          </a:p>
        </p:txBody>
      </p:sp>
      <p:sp>
        <p:nvSpPr>
          <p:cNvPr id="23" name="Text 17"/>
          <p:cNvSpPr/>
          <p:nvPr/>
        </p:nvSpPr>
        <p:spPr>
          <a:xfrm>
            <a:off x="7635240" y="4050792"/>
            <a:ext cx="4160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2000"/>
              </a:lnSpc>
              <a:buNone/>
            </a:pPr>
            <a:r>
              <a:rPr lang="en-US" sz="1400" dirty="0">
                <a:solidFill>
                  <a:srgbClr val="4A2A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Crítica à ideia de ponte neutra</a:t>
            </a:r>
            <a:endParaRPr lang="en-US" sz="1400" dirty="0"/>
          </a:p>
        </p:txBody>
      </p:sp>
      <p:sp>
        <p:nvSpPr>
          <p:cNvPr id="24" name="Shape 18"/>
          <p:cNvSpPr/>
          <p:nvPr/>
        </p:nvSpPr>
        <p:spPr>
          <a:xfrm>
            <a:off x="640080" y="4983480"/>
            <a:ext cx="5394960" cy="1234440"/>
          </a:xfrm>
          <a:prstGeom prst="roundRect">
            <a:avLst>
              <a:gd name="adj" fmla="val 10370"/>
            </a:avLst>
          </a:prstGeom>
          <a:solidFill>
            <a:srgbClr val="FFFBF4"/>
          </a:solidFill>
          <a:ln/>
          <a:effectLst>
            <a:outerShdw blurRad="76200" dist="25400" dir="54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25" name="Shape 19"/>
          <p:cNvSpPr/>
          <p:nvPr/>
        </p:nvSpPr>
        <p:spPr>
          <a:xfrm>
            <a:off x="896112" y="5257800"/>
            <a:ext cx="685800" cy="685800"/>
          </a:xfrm>
          <a:prstGeom prst="ellipse">
            <a:avLst/>
          </a:prstGeom>
          <a:solidFill>
            <a:srgbClr val="C1611C"/>
          </a:solidFill>
          <a:ln/>
          <a:effectLst>
            <a:outerShdw blurRad="63500" dist="254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pic>
        <p:nvPicPr>
          <p:cNvPr id="2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4420" y="5436108"/>
            <a:ext cx="329184" cy="329184"/>
          </a:xfrm>
          <a:prstGeom prst="rect">
            <a:avLst/>
          </a:prstGeom>
        </p:spPr>
      </p:pic>
      <p:sp>
        <p:nvSpPr>
          <p:cNvPr id="27" name="Text 20"/>
          <p:cNvSpPr/>
          <p:nvPr/>
        </p:nvSpPr>
        <p:spPr>
          <a:xfrm>
            <a:off x="1737360" y="5166360"/>
            <a:ext cx="4160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A34A1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V. Automação e campo de disputa</a:t>
            </a:r>
            <a:endParaRPr lang="en-US" sz="1800" dirty="0"/>
          </a:p>
        </p:txBody>
      </p:sp>
      <p:sp>
        <p:nvSpPr>
          <p:cNvPr id="28" name="Text 21"/>
          <p:cNvSpPr/>
          <p:nvPr/>
        </p:nvSpPr>
        <p:spPr>
          <a:xfrm>
            <a:off x="1737360" y="5605272"/>
            <a:ext cx="4160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2000"/>
              </a:lnSpc>
              <a:buNone/>
            </a:pPr>
            <a:r>
              <a:rPr lang="en-US" sz="1400" dirty="0">
                <a:solidFill>
                  <a:srgbClr val="4A2A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IA, capital, dados e trabalho docente</a:t>
            </a:r>
            <a:endParaRPr lang="en-US" sz="1400" dirty="0"/>
          </a:p>
        </p:txBody>
      </p:sp>
      <p:sp>
        <p:nvSpPr>
          <p:cNvPr id="29" name="Shape 22"/>
          <p:cNvSpPr/>
          <p:nvPr/>
        </p:nvSpPr>
        <p:spPr>
          <a:xfrm>
            <a:off x="6537960" y="4983480"/>
            <a:ext cx="5394960" cy="1234440"/>
          </a:xfrm>
          <a:prstGeom prst="roundRect">
            <a:avLst>
              <a:gd name="adj" fmla="val 10370"/>
            </a:avLst>
          </a:prstGeom>
          <a:solidFill>
            <a:srgbClr val="FFFBF4"/>
          </a:solidFill>
          <a:ln/>
          <a:effectLst>
            <a:outerShdw blurRad="76200" dist="25400" dir="54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30" name="Shape 23"/>
          <p:cNvSpPr/>
          <p:nvPr/>
        </p:nvSpPr>
        <p:spPr>
          <a:xfrm>
            <a:off x="6793992" y="5257800"/>
            <a:ext cx="685800" cy="685800"/>
          </a:xfrm>
          <a:prstGeom prst="ellipse">
            <a:avLst/>
          </a:prstGeom>
          <a:solidFill>
            <a:srgbClr val="C1611C"/>
          </a:solidFill>
          <a:ln/>
          <a:effectLst>
            <a:outerShdw blurRad="63500" dist="254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pic>
        <p:nvPicPr>
          <p:cNvPr id="31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72300" y="5436108"/>
            <a:ext cx="329184" cy="329184"/>
          </a:xfrm>
          <a:prstGeom prst="rect">
            <a:avLst/>
          </a:prstGeom>
        </p:spPr>
      </p:pic>
      <p:sp>
        <p:nvSpPr>
          <p:cNvPr id="32" name="Text 24"/>
          <p:cNvSpPr/>
          <p:nvPr/>
        </p:nvSpPr>
        <p:spPr>
          <a:xfrm>
            <a:off x="7635240" y="5166360"/>
            <a:ext cx="4160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A34A1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VI. Caminhos contra-hegemônicos</a:t>
            </a:r>
            <a:endParaRPr lang="en-US" sz="1800" dirty="0"/>
          </a:p>
        </p:txBody>
      </p:sp>
      <p:sp>
        <p:nvSpPr>
          <p:cNvPr id="33" name="Text 25"/>
          <p:cNvSpPr/>
          <p:nvPr/>
        </p:nvSpPr>
        <p:spPr>
          <a:xfrm>
            <a:off x="7635240" y="5605272"/>
            <a:ext cx="4160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2000"/>
              </a:lnSpc>
              <a:buNone/>
            </a:pPr>
            <a:r>
              <a:rPr lang="en-US" sz="1400" dirty="0">
                <a:solidFill>
                  <a:srgbClr val="4A2A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Apropriar-se das tecnologias</a:t>
            </a:r>
            <a:endParaRPr lang="en-US" sz="1400" dirty="0"/>
          </a:p>
        </p:txBody>
      </p:sp>
      <p:sp>
        <p:nvSpPr>
          <p:cNvPr id="34" name="Text 26"/>
          <p:cNvSpPr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8A62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Joana Peixoto · ANPEd (GT16 · GT20), 2025</a:t>
            </a:r>
            <a:endParaRPr lang="en-US" sz="1400" dirty="0"/>
          </a:p>
        </p:txBody>
      </p:sp>
      <p:sp>
        <p:nvSpPr>
          <p:cNvPr id="35" name="Text 27"/>
          <p:cNvSpPr/>
          <p:nvPr/>
        </p:nvSpPr>
        <p:spPr>
          <a:xfrm>
            <a:off x="11277295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400" dirty="0">
                <a:solidFill>
                  <a:srgbClr val="8A62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4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DF3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5577840" y="777240"/>
            <a:ext cx="597377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kern="0" spc="300" dirty="0">
                <a:solidFill>
                  <a:srgbClr val="C161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PARTE IV · A CRÍTICA</a:t>
            </a:r>
            <a:endParaRPr lang="en-US" sz="150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7840" y="1234440"/>
            <a:ext cx="640080" cy="64008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5577840" y="1965960"/>
            <a:ext cx="5973775" cy="3108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2200" i="1" dirty="0">
                <a:solidFill>
                  <a:srgbClr val="4A2A1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“Compreender a mediação como uma ponte, um elo neutro entre dois elementos preexistentes e distintos — como diz Lígia Martins — reduz o processo dialético. Separar a dimensão instrumental da simbólica é problemático.”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5577840" y="5486400"/>
            <a:ext cx="597377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A34A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Joana Peixoto</a:t>
            </a:r>
            <a:r>
              <a:rPr lang="en-US" sz="1400" dirty="0">
                <a:solidFill>
                  <a:srgbClr val="8A62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[41:53 – 42:36]</a:t>
            </a:r>
            <a:endParaRPr lang="en-US" sz="1400" dirty="0"/>
          </a:p>
        </p:txBody>
      </p:sp>
      <p:sp>
        <p:nvSpPr>
          <p:cNvPr id="7" name="Text 3"/>
          <p:cNvSpPr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8A62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Joana Peixoto · ANPEd (GT16 · GT20), 2025</a:t>
            </a:r>
            <a:endParaRPr lang="en-US" sz="1400" dirty="0"/>
          </a:p>
        </p:txBody>
      </p:sp>
      <p:sp>
        <p:nvSpPr>
          <p:cNvPr id="8" name="Text 4"/>
          <p:cNvSpPr/>
          <p:nvPr/>
        </p:nvSpPr>
        <p:spPr>
          <a:xfrm>
            <a:off x="11277295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400" dirty="0">
                <a:solidFill>
                  <a:srgbClr val="8A62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</a:t>
            </a:r>
            <a:endParaRPr lang="en-US" sz="1400" dirty="0"/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986259D3-AA2B-81F6-3229-0D6B4C57A08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4" t="19013" r="33334" b="17778"/>
          <a:stretch>
            <a:fillRect/>
          </a:stretch>
        </p:blipFill>
        <p:spPr bwMode="auto">
          <a:xfrm>
            <a:off x="102635" y="1554480"/>
            <a:ext cx="5312229" cy="291186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DF3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kern="0" spc="300" dirty="0">
                <a:solidFill>
                  <a:srgbClr val="C161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PARTE IV · DUAS CONCEPÇÕES DE PROCESSO</a:t>
            </a:r>
            <a:endParaRPr lang="en-US" sz="15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3200" b="1" dirty="0">
                <a:solidFill>
                  <a:srgbClr val="4A2A1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Sequência linear × movimento dialético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822960" y="196596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8A623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Concepção reduzida — linear e mecânica</a:t>
            </a:r>
            <a:endParaRPr lang="en-US" sz="1800" dirty="0"/>
          </a:p>
        </p:txBody>
      </p:sp>
      <p:sp>
        <p:nvSpPr>
          <p:cNvPr id="5" name="Shape 3"/>
          <p:cNvSpPr/>
          <p:nvPr/>
        </p:nvSpPr>
        <p:spPr>
          <a:xfrm>
            <a:off x="822960" y="2423160"/>
            <a:ext cx="2286000" cy="777240"/>
          </a:xfrm>
          <a:prstGeom prst="roundRect">
            <a:avLst>
              <a:gd name="adj" fmla="val 16471"/>
            </a:avLst>
          </a:prstGeom>
          <a:solidFill>
            <a:srgbClr val="F8E3C6"/>
          </a:solidFill>
          <a:ln/>
          <a:effectLst>
            <a:outerShdw blurRad="76200" dist="25400" dir="54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6" name="Text 4"/>
          <p:cNvSpPr/>
          <p:nvPr/>
        </p:nvSpPr>
        <p:spPr>
          <a:xfrm>
            <a:off x="822960" y="2624328"/>
            <a:ext cx="2286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4A2A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Prática</a:t>
            </a:r>
            <a:endParaRPr lang="en-US" sz="1600" dirty="0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54680" y="2560320"/>
            <a:ext cx="411480" cy="502920"/>
          </a:xfrm>
          <a:prstGeom prst="rect">
            <a:avLst/>
          </a:prstGeom>
        </p:spPr>
      </p:pic>
      <p:sp>
        <p:nvSpPr>
          <p:cNvPr id="8" name="Shape 5"/>
          <p:cNvSpPr/>
          <p:nvPr/>
        </p:nvSpPr>
        <p:spPr>
          <a:xfrm>
            <a:off x="3611880" y="2423160"/>
            <a:ext cx="2286000" cy="777240"/>
          </a:xfrm>
          <a:prstGeom prst="roundRect">
            <a:avLst>
              <a:gd name="adj" fmla="val 16471"/>
            </a:avLst>
          </a:prstGeom>
          <a:solidFill>
            <a:srgbClr val="F8E3C6"/>
          </a:solidFill>
          <a:ln/>
          <a:effectLst>
            <a:outerShdw blurRad="76200" dist="25400" dir="54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9" name="Text 6"/>
          <p:cNvSpPr/>
          <p:nvPr/>
        </p:nvSpPr>
        <p:spPr>
          <a:xfrm>
            <a:off x="3611880" y="2624328"/>
            <a:ext cx="2286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4A2A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Teoria</a:t>
            </a:r>
            <a:endParaRPr lang="en-US" sz="1600" dirty="0"/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3600" y="2560320"/>
            <a:ext cx="411480" cy="502920"/>
          </a:xfrm>
          <a:prstGeom prst="rect">
            <a:avLst/>
          </a:prstGeom>
        </p:spPr>
      </p:pic>
      <p:sp>
        <p:nvSpPr>
          <p:cNvPr id="11" name="Shape 7"/>
          <p:cNvSpPr/>
          <p:nvPr/>
        </p:nvSpPr>
        <p:spPr>
          <a:xfrm>
            <a:off x="6400800" y="2423160"/>
            <a:ext cx="2286000" cy="777240"/>
          </a:xfrm>
          <a:prstGeom prst="roundRect">
            <a:avLst>
              <a:gd name="adj" fmla="val 16471"/>
            </a:avLst>
          </a:prstGeom>
          <a:solidFill>
            <a:srgbClr val="F8E3C6"/>
          </a:solidFill>
          <a:ln/>
          <a:effectLst>
            <a:outerShdw blurRad="76200" dist="25400" dir="54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2" name="Text 8"/>
          <p:cNvSpPr/>
          <p:nvPr/>
        </p:nvSpPr>
        <p:spPr>
          <a:xfrm>
            <a:off x="6400800" y="2624328"/>
            <a:ext cx="2286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4A2A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Resultado</a:t>
            </a:r>
            <a:endParaRPr lang="en-US" sz="1600" dirty="0"/>
          </a:p>
        </p:txBody>
      </p:sp>
      <p:sp>
        <p:nvSpPr>
          <p:cNvPr id="13" name="Text 9"/>
          <p:cNvSpPr/>
          <p:nvPr/>
        </p:nvSpPr>
        <p:spPr>
          <a:xfrm>
            <a:off x="822960" y="379476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A34A1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Concepção dialética — dinâmica e contraditória</a:t>
            </a:r>
            <a:endParaRPr lang="en-US" sz="1800" dirty="0"/>
          </a:p>
        </p:txBody>
      </p:sp>
      <p:sp>
        <p:nvSpPr>
          <p:cNvPr id="14" name="Shape 10"/>
          <p:cNvSpPr/>
          <p:nvPr/>
        </p:nvSpPr>
        <p:spPr>
          <a:xfrm>
            <a:off x="914400" y="4297680"/>
            <a:ext cx="1737360" cy="1737360"/>
          </a:xfrm>
          <a:prstGeom prst="ellipse">
            <a:avLst/>
          </a:prstGeom>
          <a:solidFill>
            <a:srgbClr val="FFFBF4"/>
          </a:solidFill>
          <a:ln w="31750">
            <a:solidFill>
              <a:srgbClr val="C1611C"/>
            </a:solidFill>
            <a:prstDash val="solid"/>
          </a:ln>
          <a:effectLst>
            <a:outerShdw blurRad="63500" dist="25400" dir="5400000" algn="bl" rotWithShape="0">
              <a:srgbClr val="000000">
                <a:alpha val="14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pic>
        <p:nvPicPr>
          <p:cNvPr id="15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1600" y="4754880"/>
            <a:ext cx="822960" cy="822960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914400" y="6080760"/>
            <a:ext cx="1737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i="1" dirty="0">
                <a:solidFill>
                  <a:srgbClr val="8A62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tensão · conflito · superação</a:t>
            </a:r>
            <a:endParaRPr lang="en-US" sz="1400" dirty="0"/>
          </a:p>
        </p:txBody>
      </p:sp>
      <p:sp>
        <p:nvSpPr>
          <p:cNvPr id="17" name="Shape 12"/>
          <p:cNvSpPr/>
          <p:nvPr/>
        </p:nvSpPr>
        <p:spPr>
          <a:xfrm>
            <a:off x="3108960" y="4297680"/>
            <a:ext cx="8412480" cy="1737360"/>
          </a:xfrm>
          <a:prstGeom prst="roundRect">
            <a:avLst>
              <a:gd name="adj" fmla="val 7368"/>
            </a:avLst>
          </a:prstGeom>
          <a:solidFill>
            <a:srgbClr val="FFFBF4"/>
          </a:solidFill>
          <a:ln/>
          <a:effectLst>
            <a:outerShdw blurRad="76200" dist="25400" dir="54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pic>
        <p:nvPicPr>
          <p:cNvPr id="18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83280" y="4480560"/>
            <a:ext cx="411480" cy="411480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3886200" y="4434840"/>
            <a:ext cx="740664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700" i="1" dirty="0">
                <a:solidFill>
                  <a:srgbClr val="4A2A1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“Toda essa dicotomização é problemática para a formação humana numa perspectiva emancipatória. Não pode ser uma prescrição rígida e sequencial: é um movimento dinâmico, um movimento contraditório.”</a:t>
            </a:r>
            <a:endParaRPr lang="en-US" sz="1700" dirty="0"/>
          </a:p>
        </p:txBody>
      </p:sp>
      <p:sp>
        <p:nvSpPr>
          <p:cNvPr id="20" name="Text 14"/>
          <p:cNvSpPr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8A62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Joana Peixoto · ANPEd (GT16 · GT20), 2025</a:t>
            </a:r>
            <a:endParaRPr lang="en-US" sz="1400" dirty="0"/>
          </a:p>
        </p:txBody>
      </p:sp>
      <p:sp>
        <p:nvSpPr>
          <p:cNvPr id="21" name="Text 15"/>
          <p:cNvSpPr/>
          <p:nvPr/>
        </p:nvSpPr>
        <p:spPr>
          <a:xfrm>
            <a:off x="11277295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400" dirty="0">
                <a:solidFill>
                  <a:srgbClr val="8A62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21</a:t>
            </a:r>
            <a:endParaRPr lang="en-US" sz="1400" dirty="0"/>
          </a:p>
        </p:txBody>
      </p:sp>
      <p:sp>
        <p:nvSpPr>
          <p:cNvPr id="22" name="Text 16"/>
          <p:cNvSpPr/>
          <p:nvPr/>
        </p:nvSpPr>
        <p:spPr>
          <a:xfrm>
            <a:off x="3886200" y="557784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A34A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[42:36]</a:t>
            </a:r>
            <a:endParaRPr lang="en-US" sz="13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DF3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640080" y="777240"/>
            <a:ext cx="597377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kern="0" spc="300" dirty="0">
                <a:solidFill>
                  <a:srgbClr val="C161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PARTE IV · PEDAGOGIA HISTÓRICO-CRÍTICA</a:t>
            </a:r>
            <a:endParaRPr lang="en-US" sz="150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" y="1234440"/>
            <a:ext cx="640080" cy="64008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640080" y="1965960"/>
            <a:ext cx="5973775" cy="3108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2200" i="1" dirty="0">
                <a:solidFill>
                  <a:srgbClr val="4A2A1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“É importante voltar a uma questão central da pedagogia histórico-crítica: a transição de uma visão sincrética para uma visão sintética por meio da análise — que é o próprio pensamento dialético.”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640080" y="5486400"/>
            <a:ext cx="597377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A34A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Joana Peixoto</a:t>
            </a:r>
            <a:r>
              <a:rPr lang="en-US" sz="1400" dirty="0">
                <a:solidFill>
                  <a:srgbClr val="8A62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[43:11 – 43:46]</a:t>
            </a:r>
            <a:endParaRPr lang="en-US" sz="1400" dirty="0"/>
          </a:p>
        </p:txBody>
      </p:sp>
      <p:sp>
        <p:nvSpPr>
          <p:cNvPr id="7" name="Text 3"/>
          <p:cNvSpPr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8A62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Joana Peixoto · ANPEd (GT16 · GT20), 2025</a:t>
            </a:r>
            <a:endParaRPr lang="en-US" sz="1400" dirty="0"/>
          </a:p>
        </p:txBody>
      </p:sp>
      <p:sp>
        <p:nvSpPr>
          <p:cNvPr id="8" name="Text 4"/>
          <p:cNvSpPr/>
          <p:nvPr/>
        </p:nvSpPr>
        <p:spPr>
          <a:xfrm>
            <a:off x="11277295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400" dirty="0">
                <a:solidFill>
                  <a:srgbClr val="8A62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22</a:t>
            </a:r>
            <a:endParaRPr lang="en-US" sz="1400" dirty="0"/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EA34F6E1-6AAB-6D39-F465-9C7CB93D54B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" t="19260" r="33611" b="19753"/>
          <a:stretch>
            <a:fillRect/>
          </a:stretch>
        </p:blipFill>
        <p:spPr bwMode="auto">
          <a:xfrm>
            <a:off x="4984717" y="3611880"/>
            <a:ext cx="5839821" cy="310896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BEA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kern="0" spc="300" dirty="0">
                <a:solidFill>
                  <a:srgbClr val="C161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PARTE IV · O MOVIMENTO DO CONHECIMENTO</a:t>
            </a:r>
            <a:endParaRPr lang="en-US" sz="15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3200" b="1" dirty="0">
                <a:solidFill>
                  <a:srgbClr val="4A2A1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Do sincrético ao sintético, pela análise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685800" y="2651760"/>
            <a:ext cx="3108960" cy="1463040"/>
          </a:xfrm>
          <a:prstGeom prst="roundRect">
            <a:avLst>
              <a:gd name="adj" fmla="val 8750"/>
            </a:avLst>
          </a:prstGeom>
          <a:solidFill>
            <a:srgbClr val="F8E3C6"/>
          </a:solidFill>
          <a:ln/>
          <a:effectLst>
            <a:outerShdw blurRad="76200" dist="25400" dir="54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5" name="Shape 3"/>
          <p:cNvSpPr/>
          <p:nvPr/>
        </p:nvSpPr>
        <p:spPr>
          <a:xfrm>
            <a:off x="1874520" y="2852928"/>
            <a:ext cx="731520" cy="731520"/>
          </a:xfrm>
          <a:prstGeom prst="ellipse">
            <a:avLst/>
          </a:prstGeom>
          <a:solidFill>
            <a:srgbClr val="C1611C"/>
          </a:solidFill>
          <a:ln/>
          <a:effectLst>
            <a:outerShdw blurRad="63500" dist="254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4715" y="3043123"/>
            <a:ext cx="351130" cy="35113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685800" y="356616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A34A1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Sincrético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68680" y="4206240"/>
            <a:ext cx="27432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1400" dirty="0">
                <a:solidFill>
                  <a:srgbClr val="4A2A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visão inicial, caótica e indiferenciada do todo</a:t>
            </a:r>
            <a:endParaRPr lang="en-US" sz="1400" dirty="0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1920" y="3154680"/>
            <a:ext cx="502920" cy="502920"/>
          </a:xfrm>
          <a:prstGeom prst="rect">
            <a:avLst/>
          </a:prstGeom>
        </p:spPr>
      </p:pic>
      <p:sp>
        <p:nvSpPr>
          <p:cNvPr id="10" name="Shape 6"/>
          <p:cNvSpPr/>
          <p:nvPr/>
        </p:nvSpPr>
        <p:spPr>
          <a:xfrm>
            <a:off x="4572000" y="2651760"/>
            <a:ext cx="3108960" cy="1463040"/>
          </a:xfrm>
          <a:prstGeom prst="roundRect">
            <a:avLst>
              <a:gd name="adj" fmla="val 8750"/>
            </a:avLst>
          </a:prstGeom>
          <a:solidFill>
            <a:srgbClr val="C1611C"/>
          </a:solidFill>
          <a:ln/>
          <a:effectLst>
            <a:outerShdw blurRad="76200" dist="25400" dir="54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1" name="Shape 7"/>
          <p:cNvSpPr/>
          <p:nvPr/>
        </p:nvSpPr>
        <p:spPr>
          <a:xfrm>
            <a:off x="5760720" y="2852928"/>
            <a:ext cx="731520" cy="731520"/>
          </a:xfrm>
          <a:prstGeom prst="ellipse">
            <a:avLst/>
          </a:prstGeom>
          <a:solidFill>
            <a:srgbClr val="CE962A"/>
          </a:solidFill>
          <a:ln/>
          <a:effectLst>
            <a:outerShdw blurRad="63500" dist="254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50915" y="3043123"/>
            <a:ext cx="351130" cy="351130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4572000" y="356616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Análise</a:t>
            </a:r>
            <a:endParaRPr lang="en-US" sz="1800" dirty="0"/>
          </a:p>
        </p:txBody>
      </p:sp>
      <p:sp>
        <p:nvSpPr>
          <p:cNvPr id="14" name="Text 9"/>
          <p:cNvSpPr/>
          <p:nvPr/>
        </p:nvSpPr>
        <p:spPr>
          <a:xfrm>
            <a:off x="4754880" y="4206240"/>
            <a:ext cx="27432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1400" dirty="0">
                <a:solidFill>
                  <a:srgbClr val="4A2A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mediação do ensino: decompor, relacionar, compreender</a:t>
            </a:r>
            <a:endParaRPr lang="en-US" sz="1400" dirty="0"/>
          </a:p>
        </p:txBody>
      </p:sp>
      <p:pic>
        <p:nvPicPr>
          <p:cNvPr id="15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18120" y="3154680"/>
            <a:ext cx="502920" cy="502920"/>
          </a:xfrm>
          <a:prstGeom prst="rect">
            <a:avLst/>
          </a:prstGeom>
        </p:spPr>
      </p:pic>
      <p:sp>
        <p:nvSpPr>
          <p:cNvPr id="16" name="Shape 10"/>
          <p:cNvSpPr/>
          <p:nvPr/>
        </p:nvSpPr>
        <p:spPr>
          <a:xfrm>
            <a:off x="8458200" y="2651760"/>
            <a:ext cx="3108960" cy="1463040"/>
          </a:xfrm>
          <a:prstGeom prst="roundRect">
            <a:avLst>
              <a:gd name="adj" fmla="val 8750"/>
            </a:avLst>
          </a:prstGeom>
          <a:solidFill>
            <a:srgbClr val="F8E3C6"/>
          </a:solidFill>
          <a:ln/>
          <a:effectLst>
            <a:outerShdw blurRad="76200" dist="25400" dir="54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7" name="Shape 11"/>
          <p:cNvSpPr/>
          <p:nvPr/>
        </p:nvSpPr>
        <p:spPr>
          <a:xfrm>
            <a:off x="9646920" y="2852928"/>
            <a:ext cx="731520" cy="731520"/>
          </a:xfrm>
          <a:prstGeom prst="ellipse">
            <a:avLst/>
          </a:prstGeom>
          <a:solidFill>
            <a:srgbClr val="C1611C"/>
          </a:solidFill>
          <a:ln/>
          <a:effectLst>
            <a:outerShdw blurRad="63500" dist="254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pic>
        <p:nvPicPr>
          <p:cNvPr id="18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37115" y="3043123"/>
            <a:ext cx="351130" cy="351130"/>
          </a:xfrm>
          <a:prstGeom prst="rect">
            <a:avLst/>
          </a:prstGeom>
        </p:spPr>
      </p:pic>
      <p:sp>
        <p:nvSpPr>
          <p:cNvPr id="19" name="Text 12"/>
          <p:cNvSpPr/>
          <p:nvPr/>
        </p:nvSpPr>
        <p:spPr>
          <a:xfrm>
            <a:off x="8458200" y="356616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A34A1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Sintético</a:t>
            </a:r>
            <a:endParaRPr lang="en-US" sz="1800" dirty="0"/>
          </a:p>
        </p:txBody>
      </p:sp>
      <p:sp>
        <p:nvSpPr>
          <p:cNvPr id="20" name="Text 13"/>
          <p:cNvSpPr/>
          <p:nvPr/>
        </p:nvSpPr>
        <p:spPr>
          <a:xfrm>
            <a:off x="8641080" y="4206240"/>
            <a:ext cx="27432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1400" dirty="0">
                <a:solidFill>
                  <a:srgbClr val="4A2A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totalidade concreta, agora pensada e articulada</a:t>
            </a:r>
            <a:endParaRPr lang="en-US" sz="1400" dirty="0"/>
          </a:p>
        </p:txBody>
      </p:sp>
      <p:pic>
        <p:nvPicPr>
          <p:cNvPr id="21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7240" y="5029200"/>
            <a:ext cx="457200" cy="457200"/>
          </a:xfrm>
          <a:prstGeom prst="rect">
            <a:avLst/>
          </a:prstGeom>
        </p:spPr>
      </p:pic>
      <p:sp>
        <p:nvSpPr>
          <p:cNvPr id="22" name="Text 14"/>
          <p:cNvSpPr/>
          <p:nvPr/>
        </p:nvSpPr>
        <p:spPr>
          <a:xfrm>
            <a:off x="1344168" y="5029200"/>
            <a:ext cx="10040112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700" i="1" dirty="0">
                <a:solidFill>
                  <a:srgbClr val="4A2A1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“O ensino constitui uma forma específica de cooperação e de comunicação entre quem ensina e quem aprende, destinada a estimular e orientar o desenvolvimento das funções psicológicas superiores.”</a:t>
            </a:r>
            <a:endParaRPr lang="en-US" sz="1700" dirty="0"/>
          </a:p>
        </p:txBody>
      </p:sp>
      <p:sp>
        <p:nvSpPr>
          <p:cNvPr id="23" name="Text 15"/>
          <p:cNvSpPr/>
          <p:nvPr/>
        </p:nvSpPr>
        <p:spPr>
          <a:xfrm>
            <a:off x="1344168" y="635508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A34A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Joana Peixoto   [43:46 – 44:31]</a:t>
            </a:r>
            <a:endParaRPr lang="en-US" sz="1400" dirty="0"/>
          </a:p>
        </p:txBody>
      </p:sp>
      <p:sp>
        <p:nvSpPr>
          <p:cNvPr id="24" name="Text 16"/>
          <p:cNvSpPr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8A62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Joana Peixoto · ANPEd (GT16 · GT20), 2025</a:t>
            </a:r>
            <a:endParaRPr lang="en-US" sz="1400" dirty="0"/>
          </a:p>
        </p:txBody>
      </p:sp>
      <p:sp>
        <p:nvSpPr>
          <p:cNvPr id="25" name="Text 17"/>
          <p:cNvSpPr/>
          <p:nvPr/>
        </p:nvSpPr>
        <p:spPr>
          <a:xfrm>
            <a:off x="11277295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400" dirty="0">
                <a:solidFill>
                  <a:srgbClr val="8A62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23</a:t>
            </a:r>
            <a:endParaRPr lang="en-US" sz="14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DF3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6258975" y="1042416"/>
            <a:ext cx="597377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kern="0" spc="300" dirty="0">
                <a:solidFill>
                  <a:srgbClr val="C161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PARTE IV · O PAPEL DOCENTE</a:t>
            </a:r>
            <a:endParaRPr lang="en-US" sz="150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97880" y="1655064"/>
            <a:ext cx="640080" cy="64008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5897880" y="2404872"/>
            <a:ext cx="5973775" cy="3108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2200" i="1" dirty="0">
                <a:solidFill>
                  <a:srgbClr val="4A2A1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“Começa com uma cópia, uma reprodução, através da qual o estudante compreende e internaliza a operação. O professor atua como organizador desse ambiente sócio-semiótico — daí a importância de não desarticular o material e o simbólico.”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5577840" y="5486400"/>
            <a:ext cx="597377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A34A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Joana Peixoto</a:t>
            </a:r>
            <a:r>
              <a:rPr lang="en-US" sz="1400" dirty="0">
                <a:solidFill>
                  <a:srgbClr val="8A62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[44:37 – 45:11]</a:t>
            </a:r>
            <a:endParaRPr lang="en-US" sz="1400" dirty="0"/>
          </a:p>
        </p:txBody>
      </p:sp>
      <p:sp>
        <p:nvSpPr>
          <p:cNvPr id="7" name="Text 3"/>
          <p:cNvSpPr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8A62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Joana Peixoto · ANPEd (GT16 · GT20), 2025</a:t>
            </a:r>
            <a:endParaRPr lang="en-US" sz="1400" dirty="0"/>
          </a:p>
        </p:txBody>
      </p:sp>
      <p:sp>
        <p:nvSpPr>
          <p:cNvPr id="8" name="Text 4"/>
          <p:cNvSpPr/>
          <p:nvPr/>
        </p:nvSpPr>
        <p:spPr>
          <a:xfrm>
            <a:off x="11277295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400" dirty="0">
                <a:solidFill>
                  <a:srgbClr val="8A62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24</a:t>
            </a:r>
            <a:endParaRPr lang="en-US" sz="1400" dirty="0"/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A44E9CB4-96E4-BB45-01B1-77904A99821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" t="18519" r="33333" b="17778"/>
          <a:stretch>
            <a:fillRect/>
          </a:stretch>
        </p:blipFill>
        <p:spPr bwMode="auto">
          <a:xfrm>
            <a:off x="105186" y="1042416"/>
            <a:ext cx="5632674" cy="311804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DF3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kern="0" spc="300" dirty="0">
                <a:solidFill>
                  <a:srgbClr val="C161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PARTE IV · INTERIORIZAÇÃO E OBJETIVAÇÃO</a:t>
            </a:r>
            <a:endParaRPr lang="en-US" sz="15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3200" b="1" dirty="0">
                <a:solidFill>
                  <a:srgbClr val="4A2A1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 aprender é, primeiro, um processo coletivo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822960" y="2514600"/>
            <a:ext cx="4206240" cy="1554480"/>
          </a:xfrm>
          <a:prstGeom prst="roundRect">
            <a:avLst>
              <a:gd name="adj" fmla="val 8235"/>
            </a:avLst>
          </a:prstGeom>
          <a:solidFill>
            <a:srgbClr val="FFFBF4"/>
          </a:solidFill>
          <a:ln/>
          <a:effectLst>
            <a:outerShdw blurRad="76200" dist="25400" dir="54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5" name="Shape 3"/>
          <p:cNvSpPr/>
          <p:nvPr/>
        </p:nvSpPr>
        <p:spPr>
          <a:xfrm>
            <a:off x="1097280" y="2834640"/>
            <a:ext cx="777240" cy="777240"/>
          </a:xfrm>
          <a:prstGeom prst="ellipse">
            <a:avLst/>
          </a:prstGeom>
          <a:solidFill>
            <a:srgbClr val="C1611C"/>
          </a:solidFill>
          <a:ln/>
          <a:effectLst>
            <a:outerShdw blurRad="63500" dist="254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9362" y="3036722"/>
            <a:ext cx="373075" cy="373075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2011680" y="2880360"/>
            <a:ext cx="3108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A34A1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Plano interpsicológico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1097280" y="3429000"/>
            <a:ext cx="37490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4A2A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Entre pessoas: contato com o outro, com os artefatos e com a produção humana.</a:t>
            </a:r>
            <a:endParaRPr lang="en-US" sz="1400" dirty="0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66360" y="3063240"/>
            <a:ext cx="685800" cy="457200"/>
          </a:xfrm>
          <a:prstGeom prst="rect">
            <a:avLst/>
          </a:prstGeom>
        </p:spPr>
      </p:pic>
      <p:sp>
        <p:nvSpPr>
          <p:cNvPr id="10" name="Shape 6"/>
          <p:cNvSpPr/>
          <p:nvPr/>
        </p:nvSpPr>
        <p:spPr>
          <a:xfrm>
            <a:off x="5989320" y="2514600"/>
            <a:ext cx="4206240" cy="1554480"/>
          </a:xfrm>
          <a:prstGeom prst="roundRect">
            <a:avLst>
              <a:gd name="adj" fmla="val 8235"/>
            </a:avLst>
          </a:prstGeom>
          <a:solidFill>
            <a:srgbClr val="F8E3C6"/>
          </a:solidFill>
          <a:ln/>
          <a:effectLst>
            <a:outerShdw blurRad="76200" dist="25400" dir="54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1" name="Shape 7"/>
          <p:cNvSpPr/>
          <p:nvPr/>
        </p:nvSpPr>
        <p:spPr>
          <a:xfrm>
            <a:off x="6263640" y="2834640"/>
            <a:ext cx="777240" cy="777240"/>
          </a:xfrm>
          <a:prstGeom prst="ellipse">
            <a:avLst/>
          </a:prstGeom>
          <a:solidFill>
            <a:srgbClr val="CE962A"/>
          </a:solidFill>
          <a:ln/>
          <a:effectLst>
            <a:outerShdw blurRad="63500" dist="254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65722" y="3036722"/>
            <a:ext cx="373075" cy="373075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7178040" y="2880360"/>
            <a:ext cx="3108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A34A1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Plano intrapsicológico</a:t>
            </a:r>
            <a:endParaRPr lang="en-US" sz="1800" dirty="0"/>
          </a:p>
        </p:txBody>
      </p:sp>
      <p:sp>
        <p:nvSpPr>
          <p:cNvPr id="14" name="Text 9"/>
          <p:cNvSpPr/>
          <p:nvPr/>
        </p:nvSpPr>
        <p:spPr>
          <a:xfrm>
            <a:off x="6263640" y="3429000"/>
            <a:ext cx="37490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4A2A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Depois, internalizado pelo sujeito — há uma prioridade ontológica do coletivo.</a:t>
            </a:r>
            <a:endParaRPr lang="en-US" sz="1400" dirty="0"/>
          </a:p>
        </p:txBody>
      </p:sp>
      <p:pic>
        <p:nvPicPr>
          <p:cNvPr id="1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7240" y="4480560"/>
            <a:ext cx="457200" cy="457200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1344168" y="4480560"/>
            <a:ext cx="10040112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800" i="1" dirty="0">
                <a:solidFill>
                  <a:srgbClr val="4A2A1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“O processo de ensino e aprendizagem é coletivo: é de contato com o outro, com a produção humana, com os artefatos culturais. Nem o docente nem o artefato se coloca entre o sujeito e o objeto do conhecimento.”</a:t>
            </a:r>
            <a:endParaRPr lang="en-US" sz="1800" dirty="0"/>
          </a:p>
        </p:txBody>
      </p:sp>
      <p:sp>
        <p:nvSpPr>
          <p:cNvPr id="17" name="Text 11"/>
          <p:cNvSpPr/>
          <p:nvPr/>
        </p:nvSpPr>
        <p:spPr>
          <a:xfrm>
            <a:off x="1344168" y="5989320"/>
            <a:ext cx="10058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A34A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Joana Peixoto   [45:45 – 46:43]</a:t>
            </a:r>
            <a:endParaRPr lang="en-US" sz="1400" dirty="0"/>
          </a:p>
        </p:txBody>
      </p:sp>
      <p:sp>
        <p:nvSpPr>
          <p:cNvPr id="18" name="Text 12"/>
          <p:cNvSpPr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8A62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Joana Peixoto · ANPEd (GT16 · GT20), 2025</a:t>
            </a:r>
            <a:endParaRPr lang="en-US" sz="1400" dirty="0"/>
          </a:p>
        </p:txBody>
      </p:sp>
      <p:sp>
        <p:nvSpPr>
          <p:cNvPr id="19" name="Text 13"/>
          <p:cNvSpPr/>
          <p:nvPr/>
        </p:nvSpPr>
        <p:spPr>
          <a:xfrm>
            <a:off x="11277295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400" dirty="0">
                <a:solidFill>
                  <a:srgbClr val="8A62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25</a:t>
            </a:r>
            <a:endParaRPr lang="en-US" sz="14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DF3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640080" y="777240"/>
            <a:ext cx="597377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kern="0" spc="300" dirty="0">
                <a:solidFill>
                  <a:srgbClr val="C161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PARTE IV · MERGULHAR NA CULTURA</a:t>
            </a:r>
            <a:endParaRPr lang="en-US" sz="150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" y="1234440"/>
            <a:ext cx="640080" cy="64008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640080" y="1965960"/>
            <a:ext cx="5973775" cy="3108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2200" i="1" dirty="0">
                <a:solidFill>
                  <a:srgbClr val="4A2A1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“Ficou meio doidinho esse esquema que eu fiz… Mas todo o nosso processo de formação é cada um que aprende mergulhar no patrimônio cultural acumulado pela humanidade — como bem dizem Saviani, Libâneo e Newton Duarte.”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640080" y="5486400"/>
            <a:ext cx="597377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A34A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Joana Peixoto</a:t>
            </a:r>
            <a:r>
              <a:rPr lang="en-US" sz="1400" dirty="0">
                <a:solidFill>
                  <a:srgbClr val="8A62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[46:13 – 47:03]</a:t>
            </a:r>
            <a:endParaRPr lang="en-US" sz="1400" dirty="0"/>
          </a:p>
        </p:txBody>
      </p:sp>
      <p:sp>
        <p:nvSpPr>
          <p:cNvPr id="7" name="Text 3"/>
          <p:cNvSpPr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8A62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Joana Peixoto · ANPEd (GT16 · GT20), 2025</a:t>
            </a:r>
            <a:endParaRPr lang="en-US" sz="1400" dirty="0"/>
          </a:p>
        </p:txBody>
      </p:sp>
      <p:sp>
        <p:nvSpPr>
          <p:cNvPr id="8" name="Text 4"/>
          <p:cNvSpPr/>
          <p:nvPr/>
        </p:nvSpPr>
        <p:spPr>
          <a:xfrm>
            <a:off x="11277295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400" dirty="0">
                <a:solidFill>
                  <a:srgbClr val="8A62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26</a:t>
            </a:r>
            <a:endParaRPr lang="en-US" sz="1400" dirty="0"/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61534137-3AFA-0317-926D-1F0EFBEE2AA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" t="20246" r="34306" b="17036"/>
          <a:stretch>
            <a:fillRect/>
          </a:stretch>
        </p:blipFill>
        <p:spPr bwMode="auto">
          <a:xfrm>
            <a:off x="5315495" y="3520440"/>
            <a:ext cx="5728318" cy="310895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FDF3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kern="0" spc="300" dirty="0">
                <a:solidFill>
                  <a:srgbClr val="C161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PARTE IV · QUANDO O OBJETO SE TORNA SIGNO</a:t>
            </a:r>
            <a:endParaRPr lang="en-US" sz="15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3200" b="1" dirty="0">
                <a:solidFill>
                  <a:srgbClr val="4A2A1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 significado é social, não individual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822960" y="2855166"/>
            <a:ext cx="2971800" cy="1259633"/>
          </a:xfrm>
          <a:prstGeom prst="roundRect">
            <a:avLst>
              <a:gd name="adj" fmla="val 9333"/>
            </a:avLst>
          </a:prstGeom>
          <a:solidFill>
            <a:srgbClr val="F8E3C6"/>
          </a:solidFill>
          <a:ln/>
          <a:effectLst>
            <a:outerShdw blurRad="76200" dist="25400" dir="54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5" name="Shape 3"/>
          <p:cNvSpPr/>
          <p:nvPr/>
        </p:nvSpPr>
        <p:spPr>
          <a:xfrm>
            <a:off x="2103120" y="2926080"/>
            <a:ext cx="731520" cy="731520"/>
          </a:xfrm>
          <a:prstGeom prst="ellipse">
            <a:avLst/>
          </a:prstGeom>
          <a:solidFill>
            <a:srgbClr val="C1611C"/>
          </a:solidFill>
          <a:ln/>
          <a:effectLst>
            <a:outerShdw blurRad="63500" dist="254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3315" y="3116275"/>
            <a:ext cx="351130" cy="35113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822960" y="3675888"/>
            <a:ext cx="3291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A34A1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Objeto material</a:t>
            </a:r>
            <a:endParaRPr lang="en-US" sz="1700" dirty="0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34840" y="3154680"/>
            <a:ext cx="914400" cy="54864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4160520" y="2240280"/>
            <a:ext cx="15544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i="1" dirty="0">
                <a:solidFill>
                  <a:srgbClr val="8A62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significado atribuído</a:t>
            </a:r>
            <a:endParaRPr lang="en-US" sz="1400" dirty="0"/>
          </a:p>
          <a:p>
            <a:pPr marL="0" indent="0" algn="ctr">
              <a:buNone/>
            </a:pPr>
            <a:r>
              <a:rPr lang="en-US" sz="1400" i="1" dirty="0">
                <a:solidFill>
                  <a:srgbClr val="8A62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num processo social</a:t>
            </a:r>
            <a:endParaRPr lang="en-US" sz="1400" dirty="0"/>
          </a:p>
        </p:txBody>
      </p:sp>
      <p:sp>
        <p:nvSpPr>
          <p:cNvPr id="10" name="Shape 6"/>
          <p:cNvSpPr/>
          <p:nvPr/>
        </p:nvSpPr>
        <p:spPr>
          <a:xfrm>
            <a:off x="5715000" y="2855166"/>
            <a:ext cx="3074437" cy="1259634"/>
          </a:xfrm>
          <a:prstGeom prst="roundRect">
            <a:avLst>
              <a:gd name="adj" fmla="val 9333"/>
            </a:avLst>
          </a:prstGeom>
          <a:solidFill>
            <a:srgbClr val="C1611C"/>
          </a:solidFill>
          <a:ln/>
          <a:effectLst>
            <a:outerShdw blurRad="76200" dist="25400" dir="54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1" name="Shape 7"/>
          <p:cNvSpPr/>
          <p:nvPr/>
        </p:nvSpPr>
        <p:spPr>
          <a:xfrm>
            <a:off x="6995160" y="2926080"/>
            <a:ext cx="731520" cy="731520"/>
          </a:xfrm>
          <a:prstGeom prst="ellipse">
            <a:avLst/>
          </a:prstGeom>
          <a:solidFill>
            <a:srgbClr val="CE962A"/>
          </a:solidFill>
          <a:ln/>
          <a:effectLst>
            <a:outerShdw blurRad="63500" dist="254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85355" y="3116275"/>
            <a:ext cx="351130" cy="351130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5715000" y="3675888"/>
            <a:ext cx="3291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Signo</a:t>
            </a:r>
            <a:endParaRPr lang="en-US" sz="1700" dirty="0"/>
          </a:p>
        </p:txBody>
      </p:sp>
      <p:sp>
        <p:nvSpPr>
          <p:cNvPr id="14" name="Shape 9"/>
          <p:cNvSpPr/>
          <p:nvPr/>
        </p:nvSpPr>
        <p:spPr>
          <a:xfrm>
            <a:off x="9692640" y="2855166"/>
            <a:ext cx="2241213" cy="1396794"/>
          </a:xfrm>
          <a:prstGeom prst="roundRect">
            <a:avLst>
              <a:gd name="adj" fmla="val 7778"/>
            </a:avLst>
          </a:prstGeom>
          <a:solidFill>
            <a:srgbClr val="FFFBF4"/>
          </a:solidFill>
          <a:ln/>
          <a:effectLst>
            <a:outerShdw blurRad="76200" dist="25400" dir="54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5" name="Text 10"/>
          <p:cNvSpPr/>
          <p:nvPr/>
        </p:nvSpPr>
        <p:spPr>
          <a:xfrm>
            <a:off x="9875520" y="3116274"/>
            <a:ext cx="1858975" cy="90708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4A2A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Objeto e signo são complementares: formam uma unidade dialética.</a:t>
            </a:r>
            <a:endParaRPr lang="en-US" sz="1500" dirty="0"/>
          </a:p>
        </p:txBody>
      </p:sp>
      <p:pic>
        <p:nvPicPr>
          <p:cNvPr id="16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7240" y="4663440"/>
            <a:ext cx="457200" cy="457200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1344168" y="4663440"/>
            <a:ext cx="10040112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800" i="1" dirty="0">
                <a:solidFill>
                  <a:srgbClr val="4A2A1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“Esse objeto material se transforma num signo quando lhe é atribuído um significado — num processo que é social, não um significado individual.”</a:t>
            </a:r>
            <a:endParaRPr lang="en-US" sz="1800" dirty="0"/>
          </a:p>
        </p:txBody>
      </p:sp>
      <p:sp>
        <p:nvSpPr>
          <p:cNvPr id="18" name="Text 12"/>
          <p:cNvSpPr/>
          <p:nvPr/>
        </p:nvSpPr>
        <p:spPr>
          <a:xfrm>
            <a:off x="1344168" y="5943600"/>
            <a:ext cx="10058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A34A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Joana Peixoto   [47:17 – 47:40]</a:t>
            </a:r>
            <a:endParaRPr lang="en-US" sz="1400" dirty="0"/>
          </a:p>
        </p:txBody>
      </p:sp>
      <p:sp>
        <p:nvSpPr>
          <p:cNvPr id="19" name="Text 13"/>
          <p:cNvSpPr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8A62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Joana Peixoto · ANPEd (GT16 · GT20), 2025</a:t>
            </a:r>
            <a:endParaRPr lang="en-US" sz="1400" dirty="0"/>
          </a:p>
        </p:txBody>
      </p:sp>
      <p:sp>
        <p:nvSpPr>
          <p:cNvPr id="20" name="Text 14"/>
          <p:cNvSpPr/>
          <p:nvPr/>
        </p:nvSpPr>
        <p:spPr>
          <a:xfrm>
            <a:off x="11277295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400" dirty="0">
                <a:solidFill>
                  <a:srgbClr val="8A62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27</a:t>
            </a:r>
            <a:endParaRPr lang="en-US" sz="14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FBEA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kern="0" spc="300" dirty="0">
                <a:solidFill>
                  <a:srgbClr val="C161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PARTE IV · UM RISCO PARA A DOCÊNCIA</a:t>
            </a:r>
            <a:endParaRPr lang="en-US" sz="15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3200" b="1" dirty="0">
                <a:solidFill>
                  <a:srgbClr val="4A2A1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Desintelectualização e recusa da autoria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640080" y="1920240"/>
            <a:ext cx="10881360" cy="2286000"/>
          </a:xfrm>
          <a:prstGeom prst="roundRect">
            <a:avLst>
              <a:gd name="adj" fmla="val 5600"/>
            </a:avLst>
          </a:prstGeom>
          <a:solidFill>
            <a:srgbClr val="FFFBF4"/>
          </a:solidFill>
          <a:ln/>
          <a:effectLst>
            <a:outerShdw blurRad="76200" dist="25400" dir="54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5" name="Shape 3"/>
          <p:cNvSpPr/>
          <p:nvPr/>
        </p:nvSpPr>
        <p:spPr>
          <a:xfrm>
            <a:off x="1005840" y="2331720"/>
            <a:ext cx="868680" cy="868680"/>
          </a:xfrm>
          <a:prstGeom prst="ellipse">
            <a:avLst/>
          </a:prstGeom>
          <a:solidFill>
            <a:srgbClr val="C1611C"/>
          </a:solidFill>
          <a:ln/>
          <a:effectLst>
            <a:outerShdw blurRad="63500" dist="254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1697" y="2557577"/>
            <a:ext cx="416966" cy="416966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2148840" y="2240280"/>
            <a:ext cx="905256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2000" i="1" dirty="0">
                <a:solidFill>
                  <a:srgbClr val="4A2A1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“O mais grave não é apropriar-se de recursos e copiar o que está lá — é a forma como nos apropriamos disso. Há um processo de negação da autoria.”</a:t>
            </a:r>
            <a:endParaRPr lang="en-US" sz="2000" dirty="0"/>
          </a:p>
        </p:txBody>
      </p:sp>
      <p:sp>
        <p:nvSpPr>
          <p:cNvPr id="8" name="Text 5"/>
          <p:cNvSpPr/>
          <p:nvPr/>
        </p:nvSpPr>
        <p:spPr>
          <a:xfrm>
            <a:off x="2148840" y="3749040"/>
            <a:ext cx="8686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A34A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Joana Peixoto   [47:40 – 48:14]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822960" y="452628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C161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pergunta que fica: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822960" y="49377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2300" i="1" dirty="0">
                <a:solidFill>
                  <a:srgbClr val="A34A1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“O que significa quando nos negamos a ser autores do próprio processo de conhecimento?”</a:t>
            </a:r>
            <a:endParaRPr lang="en-US" sz="2300" dirty="0"/>
          </a:p>
        </p:txBody>
      </p:sp>
      <p:sp>
        <p:nvSpPr>
          <p:cNvPr id="11" name="Text 8"/>
          <p:cNvSpPr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8A62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Joana Peixoto · ANPEd (GT16 · GT20), 2025</a:t>
            </a:r>
            <a:endParaRPr lang="en-US" sz="1400" dirty="0"/>
          </a:p>
        </p:txBody>
      </p:sp>
      <p:sp>
        <p:nvSpPr>
          <p:cNvPr id="12" name="Text 9"/>
          <p:cNvSpPr/>
          <p:nvPr/>
        </p:nvSpPr>
        <p:spPr>
          <a:xfrm>
            <a:off x="11277295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400" dirty="0">
                <a:solidFill>
                  <a:srgbClr val="8A62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28</a:t>
            </a:r>
            <a:endParaRPr lang="en-US" sz="14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A34A1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894015" y="-548640"/>
            <a:ext cx="4114800" cy="4114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r">
              <a:buNone/>
            </a:pPr>
            <a:r>
              <a:rPr lang="en-US" sz="30000" b="1" dirty="0">
                <a:solidFill>
                  <a:srgbClr val="FFFFFF">
                    <a:alpha val="14000"/>
                  </a:srgbClr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</a:t>
            </a:r>
            <a:endParaRPr lang="en-US" sz="30000" dirty="0"/>
          </a:p>
        </p:txBody>
      </p:sp>
      <p:sp>
        <p:nvSpPr>
          <p:cNvPr id="3" name="Shape 1"/>
          <p:cNvSpPr/>
          <p:nvPr/>
        </p:nvSpPr>
        <p:spPr>
          <a:xfrm>
            <a:off x="822960" y="1371600"/>
            <a:ext cx="1371600" cy="1371600"/>
          </a:xfrm>
          <a:prstGeom prst="ellipse">
            <a:avLst/>
          </a:prstGeom>
          <a:solidFill>
            <a:srgbClr val="CE962A"/>
          </a:solidFill>
          <a:ln/>
          <a:effectLst>
            <a:outerShdw blurRad="88900" dist="38100" dir="5400000" algn="bl" rotWithShape="0">
              <a:srgbClr val="000000">
                <a:alpha val="16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0432" y="1719072"/>
            <a:ext cx="676656" cy="676656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868680" y="306324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kern="0" spc="400" dirty="0">
                <a:solidFill>
                  <a:srgbClr val="E3B2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PARTE V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822960" y="3429000"/>
            <a:ext cx="969264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4400" b="1" dirty="0">
                <a:solidFill>
                  <a:srgbClr val="FFF4E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Automação, IA e o</a:t>
            </a:r>
            <a:endParaRPr lang="en-US" sz="4400" dirty="0"/>
          </a:p>
          <a:p>
            <a:pPr marL="0" indent="0">
              <a:lnSpc>
                <a:spcPct val="102000"/>
              </a:lnSpc>
              <a:buNone/>
            </a:pPr>
            <a:r>
              <a:rPr lang="en-US" sz="4400" b="1" dirty="0">
                <a:solidFill>
                  <a:srgbClr val="FFF4E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campo de disputa</a:t>
            </a:r>
            <a:endParaRPr lang="en-US" sz="4400" dirty="0"/>
          </a:p>
        </p:txBody>
      </p:sp>
      <p:sp>
        <p:nvSpPr>
          <p:cNvPr id="7" name="Text 4"/>
          <p:cNvSpPr/>
          <p:nvPr/>
        </p:nvSpPr>
        <p:spPr>
          <a:xfrm>
            <a:off x="868680" y="5257800"/>
            <a:ext cx="96926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i="1" dirty="0">
                <a:solidFill>
                  <a:srgbClr val="E3B2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Economia política da inteligência artificial na educação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11277295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400" dirty="0">
                <a:solidFill>
                  <a:srgbClr val="E3B2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29</a:t>
            </a:r>
            <a:endParaRPr lang="en-US" sz="1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DF3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640080" y="777240"/>
            <a:ext cx="597377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kern="0" spc="300" dirty="0">
                <a:solidFill>
                  <a:srgbClr val="C161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UMA NOTA SOBRE AS PRÓPRIAS IMAGENS</a:t>
            </a:r>
            <a:endParaRPr lang="en-US" sz="150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" y="1234440"/>
            <a:ext cx="640080" cy="64008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640080" y="1965960"/>
            <a:ext cx="5973775" cy="3108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2200" i="1" dirty="0">
                <a:solidFill>
                  <a:srgbClr val="4A2A1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“Os slides, fui eu que fiz, mas as imagens foi a IA. Eu peguei essas imagens que a gente encontra em buscas na internet e dei uma detonadinha nelas, pra gente pensar de uma forma mais provocativa no tema.”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640080" y="5486400"/>
            <a:ext cx="597377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A34A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Joana Peixoto</a:t>
            </a:r>
            <a:r>
              <a:rPr lang="en-US" sz="1400" dirty="0">
                <a:solidFill>
                  <a:srgbClr val="8A62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[31:48 – 32:00]</a:t>
            </a:r>
            <a:endParaRPr lang="en-US" sz="1400" dirty="0"/>
          </a:p>
        </p:txBody>
      </p:sp>
      <p:sp>
        <p:nvSpPr>
          <p:cNvPr id="7" name="Text 3"/>
          <p:cNvSpPr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8A62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Joana Peixoto · ANPEd (GT16 · GT20), 2025</a:t>
            </a:r>
            <a:endParaRPr lang="en-US" sz="1400" dirty="0"/>
          </a:p>
        </p:txBody>
      </p:sp>
      <p:sp>
        <p:nvSpPr>
          <p:cNvPr id="8" name="Text 4"/>
          <p:cNvSpPr/>
          <p:nvPr/>
        </p:nvSpPr>
        <p:spPr>
          <a:xfrm>
            <a:off x="11277295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400" dirty="0">
                <a:solidFill>
                  <a:srgbClr val="8A62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400" dirty="0"/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B61A8545-8A1E-7432-E615-B70898AC78C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" t="18766" r="33334" b="25679"/>
          <a:stretch>
            <a:fillRect/>
          </a:stretch>
        </p:blipFill>
        <p:spPr bwMode="auto">
          <a:xfrm>
            <a:off x="5428945" y="3669030"/>
            <a:ext cx="5848350" cy="28117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68C599A3-8C54-282D-ED80-717F3616B85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4" t="19013" r="32917" b="6420"/>
          <a:stretch>
            <a:fillRect/>
          </a:stretch>
        </p:blipFill>
        <p:spPr bwMode="auto">
          <a:xfrm>
            <a:off x="7045260" y="377190"/>
            <a:ext cx="4258556" cy="274809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FDF3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640080" y="374904"/>
            <a:ext cx="597377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kern="0" spc="300" dirty="0">
                <a:solidFill>
                  <a:srgbClr val="C161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PARTE V · TECNOLOGIA E TRABALHO</a:t>
            </a:r>
            <a:endParaRPr lang="en-US" sz="150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79" y="802059"/>
            <a:ext cx="640080" cy="64008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640079" y="1503534"/>
            <a:ext cx="5973775" cy="3108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2200" i="1" dirty="0">
                <a:solidFill>
                  <a:srgbClr val="4A2A1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“A tecnologia é um instrumento que faz parte do trabalho — a atividade que constitui o humano. Temos uma perspectiva tecnocêntrica, uma fetichização da tecnologia e um neotecnicismo que exploram esse campo de disputa entre as classes.”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640080" y="5486400"/>
            <a:ext cx="597377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A34A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Joana Peixoto</a:t>
            </a:r>
            <a:r>
              <a:rPr lang="en-US" sz="1400" dirty="0">
                <a:solidFill>
                  <a:srgbClr val="8A62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[48:52 – 49:52]</a:t>
            </a:r>
            <a:endParaRPr lang="en-US" sz="1400" dirty="0"/>
          </a:p>
        </p:txBody>
      </p:sp>
      <p:sp>
        <p:nvSpPr>
          <p:cNvPr id="7" name="Text 3"/>
          <p:cNvSpPr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8A62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Joana Peixoto · ANPEd (GT16 · GT20), 2025</a:t>
            </a:r>
            <a:endParaRPr lang="en-US" sz="1400" dirty="0"/>
          </a:p>
        </p:txBody>
      </p:sp>
      <p:sp>
        <p:nvSpPr>
          <p:cNvPr id="8" name="Text 4"/>
          <p:cNvSpPr/>
          <p:nvPr/>
        </p:nvSpPr>
        <p:spPr>
          <a:xfrm>
            <a:off x="11277295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400" dirty="0">
                <a:solidFill>
                  <a:srgbClr val="8A62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</a:t>
            </a:r>
            <a:endParaRPr lang="en-US" sz="1400" dirty="0"/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5C1F9EAA-CB9E-17C8-DC48-15E04971A24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" t="20246" r="34306" b="17036"/>
          <a:stretch>
            <a:fillRect/>
          </a:stretch>
        </p:blipFill>
        <p:spPr bwMode="auto">
          <a:xfrm>
            <a:off x="6466114" y="327874"/>
            <a:ext cx="5561044" cy="301817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14C77B0A-9C48-3182-7AA8-7878E06EAD7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3" t="20247" r="34028" b="17531"/>
          <a:stretch>
            <a:fillRect/>
          </a:stretch>
        </p:blipFill>
        <p:spPr bwMode="auto">
          <a:xfrm>
            <a:off x="4805264" y="3607308"/>
            <a:ext cx="5828367" cy="319988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FDF3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6283549" y="1052260"/>
            <a:ext cx="597377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kern="0" spc="300" dirty="0">
                <a:solidFill>
                  <a:srgbClr val="C161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PARTE V · TECNOLOGIA E CAPITAL</a:t>
            </a:r>
            <a:endParaRPr lang="en-US" sz="150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4082" y="2066544"/>
            <a:ext cx="640080" cy="64008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5988387" y="2971800"/>
            <a:ext cx="5973775" cy="3108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2200" i="1" dirty="0">
                <a:solidFill>
                  <a:srgbClr val="4A2A1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“A tecnologia é um instrumento de expansão do capital — isso jamais fica dissociado. Na configuração atual do capitalismo, seu papel é extrair mais-valia: explorar mais, precarizar mais.”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5577840" y="5486400"/>
            <a:ext cx="597377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A34A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Joana Peixoto</a:t>
            </a:r>
            <a:r>
              <a:rPr lang="en-US" sz="1400" dirty="0">
                <a:solidFill>
                  <a:srgbClr val="8A62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[49:52 – 50:25]</a:t>
            </a:r>
            <a:endParaRPr lang="en-US" sz="1400" dirty="0"/>
          </a:p>
        </p:txBody>
      </p:sp>
      <p:sp>
        <p:nvSpPr>
          <p:cNvPr id="7" name="Text 3"/>
          <p:cNvSpPr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8A62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Joana Peixoto · ANPEd (GT16 · GT20), 2025</a:t>
            </a:r>
            <a:endParaRPr lang="en-US" sz="1400" dirty="0"/>
          </a:p>
        </p:txBody>
      </p:sp>
      <p:sp>
        <p:nvSpPr>
          <p:cNvPr id="8" name="Text 4"/>
          <p:cNvSpPr/>
          <p:nvPr/>
        </p:nvSpPr>
        <p:spPr>
          <a:xfrm>
            <a:off x="11277295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400" dirty="0">
                <a:solidFill>
                  <a:srgbClr val="8A62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31</a:t>
            </a:r>
            <a:endParaRPr lang="en-US" sz="1400" dirty="0"/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9718F7C3-5F87-0E9B-4D57-6599224A32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191" y="1110949"/>
            <a:ext cx="5865881" cy="3191349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FDF3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546774" y="322178"/>
            <a:ext cx="597377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kern="0" spc="300" dirty="0">
                <a:solidFill>
                  <a:srgbClr val="C161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PARTE V · COLONIALISMO DE DADOS</a:t>
            </a:r>
            <a:endParaRPr lang="en-US" sz="150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160" y="868392"/>
            <a:ext cx="640080" cy="64008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0" y="1508472"/>
            <a:ext cx="5973775" cy="3108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2200" i="1" dirty="0">
                <a:solidFill>
                  <a:srgbClr val="4A2A1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“As grandes corporações que dominam nos oferecem de forma gratuita as plataformas e vão capturando os nossos dados — vendendo-os. Isso ameaça a soberania digital do nosso país.”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640080" y="5486400"/>
            <a:ext cx="597377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A34A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Joana Peixoto</a:t>
            </a:r>
            <a:r>
              <a:rPr lang="en-US" sz="1400" dirty="0">
                <a:solidFill>
                  <a:srgbClr val="8A62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[50:25 – 51:41]</a:t>
            </a:r>
            <a:endParaRPr lang="en-US" sz="1400" dirty="0"/>
          </a:p>
        </p:txBody>
      </p:sp>
      <p:sp>
        <p:nvSpPr>
          <p:cNvPr id="7" name="Text 3"/>
          <p:cNvSpPr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8A62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Joana Peixoto · ANPEd (GT16 · GT20), 2025</a:t>
            </a:r>
            <a:endParaRPr lang="en-US" sz="1400" dirty="0"/>
          </a:p>
        </p:txBody>
      </p:sp>
      <p:sp>
        <p:nvSpPr>
          <p:cNvPr id="8" name="Text 4"/>
          <p:cNvSpPr/>
          <p:nvPr/>
        </p:nvSpPr>
        <p:spPr>
          <a:xfrm>
            <a:off x="11277295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400" dirty="0">
                <a:solidFill>
                  <a:srgbClr val="8A62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32</a:t>
            </a:r>
            <a:endParaRPr lang="en-US" sz="1400" dirty="0"/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ECC379D9-2159-F941-2DDE-5F1BA042602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5" t="18765" r="33472" b="17778"/>
          <a:stretch>
            <a:fillRect/>
          </a:stretch>
        </p:blipFill>
        <p:spPr bwMode="auto">
          <a:xfrm>
            <a:off x="5148365" y="2772990"/>
            <a:ext cx="6822810" cy="376283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solidFill>
          <a:srgbClr val="FDF3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kern="0" spc="300" dirty="0">
                <a:solidFill>
                  <a:srgbClr val="C161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PARTE V · O QUE SUSTENTA A “NUVEM”</a:t>
            </a:r>
            <a:endParaRPr lang="en-US" sz="15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3200" b="1" dirty="0">
                <a:solidFill>
                  <a:srgbClr val="4A2A1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As camadas ocultas da inteligência artificial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640080" y="1920240"/>
            <a:ext cx="5349240" cy="1554480"/>
          </a:xfrm>
          <a:prstGeom prst="roundRect">
            <a:avLst>
              <a:gd name="adj" fmla="val 8235"/>
            </a:avLst>
          </a:prstGeom>
          <a:solidFill>
            <a:srgbClr val="FFFBF4"/>
          </a:solidFill>
          <a:ln/>
          <a:effectLst>
            <a:outerShdw blurRad="76200" dist="25400" dir="54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5" name="Shape 3"/>
          <p:cNvSpPr/>
          <p:nvPr/>
        </p:nvSpPr>
        <p:spPr>
          <a:xfrm>
            <a:off x="914400" y="2331720"/>
            <a:ext cx="822960" cy="822960"/>
          </a:xfrm>
          <a:prstGeom prst="ellipse">
            <a:avLst/>
          </a:prstGeom>
          <a:solidFill>
            <a:srgbClr val="C1611C"/>
          </a:solidFill>
          <a:ln/>
          <a:effectLst>
            <a:outerShdw blurRad="63500" dist="254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8370" y="2545690"/>
            <a:ext cx="395021" cy="395021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920240" y="2176272"/>
            <a:ext cx="3886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A34A1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Colonialismo de dados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1920240" y="2633472"/>
            <a:ext cx="38862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3000"/>
              </a:lnSpc>
              <a:buNone/>
            </a:pPr>
            <a:r>
              <a:rPr lang="en-US" sz="1400" dirty="0">
                <a:solidFill>
                  <a:srgbClr val="4A2A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captura e venda de dados para grandes corporações internacionais</a:t>
            </a:r>
            <a:endParaRPr lang="en-US" sz="1400" dirty="0"/>
          </a:p>
        </p:txBody>
      </p:sp>
      <p:sp>
        <p:nvSpPr>
          <p:cNvPr id="9" name="Shape 6"/>
          <p:cNvSpPr/>
          <p:nvPr/>
        </p:nvSpPr>
        <p:spPr>
          <a:xfrm>
            <a:off x="6492240" y="1920240"/>
            <a:ext cx="5349240" cy="1554480"/>
          </a:xfrm>
          <a:prstGeom prst="roundRect">
            <a:avLst>
              <a:gd name="adj" fmla="val 8235"/>
            </a:avLst>
          </a:prstGeom>
          <a:solidFill>
            <a:srgbClr val="FFFBF4"/>
          </a:solidFill>
          <a:ln/>
          <a:effectLst>
            <a:outerShdw blurRad="76200" dist="25400" dir="54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0" name="Shape 7"/>
          <p:cNvSpPr/>
          <p:nvPr/>
        </p:nvSpPr>
        <p:spPr>
          <a:xfrm>
            <a:off x="6766560" y="2331720"/>
            <a:ext cx="822960" cy="822960"/>
          </a:xfrm>
          <a:prstGeom prst="ellipse">
            <a:avLst/>
          </a:prstGeom>
          <a:solidFill>
            <a:srgbClr val="CE962A"/>
          </a:solidFill>
          <a:ln/>
          <a:effectLst>
            <a:outerShdw blurRad="63500" dist="254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80530" y="2545690"/>
            <a:ext cx="395021" cy="395021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7772400" y="2176272"/>
            <a:ext cx="3886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A34A1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Microtrabalho</a:t>
            </a:r>
            <a:endParaRPr lang="en-US" sz="1800" dirty="0"/>
          </a:p>
        </p:txBody>
      </p:sp>
      <p:sp>
        <p:nvSpPr>
          <p:cNvPr id="13" name="Text 9"/>
          <p:cNvSpPr/>
          <p:nvPr/>
        </p:nvSpPr>
        <p:spPr>
          <a:xfrm>
            <a:off x="7772400" y="2633472"/>
            <a:ext cx="38862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3000"/>
              </a:lnSpc>
              <a:buNone/>
            </a:pPr>
            <a:r>
              <a:rPr lang="en-US" sz="1400" dirty="0">
                <a:solidFill>
                  <a:srgbClr val="4A2A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moderadores em condições precárias, sem direitos, expostos a conteúdos terríveis</a:t>
            </a:r>
            <a:endParaRPr lang="en-US" sz="1400" dirty="0"/>
          </a:p>
        </p:txBody>
      </p:sp>
      <p:sp>
        <p:nvSpPr>
          <p:cNvPr id="14" name="Shape 10"/>
          <p:cNvSpPr/>
          <p:nvPr/>
        </p:nvSpPr>
        <p:spPr>
          <a:xfrm>
            <a:off x="640080" y="3794760"/>
            <a:ext cx="5349240" cy="1554480"/>
          </a:xfrm>
          <a:prstGeom prst="roundRect">
            <a:avLst>
              <a:gd name="adj" fmla="val 8235"/>
            </a:avLst>
          </a:prstGeom>
          <a:solidFill>
            <a:srgbClr val="FFFBF4"/>
          </a:solidFill>
          <a:ln/>
          <a:effectLst>
            <a:outerShdw blurRad="76200" dist="25400" dir="54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5" name="Shape 11"/>
          <p:cNvSpPr/>
          <p:nvPr/>
        </p:nvSpPr>
        <p:spPr>
          <a:xfrm>
            <a:off x="914400" y="4206240"/>
            <a:ext cx="822960" cy="822960"/>
          </a:xfrm>
          <a:prstGeom prst="ellipse">
            <a:avLst/>
          </a:prstGeom>
          <a:solidFill>
            <a:srgbClr val="C1611C"/>
          </a:solidFill>
          <a:ln/>
          <a:effectLst>
            <a:outerShdw blurRad="63500" dist="254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8370" y="4420210"/>
            <a:ext cx="395021" cy="395021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920240" y="4050792"/>
            <a:ext cx="3886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A34A1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Devastação ambiental</a:t>
            </a:r>
            <a:endParaRPr lang="en-US" sz="1800" dirty="0"/>
          </a:p>
        </p:txBody>
      </p:sp>
      <p:sp>
        <p:nvSpPr>
          <p:cNvPr id="18" name="Text 13"/>
          <p:cNvSpPr/>
          <p:nvPr/>
        </p:nvSpPr>
        <p:spPr>
          <a:xfrm>
            <a:off x="1920240" y="4507992"/>
            <a:ext cx="38862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3000"/>
              </a:lnSpc>
              <a:buNone/>
            </a:pPr>
            <a:r>
              <a:rPr lang="en-US" sz="1400" dirty="0">
                <a:solidFill>
                  <a:srgbClr val="4A2A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consumo intensivo de recursos naturais para infraestrutura e energia</a:t>
            </a:r>
            <a:endParaRPr lang="en-US" sz="1400" dirty="0"/>
          </a:p>
        </p:txBody>
      </p:sp>
      <p:sp>
        <p:nvSpPr>
          <p:cNvPr id="19" name="Shape 14"/>
          <p:cNvSpPr/>
          <p:nvPr/>
        </p:nvSpPr>
        <p:spPr>
          <a:xfrm>
            <a:off x="6492240" y="3794760"/>
            <a:ext cx="5349240" cy="1554480"/>
          </a:xfrm>
          <a:prstGeom prst="roundRect">
            <a:avLst>
              <a:gd name="adj" fmla="val 8235"/>
            </a:avLst>
          </a:prstGeom>
          <a:solidFill>
            <a:srgbClr val="FFFBF4"/>
          </a:solidFill>
          <a:ln/>
          <a:effectLst>
            <a:outerShdw blurRad="76200" dist="25400" dir="54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20" name="Shape 15"/>
          <p:cNvSpPr/>
          <p:nvPr/>
        </p:nvSpPr>
        <p:spPr>
          <a:xfrm>
            <a:off x="6766560" y="4206240"/>
            <a:ext cx="822960" cy="822960"/>
          </a:xfrm>
          <a:prstGeom prst="ellipse">
            <a:avLst/>
          </a:prstGeom>
          <a:solidFill>
            <a:srgbClr val="CE962A"/>
          </a:solidFill>
          <a:ln/>
          <a:effectLst>
            <a:outerShdw blurRad="63500" dist="254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pic>
        <p:nvPicPr>
          <p:cNvPr id="21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80530" y="4420210"/>
            <a:ext cx="395021" cy="395021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7772400" y="4050792"/>
            <a:ext cx="3886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A34A1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Ameaça à soberania</a:t>
            </a:r>
            <a:endParaRPr lang="en-US" sz="1800" dirty="0"/>
          </a:p>
        </p:txBody>
      </p:sp>
      <p:sp>
        <p:nvSpPr>
          <p:cNvPr id="23" name="Text 17"/>
          <p:cNvSpPr/>
          <p:nvPr/>
        </p:nvSpPr>
        <p:spPr>
          <a:xfrm>
            <a:off x="7772400" y="4507992"/>
            <a:ext cx="38862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3000"/>
              </a:lnSpc>
              <a:buNone/>
            </a:pPr>
            <a:r>
              <a:rPr lang="en-US" sz="1400" dirty="0">
                <a:solidFill>
                  <a:srgbClr val="4A2A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dependência de plataformas e perda de soberania digital do país</a:t>
            </a:r>
            <a:endParaRPr lang="en-US" sz="1400" dirty="0"/>
          </a:p>
        </p:txBody>
      </p:sp>
      <p:sp>
        <p:nvSpPr>
          <p:cNvPr id="24" name="Text 18"/>
          <p:cNvSpPr/>
          <p:nvPr/>
        </p:nvSpPr>
        <p:spPr>
          <a:xfrm>
            <a:off x="640080" y="5806440"/>
            <a:ext cx="10881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450" i="1" dirty="0">
                <a:solidFill>
                  <a:srgbClr val="8A623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“Para a IA funcionar, milhares de pessoas — em Bangladesh, na África, no Brasil — moderam dados em trabalho precário… e há a devastação de recursos naturais.”  [50:58 – 51:41]</a:t>
            </a:r>
            <a:endParaRPr lang="en-US" sz="1450" dirty="0"/>
          </a:p>
        </p:txBody>
      </p:sp>
      <p:sp>
        <p:nvSpPr>
          <p:cNvPr id="25" name="Text 19"/>
          <p:cNvSpPr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8A62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Joana Peixoto · ANPEd (GT16 · GT20), 2025</a:t>
            </a:r>
            <a:endParaRPr lang="en-US" sz="1400" dirty="0"/>
          </a:p>
        </p:txBody>
      </p:sp>
      <p:sp>
        <p:nvSpPr>
          <p:cNvPr id="26" name="Text 20"/>
          <p:cNvSpPr/>
          <p:nvPr/>
        </p:nvSpPr>
        <p:spPr>
          <a:xfrm>
            <a:off x="11277295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400" dirty="0">
                <a:solidFill>
                  <a:srgbClr val="8A62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33</a:t>
            </a:r>
            <a:endParaRPr lang="en-US" sz="14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bg>
      <p:bgPr>
        <a:solidFill>
          <a:srgbClr val="FDF3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6218225" y="1264532"/>
            <a:ext cx="597377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kern="0" spc="300" dirty="0">
                <a:solidFill>
                  <a:srgbClr val="C161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PARTE V · O TRABALHO DOCENTE</a:t>
            </a:r>
            <a:endParaRPr lang="en-US" sz="150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7920" y="2168901"/>
            <a:ext cx="640080" cy="64008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6217920" y="2969001"/>
            <a:ext cx="5973775" cy="3108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2200" i="1" dirty="0">
                <a:solidFill>
                  <a:srgbClr val="4A2A1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“O trabalho docente é submetido às plataformas: o professor da rede pública vira um curador de algoritmo. Um processo de desintelectualização, fragmentação e precarização — impondo a pedagogia de resultados.”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5577840" y="5486400"/>
            <a:ext cx="597377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A34A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Joana Peixoto</a:t>
            </a:r>
            <a:r>
              <a:rPr lang="en-US" sz="1400" dirty="0">
                <a:solidFill>
                  <a:srgbClr val="8A62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[51:53 – 52:47]</a:t>
            </a:r>
            <a:endParaRPr lang="en-US" sz="1400" dirty="0"/>
          </a:p>
        </p:txBody>
      </p:sp>
      <p:sp>
        <p:nvSpPr>
          <p:cNvPr id="7" name="Text 3"/>
          <p:cNvSpPr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8A62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Joana Peixoto · ANPEd (GT16 · GT20), 2025</a:t>
            </a:r>
            <a:endParaRPr lang="en-US" sz="1400" dirty="0"/>
          </a:p>
        </p:txBody>
      </p:sp>
      <p:sp>
        <p:nvSpPr>
          <p:cNvPr id="8" name="Text 4"/>
          <p:cNvSpPr/>
          <p:nvPr/>
        </p:nvSpPr>
        <p:spPr>
          <a:xfrm>
            <a:off x="11277295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400" dirty="0">
                <a:solidFill>
                  <a:srgbClr val="8A62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34</a:t>
            </a:r>
            <a:endParaRPr lang="en-US" sz="1400" dirty="0"/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A3FFB1C3-6128-E76F-D4AB-0E0764FDEEF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" t="22222" r="33333" b="21234"/>
          <a:stretch>
            <a:fillRect/>
          </a:stretch>
        </p:blipFill>
        <p:spPr bwMode="auto">
          <a:xfrm>
            <a:off x="191770" y="837889"/>
            <a:ext cx="5961796" cy="310895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bg>
      <p:bgPr>
        <a:solidFill>
          <a:srgbClr val="A34A1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894015" y="-548640"/>
            <a:ext cx="4114800" cy="4114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r">
              <a:buNone/>
            </a:pPr>
            <a:r>
              <a:rPr lang="en-US" sz="30000" b="1" dirty="0">
                <a:solidFill>
                  <a:srgbClr val="FFFFFF">
                    <a:alpha val="14000"/>
                  </a:srgbClr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VI</a:t>
            </a:r>
            <a:endParaRPr lang="en-US" sz="30000" dirty="0"/>
          </a:p>
        </p:txBody>
      </p:sp>
      <p:sp>
        <p:nvSpPr>
          <p:cNvPr id="3" name="Shape 1"/>
          <p:cNvSpPr/>
          <p:nvPr/>
        </p:nvSpPr>
        <p:spPr>
          <a:xfrm>
            <a:off x="822960" y="1371600"/>
            <a:ext cx="1371600" cy="1371600"/>
          </a:xfrm>
          <a:prstGeom prst="ellipse">
            <a:avLst/>
          </a:prstGeom>
          <a:solidFill>
            <a:srgbClr val="CE962A"/>
          </a:solidFill>
          <a:ln/>
          <a:effectLst>
            <a:outerShdw blurRad="88900" dist="38100" dir="5400000" algn="bl" rotWithShape="0">
              <a:srgbClr val="000000">
                <a:alpha val="16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0432" y="1719072"/>
            <a:ext cx="676656" cy="676656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868680" y="306324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kern="0" spc="400" dirty="0">
                <a:solidFill>
                  <a:srgbClr val="E3B2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PARTE VI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822960" y="3429000"/>
            <a:ext cx="969264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4400" b="1" dirty="0">
                <a:solidFill>
                  <a:srgbClr val="FFF4E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Caminhos contra-hegemônicos</a:t>
            </a:r>
            <a:endParaRPr lang="en-US" sz="4400" dirty="0"/>
          </a:p>
        </p:txBody>
      </p:sp>
      <p:sp>
        <p:nvSpPr>
          <p:cNvPr id="7" name="Text 4"/>
          <p:cNvSpPr/>
          <p:nvPr/>
        </p:nvSpPr>
        <p:spPr>
          <a:xfrm>
            <a:off x="868680" y="5257800"/>
            <a:ext cx="96926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i="1" dirty="0">
                <a:solidFill>
                  <a:srgbClr val="E3B2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Apropriar-se das tecnologias, não apenas consumi-las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11277295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400" dirty="0">
                <a:solidFill>
                  <a:srgbClr val="E3B2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35</a:t>
            </a:r>
            <a:endParaRPr lang="en-US" sz="14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bg>
      <p:bgPr>
        <a:solidFill>
          <a:srgbClr val="FDF3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kern="0" spc="300" dirty="0">
                <a:solidFill>
                  <a:srgbClr val="C161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PARTE VI · ONDE CONTINUAR</a:t>
            </a:r>
            <a:endParaRPr lang="en-US" sz="15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3200" b="1" dirty="0">
                <a:solidFill>
                  <a:srgbClr val="4A2A1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Projetos e produções em andamento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640080" y="1965960"/>
            <a:ext cx="10881360" cy="1188720"/>
          </a:xfrm>
          <a:prstGeom prst="roundRect">
            <a:avLst>
              <a:gd name="adj" fmla="val 10769"/>
            </a:avLst>
          </a:prstGeom>
          <a:solidFill>
            <a:srgbClr val="FFFBF4"/>
          </a:solidFill>
          <a:ln/>
          <a:effectLst>
            <a:outerShdw blurRad="76200" dist="25400" dir="54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5" name="Shape 3"/>
          <p:cNvSpPr/>
          <p:nvPr/>
        </p:nvSpPr>
        <p:spPr>
          <a:xfrm>
            <a:off x="960120" y="2240280"/>
            <a:ext cx="658368" cy="658368"/>
          </a:xfrm>
          <a:prstGeom prst="ellipse">
            <a:avLst/>
          </a:prstGeom>
          <a:solidFill>
            <a:srgbClr val="C1611C"/>
          </a:solidFill>
          <a:ln/>
          <a:effectLst>
            <a:outerShdw blurRad="63500" dist="254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296" y="2411456"/>
            <a:ext cx="316017" cy="316017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874520" y="2185416"/>
            <a:ext cx="9418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A34A1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Blog do GT16 · ANPEd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1874520" y="2642616"/>
            <a:ext cx="94183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4A2A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notas técnicas e produção do grupo Educação e Comunicação</a:t>
            </a:r>
            <a:endParaRPr lang="en-US" sz="1500" dirty="0"/>
          </a:p>
        </p:txBody>
      </p:sp>
      <p:sp>
        <p:nvSpPr>
          <p:cNvPr id="9" name="Shape 6"/>
          <p:cNvSpPr/>
          <p:nvPr/>
        </p:nvSpPr>
        <p:spPr>
          <a:xfrm>
            <a:off x="640080" y="3383280"/>
            <a:ext cx="10881360" cy="1188720"/>
          </a:xfrm>
          <a:prstGeom prst="roundRect">
            <a:avLst>
              <a:gd name="adj" fmla="val 10769"/>
            </a:avLst>
          </a:prstGeom>
          <a:solidFill>
            <a:srgbClr val="FFFBF4"/>
          </a:solidFill>
          <a:ln/>
          <a:effectLst>
            <a:outerShdw blurRad="76200" dist="25400" dir="54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0" name="Shape 7"/>
          <p:cNvSpPr/>
          <p:nvPr/>
        </p:nvSpPr>
        <p:spPr>
          <a:xfrm>
            <a:off x="960120" y="3657600"/>
            <a:ext cx="658368" cy="658368"/>
          </a:xfrm>
          <a:prstGeom prst="ellipse">
            <a:avLst/>
          </a:prstGeom>
          <a:solidFill>
            <a:srgbClr val="C1611C"/>
          </a:solidFill>
          <a:ln/>
          <a:effectLst>
            <a:outerShdw blurRad="63500" dist="254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1296" y="3828776"/>
            <a:ext cx="316017" cy="316017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1874520" y="3602736"/>
            <a:ext cx="9418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A34A1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Página do Kadjót</a:t>
            </a:r>
            <a:endParaRPr lang="en-US" sz="1900" dirty="0"/>
          </a:p>
        </p:txBody>
      </p:sp>
      <p:sp>
        <p:nvSpPr>
          <p:cNvPr id="13" name="Text 9"/>
          <p:cNvSpPr/>
          <p:nvPr/>
        </p:nvSpPr>
        <p:spPr>
          <a:xfrm>
            <a:off x="1874520" y="4059936"/>
            <a:ext cx="94183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4A2A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livros e vídeos publicados pelo grupo de pesquisa</a:t>
            </a:r>
            <a:endParaRPr lang="en-US" sz="1500" dirty="0"/>
          </a:p>
        </p:txBody>
      </p:sp>
      <p:sp>
        <p:nvSpPr>
          <p:cNvPr id="14" name="Shape 10"/>
          <p:cNvSpPr/>
          <p:nvPr/>
        </p:nvSpPr>
        <p:spPr>
          <a:xfrm>
            <a:off x="640080" y="4800600"/>
            <a:ext cx="10881360" cy="1188720"/>
          </a:xfrm>
          <a:prstGeom prst="roundRect">
            <a:avLst>
              <a:gd name="adj" fmla="val 10769"/>
            </a:avLst>
          </a:prstGeom>
          <a:solidFill>
            <a:srgbClr val="FFFBF4"/>
          </a:solidFill>
          <a:ln/>
          <a:effectLst>
            <a:outerShdw blurRad="76200" dist="25400" dir="54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5" name="Shape 11"/>
          <p:cNvSpPr/>
          <p:nvPr/>
        </p:nvSpPr>
        <p:spPr>
          <a:xfrm>
            <a:off x="960120" y="5074920"/>
            <a:ext cx="658368" cy="658368"/>
          </a:xfrm>
          <a:prstGeom prst="ellipse">
            <a:avLst/>
          </a:prstGeom>
          <a:solidFill>
            <a:srgbClr val="CE962A"/>
          </a:solidFill>
          <a:ln/>
          <a:effectLst>
            <a:outerShdw blurRad="63500" dist="254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1296" y="5246096"/>
            <a:ext cx="316017" cy="316017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874520" y="5020056"/>
            <a:ext cx="9418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A34A1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Kadjót no Instagram</a:t>
            </a:r>
            <a:endParaRPr lang="en-US" sz="1900" dirty="0"/>
          </a:p>
        </p:txBody>
      </p:sp>
      <p:sp>
        <p:nvSpPr>
          <p:cNvPr id="18" name="Text 13"/>
          <p:cNvSpPr/>
          <p:nvPr/>
        </p:nvSpPr>
        <p:spPr>
          <a:xfrm>
            <a:off x="1874520" y="5477256"/>
            <a:ext cx="94183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4A2A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divulgação e diálogo com a comunidade de pesquisa</a:t>
            </a:r>
            <a:endParaRPr lang="en-US" sz="1500" dirty="0"/>
          </a:p>
        </p:txBody>
      </p:sp>
      <p:sp>
        <p:nvSpPr>
          <p:cNvPr id="19" name="Text 14"/>
          <p:cNvSpPr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8A62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Joana Peixoto · ANPEd (GT16 · GT20), 2025</a:t>
            </a:r>
            <a:endParaRPr lang="en-US" sz="1400" dirty="0"/>
          </a:p>
        </p:txBody>
      </p:sp>
      <p:sp>
        <p:nvSpPr>
          <p:cNvPr id="20" name="Text 15"/>
          <p:cNvSpPr/>
          <p:nvPr/>
        </p:nvSpPr>
        <p:spPr>
          <a:xfrm>
            <a:off x="11277295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400" dirty="0">
                <a:solidFill>
                  <a:srgbClr val="8A62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36</a:t>
            </a:r>
            <a:endParaRPr lang="en-US" sz="14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bg>
      <p:bgPr>
        <a:solidFill>
          <a:srgbClr val="A34A1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109728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kern="0" spc="300" dirty="0">
                <a:solidFill>
                  <a:srgbClr val="E3B2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FRASE QUE FICA</a:t>
            </a:r>
            <a:endParaRPr lang="en-US" sz="16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960" y="1645920"/>
            <a:ext cx="914400" cy="9144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68680" y="2743200"/>
            <a:ext cx="1042416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4000"/>
              </a:lnSpc>
              <a:buNone/>
            </a:pPr>
            <a:r>
              <a:rPr lang="en-US" sz="3400" i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“O caminho é que nós nos apropriemos das tecnologias — e não que a gente consuma tecnologias produzidas externamente.”</a:t>
            </a:r>
            <a:endParaRPr lang="en-US" sz="3400" dirty="0"/>
          </a:p>
        </p:txBody>
      </p:sp>
      <p:sp>
        <p:nvSpPr>
          <p:cNvPr id="5" name="Text 2"/>
          <p:cNvSpPr/>
          <p:nvPr/>
        </p:nvSpPr>
        <p:spPr>
          <a:xfrm>
            <a:off x="868680" y="557784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FFF4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Joana Peixoto   [53:27]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277295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400" dirty="0">
                <a:solidFill>
                  <a:srgbClr val="E3B2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37</a:t>
            </a:r>
            <a:endParaRPr lang="en-US" sz="140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8">
    <p:bg>
      <p:bgPr>
        <a:solidFill>
          <a:srgbClr val="FDF3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kern="0" spc="300" dirty="0">
                <a:solidFill>
                  <a:srgbClr val="C161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CRÉDITOS E REFERÊNCIA</a:t>
            </a:r>
            <a:endParaRPr lang="en-US" sz="15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3200" b="1" dirty="0">
                <a:solidFill>
                  <a:srgbClr val="4A2A1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Fonte audiovisual (ABNT)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640080" y="1874520"/>
            <a:ext cx="10881360" cy="2103120"/>
          </a:xfrm>
          <a:prstGeom prst="roundRect">
            <a:avLst>
              <a:gd name="adj" fmla="val 6087"/>
            </a:avLst>
          </a:prstGeom>
          <a:solidFill>
            <a:srgbClr val="FFFBF4"/>
          </a:solidFill>
          <a:ln/>
          <a:effectLst>
            <a:outerShdw blurRad="76200" dist="25400" dir="54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5" name="Shape 3"/>
          <p:cNvSpPr/>
          <p:nvPr/>
        </p:nvSpPr>
        <p:spPr>
          <a:xfrm>
            <a:off x="960120" y="2194560"/>
            <a:ext cx="777240" cy="777240"/>
          </a:xfrm>
          <a:prstGeom prst="ellipse">
            <a:avLst/>
          </a:prstGeom>
          <a:solidFill>
            <a:srgbClr val="C1611C"/>
          </a:solidFill>
          <a:ln/>
          <a:effectLst>
            <a:outerShdw blurRad="63500" dist="254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2202" y="2396642"/>
            <a:ext cx="373075" cy="373075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2011680" y="2148840"/>
            <a:ext cx="9235440" cy="1600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600" b="1" dirty="0">
                <a:solidFill>
                  <a:srgbClr val="4A2A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PEIXOTO, Joana. </a:t>
            </a:r>
            <a:r>
              <a:rPr lang="en-US" sz="1600" i="1" dirty="0">
                <a:solidFill>
                  <a:srgbClr val="4A2A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Formar humanos em tempos de aprendizagem com máquinas: desafios da docência e da mediação</a:t>
            </a:r>
            <a:r>
              <a:rPr lang="en-US" sz="1600" dirty="0">
                <a:solidFill>
                  <a:srgbClr val="4A2A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[S. l.: s. n.], 2025. 1 vídeo (ca. 25 min). Mesa da 42ª Reunião Nacional da ANPEd &amp; WERA Focal Meeting (sessão conjunta dos GT16 e GT20). Publicado pelo canal da ANPEd. Disponível em: https://www.youtube.com/live/TruGejVtPNE. Acesso em: 8 jul. 2026.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640080" y="4206240"/>
            <a:ext cx="10881360" cy="960120"/>
          </a:xfrm>
          <a:prstGeom prst="roundRect">
            <a:avLst>
              <a:gd name="adj" fmla="val 13333"/>
            </a:avLst>
          </a:prstGeom>
          <a:solidFill>
            <a:srgbClr val="F8E3C6"/>
          </a:solidFill>
          <a:ln/>
          <a:effectLst>
            <a:outerShdw blurRad="76200" dist="25400" dir="54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9" name="Text 6"/>
          <p:cNvSpPr/>
          <p:nvPr/>
        </p:nvSpPr>
        <p:spPr>
          <a:xfrm>
            <a:off x="960120" y="4343400"/>
            <a:ext cx="1024128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400" b="1" dirty="0">
                <a:solidFill>
                  <a:srgbClr val="A34A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Nota de edição.  </a:t>
            </a:r>
            <a:r>
              <a:rPr lang="en-US" sz="1400" dirty="0">
                <a:solidFill>
                  <a:srgbClr val="4A2A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 citações reproduzem a fala da conferencista a partir da transcrição do vídeo, com leve edição de disfluências próprias da oralidade; os códigos entre colchetes indicam a marcação de tempo no vídeo.</a:t>
            </a:r>
            <a:endParaRPr lang="en-US" sz="1400" dirty="0"/>
          </a:p>
        </p:txBody>
      </p:sp>
      <p:sp>
        <p:nvSpPr>
          <p:cNvPr id="12" name="Text 9"/>
          <p:cNvSpPr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8A62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Joana Peixoto · ANPEd (GT16 · GT20), 2025</a:t>
            </a:r>
            <a:endParaRPr lang="en-US" sz="1400" dirty="0"/>
          </a:p>
        </p:txBody>
      </p:sp>
      <p:sp>
        <p:nvSpPr>
          <p:cNvPr id="13" name="Text 10"/>
          <p:cNvSpPr/>
          <p:nvPr/>
        </p:nvSpPr>
        <p:spPr>
          <a:xfrm>
            <a:off x="11277295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400" dirty="0">
                <a:solidFill>
                  <a:srgbClr val="8A62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38</a:t>
            </a:r>
            <a:endParaRPr lang="en-US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A34A1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894015" y="-548640"/>
            <a:ext cx="4114800" cy="4114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r">
              <a:buNone/>
            </a:pPr>
            <a:r>
              <a:rPr lang="en-US" sz="30000" b="1" dirty="0">
                <a:solidFill>
                  <a:srgbClr val="FFFFFF">
                    <a:alpha val="14000"/>
                  </a:srgbClr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</a:t>
            </a:r>
            <a:endParaRPr lang="en-US" sz="30000" dirty="0"/>
          </a:p>
        </p:txBody>
      </p:sp>
      <p:sp>
        <p:nvSpPr>
          <p:cNvPr id="3" name="Shape 1"/>
          <p:cNvSpPr/>
          <p:nvPr/>
        </p:nvSpPr>
        <p:spPr>
          <a:xfrm>
            <a:off x="822960" y="1371600"/>
            <a:ext cx="1371600" cy="1371600"/>
          </a:xfrm>
          <a:prstGeom prst="ellipse">
            <a:avLst/>
          </a:prstGeom>
          <a:solidFill>
            <a:srgbClr val="CE962A"/>
          </a:solidFill>
          <a:ln/>
          <a:effectLst>
            <a:outerShdw blurRad="88900" dist="38100" dir="5400000" algn="bl" rotWithShape="0">
              <a:srgbClr val="000000">
                <a:alpha val="16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0432" y="1719072"/>
            <a:ext cx="676656" cy="676656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868680" y="306324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kern="0" spc="400" dirty="0">
                <a:solidFill>
                  <a:srgbClr val="E3B2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PARTE I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822960" y="3429000"/>
            <a:ext cx="969264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4400" b="1" dirty="0">
                <a:solidFill>
                  <a:srgbClr val="FFF4E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Aprendizagem com máquinas:</a:t>
            </a:r>
            <a:endParaRPr lang="en-US" sz="4400" dirty="0"/>
          </a:p>
          <a:p>
            <a:pPr marL="0" indent="0">
              <a:lnSpc>
                <a:spcPct val="102000"/>
              </a:lnSpc>
              <a:buNone/>
            </a:pPr>
            <a:r>
              <a:rPr lang="en-US" sz="4400" b="1" dirty="0">
                <a:solidFill>
                  <a:srgbClr val="FFF4E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desconstruindo o título</a:t>
            </a:r>
            <a:endParaRPr lang="en-US" sz="4400" dirty="0"/>
          </a:p>
        </p:txBody>
      </p:sp>
      <p:sp>
        <p:nvSpPr>
          <p:cNvPr id="7" name="Text 4"/>
          <p:cNvSpPr/>
          <p:nvPr/>
        </p:nvSpPr>
        <p:spPr>
          <a:xfrm>
            <a:off x="868680" y="5257800"/>
            <a:ext cx="96926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i="1" dirty="0">
                <a:solidFill>
                  <a:srgbClr val="E3B2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Uma abstração tecnocêntrica e a-histórica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11277295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400" dirty="0">
                <a:solidFill>
                  <a:srgbClr val="E3B2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DF3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kern="0" spc="300" dirty="0">
                <a:solidFill>
                  <a:srgbClr val="C161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PARTE I · O QUE SE DIZ QUANDO SE DIZ…</a:t>
            </a:r>
            <a:endParaRPr lang="en-US" sz="15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3200" b="1" dirty="0">
                <a:solidFill>
                  <a:srgbClr val="4A2A1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“Aprendizagem com máquinas”: duas leituras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640080" y="1874520"/>
            <a:ext cx="5074920" cy="1965960"/>
          </a:xfrm>
          <a:prstGeom prst="roundRect">
            <a:avLst>
              <a:gd name="adj" fmla="val 6512"/>
            </a:avLst>
          </a:prstGeom>
          <a:solidFill>
            <a:srgbClr val="FFFBF4"/>
          </a:solidFill>
          <a:ln/>
          <a:effectLst>
            <a:outerShdw blurRad="76200" dist="25400" dir="54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5" name="Shape 3"/>
          <p:cNvSpPr/>
          <p:nvPr/>
        </p:nvSpPr>
        <p:spPr>
          <a:xfrm>
            <a:off x="914400" y="2167128"/>
            <a:ext cx="731520" cy="731520"/>
          </a:xfrm>
          <a:prstGeom prst="ellipse">
            <a:avLst/>
          </a:prstGeom>
          <a:solidFill>
            <a:srgbClr val="CE962A"/>
          </a:solidFill>
          <a:ln/>
          <a:effectLst>
            <a:outerShdw blurRad="63500" dist="254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4595" y="2357323"/>
            <a:ext cx="351130" cy="35113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783080" y="2194560"/>
            <a:ext cx="3886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A34A1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Aprendo COM a máquina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914400" y="2926080"/>
            <a:ext cx="45262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500" dirty="0">
                <a:solidFill>
                  <a:srgbClr val="4A2A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Estou junto da máquina e, nesse processo conjunto, nós aprendemos — a técnica está presente na cena.</a:t>
            </a:r>
            <a:endParaRPr lang="en-US" sz="1500" dirty="0"/>
          </a:p>
        </p:txBody>
      </p:sp>
      <p:sp>
        <p:nvSpPr>
          <p:cNvPr id="9" name="Shape 6"/>
          <p:cNvSpPr/>
          <p:nvPr/>
        </p:nvSpPr>
        <p:spPr>
          <a:xfrm>
            <a:off x="6446520" y="1874520"/>
            <a:ext cx="5074920" cy="1965960"/>
          </a:xfrm>
          <a:prstGeom prst="roundRect">
            <a:avLst>
              <a:gd name="adj" fmla="val 6512"/>
            </a:avLst>
          </a:prstGeom>
          <a:solidFill>
            <a:srgbClr val="FFFBF4"/>
          </a:solidFill>
          <a:ln/>
          <a:effectLst>
            <a:outerShdw blurRad="76200" dist="25400" dir="54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0" name="Shape 7"/>
          <p:cNvSpPr/>
          <p:nvPr/>
        </p:nvSpPr>
        <p:spPr>
          <a:xfrm>
            <a:off x="6720840" y="2167128"/>
            <a:ext cx="731520" cy="731520"/>
          </a:xfrm>
          <a:prstGeom prst="ellipse">
            <a:avLst/>
          </a:prstGeom>
          <a:solidFill>
            <a:srgbClr val="C1611C"/>
          </a:solidFill>
          <a:ln/>
          <a:effectLst>
            <a:outerShdw blurRad="63500" dist="254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11035" y="2357323"/>
            <a:ext cx="351130" cy="35113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7589520" y="2194560"/>
            <a:ext cx="3886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A34A1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Aprendo COM a máquina</a:t>
            </a:r>
            <a:endParaRPr lang="en-US" sz="1900" dirty="0"/>
          </a:p>
        </p:txBody>
      </p:sp>
      <p:sp>
        <p:nvSpPr>
          <p:cNvPr id="13" name="Text 9"/>
          <p:cNvSpPr/>
          <p:nvPr/>
        </p:nvSpPr>
        <p:spPr>
          <a:xfrm>
            <a:off x="6720840" y="2926080"/>
            <a:ext cx="45262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500" dirty="0">
                <a:solidFill>
                  <a:srgbClr val="4A2A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máquina seria a fonte do aprender. É a leitura tecnocêntrica — e a que a autora problematiza.</a:t>
            </a:r>
            <a:endParaRPr lang="en-US" sz="1500" dirty="0"/>
          </a:p>
        </p:txBody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7240" y="4251960"/>
            <a:ext cx="457200" cy="457200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1344168" y="4251960"/>
            <a:ext cx="10040112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800" i="1" dirty="0">
                <a:solidFill>
                  <a:srgbClr val="4A2A1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“É uma abstração tecnocêntrica e a-histórica. Falar ‘aprendizagem com máquinas’ pode nos fazer pensar que estamos aprendendo com a máquina, e não que a máquina está presente enquanto aprendemos.”</a:t>
            </a:r>
            <a:endParaRPr lang="en-US" sz="1800" dirty="0"/>
          </a:p>
        </p:txBody>
      </p:sp>
      <p:sp>
        <p:nvSpPr>
          <p:cNvPr id="16" name="Text 11"/>
          <p:cNvSpPr/>
          <p:nvPr/>
        </p:nvSpPr>
        <p:spPr>
          <a:xfrm>
            <a:off x="1344168" y="5989320"/>
            <a:ext cx="10058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A34A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Joana Peixoto   [32:34 – 32:51]</a:t>
            </a:r>
            <a:endParaRPr lang="en-US" sz="1400" dirty="0"/>
          </a:p>
        </p:txBody>
      </p:sp>
      <p:sp>
        <p:nvSpPr>
          <p:cNvPr id="17" name="Text 12"/>
          <p:cNvSpPr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8A62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Joana Peixoto · ANPEd (GT16 · GT20), 2025</a:t>
            </a:r>
            <a:endParaRPr lang="en-US" sz="1400" dirty="0"/>
          </a:p>
        </p:txBody>
      </p:sp>
      <p:sp>
        <p:nvSpPr>
          <p:cNvPr id="18" name="Text 13"/>
          <p:cNvSpPr/>
          <p:nvPr/>
        </p:nvSpPr>
        <p:spPr>
          <a:xfrm>
            <a:off x="11277295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400" dirty="0">
                <a:solidFill>
                  <a:srgbClr val="8A62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DF3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kern="0" spc="300" dirty="0">
                <a:solidFill>
                  <a:srgbClr val="C161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PARTE I · POR QUE A-HISTÓRICA?</a:t>
            </a:r>
            <a:endParaRPr lang="en-US" sz="15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3200" b="1" dirty="0">
                <a:solidFill>
                  <a:srgbClr val="4A2A1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falsa ruptura: um “antes” e um “depois”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914400" y="2651760"/>
            <a:ext cx="10332720" cy="0"/>
          </a:xfrm>
          <a:prstGeom prst="line">
            <a:avLst/>
          </a:prstGeom>
          <a:noFill/>
          <a:ln w="38100">
            <a:solidFill>
              <a:srgbClr val="E7C79B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" name="Shape 3"/>
          <p:cNvSpPr/>
          <p:nvPr/>
        </p:nvSpPr>
        <p:spPr>
          <a:xfrm>
            <a:off x="1280160" y="2514600"/>
            <a:ext cx="274320" cy="274320"/>
          </a:xfrm>
          <a:prstGeom prst="ellipse">
            <a:avLst/>
          </a:prstGeom>
          <a:solidFill>
            <a:srgbClr val="C1611C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6" name="Text 4"/>
          <p:cNvSpPr/>
          <p:nvPr/>
        </p:nvSpPr>
        <p:spPr>
          <a:xfrm>
            <a:off x="274320" y="2971800"/>
            <a:ext cx="2286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4A2A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Técnicas ancestrais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4023360" y="2514600"/>
            <a:ext cx="274320" cy="274320"/>
          </a:xfrm>
          <a:prstGeom prst="ellipse">
            <a:avLst/>
          </a:prstGeom>
          <a:solidFill>
            <a:srgbClr val="C1611C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8" name="Text 6"/>
          <p:cNvSpPr/>
          <p:nvPr/>
        </p:nvSpPr>
        <p:spPr>
          <a:xfrm>
            <a:off x="3017520" y="2971800"/>
            <a:ext cx="2286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4A2A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Escrita · imprensa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6766560" y="2514600"/>
            <a:ext cx="274320" cy="274320"/>
          </a:xfrm>
          <a:prstGeom prst="ellipse">
            <a:avLst/>
          </a:prstGeom>
          <a:solidFill>
            <a:srgbClr val="C1611C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10" name="Text 8"/>
          <p:cNvSpPr/>
          <p:nvPr/>
        </p:nvSpPr>
        <p:spPr>
          <a:xfrm>
            <a:off x="5760720" y="2971800"/>
            <a:ext cx="2286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4A2A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Máquinas industriais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9509760" y="2514600"/>
            <a:ext cx="274320" cy="274320"/>
          </a:xfrm>
          <a:prstGeom prst="ellipse">
            <a:avLst/>
          </a:prstGeom>
          <a:solidFill>
            <a:srgbClr val="C1611C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12" name="Text 10"/>
          <p:cNvSpPr/>
          <p:nvPr/>
        </p:nvSpPr>
        <p:spPr>
          <a:xfrm>
            <a:off x="8503920" y="2971800"/>
            <a:ext cx="2286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4A2A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Digitais · IA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8412480" y="1691640"/>
            <a:ext cx="0" cy="822960"/>
          </a:xfrm>
          <a:prstGeom prst="line">
            <a:avLst/>
          </a:prstGeom>
          <a:noFill/>
          <a:ln w="25400">
            <a:solidFill>
              <a:srgbClr val="A34A10"/>
            </a:solidFill>
            <a:prstDash val="dash"/>
          </a:ln>
        </p:spPr>
        <p:txBody>
          <a:bodyPr/>
          <a:lstStyle/>
          <a:p>
            <a:endParaRPr lang="pt-BR"/>
          </a:p>
        </p:txBody>
      </p:sp>
      <p:pic>
        <p:nvPicPr>
          <p:cNvPr id="1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49640" y="1234440"/>
            <a:ext cx="502920" cy="502920"/>
          </a:xfrm>
          <a:prstGeom prst="rect">
            <a:avLst/>
          </a:prstGeom>
        </p:spPr>
      </p:pic>
      <p:sp>
        <p:nvSpPr>
          <p:cNvPr id="15" name="Text 12"/>
          <p:cNvSpPr/>
          <p:nvPr/>
        </p:nvSpPr>
        <p:spPr>
          <a:xfrm>
            <a:off x="7315200" y="777240"/>
            <a:ext cx="3200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i="1" dirty="0">
                <a:solidFill>
                  <a:srgbClr val="A34A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suposta “novidade externa”</a:t>
            </a:r>
            <a:endParaRPr lang="en-US" sz="1400" dirty="0"/>
          </a:p>
        </p:txBody>
      </p:sp>
      <p:pic>
        <p:nvPicPr>
          <p:cNvPr id="1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7240" y="4297680"/>
            <a:ext cx="457200" cy="457200"/>
          </a:xfrm>
          <a:prstGeom prst="rect">
            <a:avLst/>
          </a:prstGeom>
        </p:spPr>
      </p:pic>
      <p:sp>
        <p:nvSpPr>
          <p:cNvPr id="17" name="Text 13"/>
          <p:cNvSpPr/>
          <p:nvPr/>
        </p:nvSpPr>
        <p:spPr>
          <a:xfrm>
            <a:off x="1344168" y="4297680"/>
            <a:ext cx="10040112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800" i="1" dirty="0">
                <a:solidFill>
                  <a:srgbClr val="4A2A1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“Ela é a-histórica porque implica uma ideia de ruptura, um suposto antes e depois, no qual a tecnologia é uma novidade externa inserida no processo de aprendizagem. Mas o processo de humanização é inseparável do desenvolvimento de técnicas e de tecnologias.”</a:t>
            </a:r>
            <a:endParaRPr lang="en-US" sz="1800" dirty="0"/>
          </a:p>
        </p:txBody>
      </p:sp>
      <p:sp>
        <p:nvSpPr>
          <p:cNvPr id="18" name="Text 14"/>
          <p:cNvSpPr/>
          <p:nvPr/>
        </p:nvSpPr>
        <p:spPr>
          <a:xfrm>
            <a:off x="1344168" y="6053328"/>
            <a:ext cx="10058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A34A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Joana Peixoto   [33:05 – 33:22]</a:t>
            </a:r>
            <a:endParaRPr lang="en-US" sz="1400" dirty="0"/>
          </a:p>
        </p:txBody>
      </p:sp>
      <p:sp>
        <p:nvSpPr>
          <p:cNvPr id="19" name="Text 15"/>
          <p:cNvSpPr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8A62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Joana Peixoto · ANPEd (GT16 · GT20), 2025</a:t>
            </a:r>
            <a:endParaRPr lang="en-US" sz="1400" dirty="0"/>
          </a:p>
        </p:txBody>
      </p:sp>
      <p:sp>
        <p:nvSpPr>
          <p:cNvPr id="20" name="Text 16"/>
          <p:cNvSpPr/>
          <p:nvPr/>
        </p:nvSpPr>
        <p:spPr>
          <a:xfrm>
            <a:off x="11277295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400" dirty="0">
                <a:solidFill>
                  <a:srgbClr val="8A62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DF3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6364721" y="1059406"/>
            <a:ext cx="597377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kern="0" spc="300" dirty="0">
                <a:solidFill>
                  <a:srgbClr val="C161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PARTE I · TESE CENTRAL</a:t>
            </a:r>
            <a:endParaRPr lang="en-US" sz="150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7920" y="1772638"/>
            <a:ext cx="640080" cy="64008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6389603" y="2606040"/>
            <a:ext cx="5973775" cy="3108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2200" i="1" dirty="0">
                <a:solidFill>
                  <a:srgbClr val="4A2A1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“Desde que temos máquinas, nunca houve aprendizagem sem a presença das máquinas — mas nós não aprendemos com ela. A aprendizagem é uma atividade fundamentalmente mediada.”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5577840" y="5486400"/>
            <a:ext cx="597377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A34A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Joana Peixoto</a:t>
            </a:r>
            <a:r>
              <a:rPr lang="en-US" sz="1400" dirty="0">
                <a:solidFill>
                  <a:srgbClr val="8A62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[33:30 – 33:40]</a:t>
            </a:r>
            <a:endParaRPr lang="en-US" sz="1400" dirty="0"/>
          </a:p>
        </p:txBody>
      </p:sp>
      <p:sp>
        <p:nvSpPr>
          <p:cNvPr id="7" name="Text 3"/>
          <p:cNvSpPr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8A62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Joana Peixoto · ANPEd (GT16 · GT20), 2025</a:t>
            </a:r>
            <a:endParaRPr lang="en-US" sz="1400" dirty="0"/>
          </a:p>
        </p:txBody>
      </p:sp>
      <p:sp>
        <p:nvSpPr>
          <p:cNvPr id="8" name="Text 4"/>
          <p:cNvSpPr/>
          <p:nvPr/>
        </p:nvSpPr>
        <p:spPr>
          <a:xfrm>
            <a:off x="11277295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400" dirty="0">
                <a:solidFill>
                  <a:srgbClr val="8A62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400" dirty="0"/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40043FB3-F09B-4F56-BCD9-B4F6D4B1B36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9" t="19013" r="33056" b="24354"/>
          <a:stretch>
            <a:fillRect/>
          </a:stretch>
        </p:blipFill>
        <p:spPr bwMode="auto">
          <a:xfrm>
            <a:off x="61934" y="1555795"/>
            <a:ext cx="6090669" cy="295976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DF3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kern="0" spc="300" dirty="0">
                <a:solidFill>
                  <a:srgbClr val="C161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PARTE I · O EFEITO IDEOLÓGICO</a:t>
            </a:r>
            <a:endParaRPr lang="en-US" sz="15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3200" b="1" dirty="0">
                <a:solidFill>
                  <a:srgbClr val="4A2A1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Naturalizar as tecnologias digitais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640080" y="1965960"/>
            <a:ext cx="10881360" cy="1234440"/>
          </a:xfrm>
          <a:prstGeom prst="roundRect">
            <a:avLst>
              <a:gd name="adj" fmla="val 10370"/>
            </a:avLst>
          </a:prstGeom>
          <a:solidFill>
            <a:srgbClr val="FFFBF4"/>
          </a:solidFill>
          <a:ln/>
          <a:effectLst>
            <a:outerShdw blurRad="76200" dist="25400" dir="54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5" name="Shape 3"/>
          <p:cNvSpPr/>
          <p:nvPr/>
        </p:nvSpPr>
        <p:spPr>
          <a:xfrm>
            <a:off x="914400" y="2240280"/>
            <a:ext cx="685800" cy="685800"/>
          </a:xfrm>
          <a:prstGeom prst="ellipse">
            <a:avLst/>
          </a:prstGeom>
          <a:solidFill>
            <a:srgbClr val="C1611C"/>
          </a:solidFill>
          <a:ln/>
          <a:effectLst>
            <a:outerShdw blurRad="63500" dist="254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2708" y="2418588"/>
            <a:ext cx="329184" cy="329184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828800" y="2167128"/>
            <a:ext cx="9418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A34A1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Supor um tempo “sem tecnologias”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1828800" y="2624328"/>
            <a:ext cx="9418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4A2A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naturaliza as tecnologias digitais atuais, como se fossem revolucionárias.</a:t>
            </a:r>
            <a:endParaRPr lang="en-US" sz="1500" dirty="0"/>
          </a:p>
        </p:txBody>
      </p:sp>
      <p:sp>
        <p:nvSpPr>
          <p:cNvPr id="9" name="Shape 6"/>
          <p:cNvSpPr/>
          <p:nvPr/>
        </p:nvSpPr>
        <p:spPr>
          <a:xfrm>
            <a:off x="640080" y="3429000"/>
            <a:ext cx="10881360" cy="1234440"/>
          </a:xfrm>
          <a:prstGeom prst="roundRect">
            <a:avLst>
              <a:gd name="adj" fmla="val 10370"/>
            </a:avLst>
          </a:prstGeom>
          <a:solidFill>
            <a:srgbClr val="FFFBF4"/>
          </a:solidFill>
          <a:ln/>
          <a:effectLst>
            <a:outerShdw blurRad="76200" dist="25400" dir="54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0" name="Shape 7"/>
          <p:cNvSpPr/>
          <p:nvPr/>
        </p:nvSpPr>
        <p:spPr>
          <a:xfrm>
            <a:off x="914400" y="3703320"/>
            <a:ext cx="685800" cy="685800"/>
          </a:xfrm>
          <a:prstGeom prst="ellipse">
            <a:avLst/>
          </a:prstGeom>
          <a:solidFill>
            <a:srgbClr val="C1611C"/>
          </a:solidFill>
          <a:ln/>
          <a:effectLst>
            <a:outerShdw blurRad="63500" dist="254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2708" y="3881628"/>
            <a:ext cx="329184" cy="329184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1828800" y="3630168"/>
            <a:ext cx="9418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A34A1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Obscurecer o processo histórico</a:t>
            </a:r>
            <a:endParaRPr lang="en-US" sz="1900" dirty="0"/>
          </a:p>
        </p:txBody>
      </p:sp>
      <p:sp>
        <p:nvSpPr>
          <p:cNvPr id="13" name="Text 9"/>
          <p:cNvSpPr/>
          <p:nvPr/>
        </p:nvSpPr>
        <p:spPr>
          <a:xfrm>
            <a:off x="1828800" y="4087368"/>
            <a:ext cx="9418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4A2A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esconde o contínuo desenvolvimento humano pela produção e uso de instrumentos.</a:t>
            </a:r>
            <a:endParaRPr lang="en-US" sz="1500" dirty="0"/>
          </a:p>
        </p:txBody>
      </p:sp>
      <p:sp>
        <p:nvSpPr>
          <p:cNvPr id="14" name="Shape 10"/>
          <p:cNvSpPr/>
          <p:nvPr/>
        </p:nvSpPr>
        <p:spPr>
          <a:xfrm>
            <a:off x="640080" y="4892040"/>
            <a:ext cx="10881360" cy="1234440"/>
          </a:xfrm>
          <a:prstGeom prst="roundRect">
            <a:avLst>
              <a:gd name="adj" fmla="val 10370"/>
            </a:avLst>
          </a:prstGeom>
          <a:solidFill>
            <a:srgbClr val="FFFBF4"/>
          </a:solidFill>
          <a:ln/>
          <a:effectLst>
            <a:outerShdw blurRad="76200" dist="25400" dir="54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5" name="Shape 11"/>
          <p:cNvSpPr/>
          <p:nvPr/>
        </p:nvSpPr>
        <p:spPr>
          <a:xfrm>
            <a:off x="914400" y="5166360"/>
            <a:ext cx="685800" cy="685800"/>
          </a:xfrm>
          <a:prstGeom prst="ellipse">
            <a:avLst/>
          </a:prstGeom>
          <a:solidFill>
            <a:srgbClr val="C1611C"/>
          </a:solidFill>
          <a:ln/>
          <a:effectLst>
            <a:outerShdw blurRad="63500" dist="254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2708" y="5344668"/>
            <a:ext cx="329184" cy="329184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828800" y="5093208"/>
            <a:ext cx="9418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A34A1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Base materialista histórico-dialética</a:t>
            </a:r>
            <a:endParaRPr lang="en-US" sz="1900" dirty="0"/>
          </a:p>
        </p:txBody>
      </p:sp>
      <p:sp>
        <p:nvSpPr>
          <p:cNvPr id="18" name="Text 13"/>
          <p:cNvSpPr/>
          <p:nvPr/>
        </p:nvSpPr>
        <p:spPr>
          <a:xfrm>
            <a:off x="1828800" y="5550408"/>
            <a:ext cx="9418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4A2A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tecnologia é parte imanente da constituição social e histórica do humano.</a:t>
            </a:r>
            <a:endParaRPr lang="en-US" sz="1500" dirty="0"/>
          </a:p>
        </p:txBody>
      </p:sp>
      <p:sp>
        <p:nvSpPr>
          <p:cNvPr id="19" name="Text 14"/>
          <p:cNvSpPr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8A62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Joana Peixoto · ANPEd (GT16 · GT20), 2025</a:t>
            </a:r>
            <a:endParaRPr lang="en-US" sz="1400" dirty="0"/>
          </a:p>
        </p:txBody>
      </p:sp>
      <p:sp>
        <p:nvSpPr>
          <p:cNvPr id="20" name="Text 15"/>
          <p:cNvSpPr/>
          <p:nvPr/>
        </p:nvSpPr>
        <p:spPr>
          <a:xfrm>
            <a:off x="11277295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400" dirty="0">
                <a:solidFill>
                  <a:srgbClr val="8A62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BEA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kern="0" spc="300" dirty="0">
                <a:solidFill>
                  <a:srgbClr val="C161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PARTE I · NOMEANDO O EQUÍVOCO</a:t>
            </a:r>
            <a:endParaRPr lang="en-US" sz="15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3200" b="1" dirty="0">
                <a:solidFill>
                  <a:srgbClr val="4A2A1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Determinismo tecnológico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640080" y="1874520"/>
            <a:ext cx="10881360" cy="2057400"/>
          </a:xfrm>
          <a:prstGeom prst="roundRect">
            <a:avLst>
              <a:gd name="adj" fmla="val 6222"/>
            </a:avLst>
          </a:prstGeom>
          <a:solidFill>
            <a:srgbClr val="FFFBF4"/>
          </a:solidFill>
          <a:ln/>
          <a:effectLst>
            <a:outerShdw blurRad="76200" dist="25400" dir="54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5" name="Shape 3"/>
          <p:cNvSpPr/>
          <p:nvPr/>
        </p:nvSpPr>
        <p:spPr>
          <a:xfrm>
            <a:off x="960120" y="2240280"/>
            <a:ext cx="822960" cy="822960"/>
          </a:xfrm>
          <a:prstGeom prst="ellipse">
            <a:avLst/>
          </a:prstGeom>
          <a:solidFill>
            <a:srgbClr val="C1611C"/>
          </a:solidFill>
          <a:ln/>
          <a:effectLst>
            <a:outerShdw blurRad="63500" dist="254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4090" y="2454250"/>
            <a:ext cx="395021" cy="395021"/>
          </a:xfrm>
          <a:prstGeom prst="rect">
            <a:avLst/>
          </a:prstGeom>
        </p:spPr>
      </p:pic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57400" y="2240280"/>
            <a:ext cx="457200" cy="45720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2624328" y="2240280"/>
            <a:ext cx="8577072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900" i="1" dirty="0">
                <a:solidFill>
                  <a:srgbClr val="4A2A1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“Fica sugerido implicitamente que as tecnologias são os principais agentes de mudança e que a única aprendizagem válida é aquela que é digital ou tecnológica. A gente chama isso de determinismo tecnológico.”</a:t>
            </a:r>
            <a:endParaRPr lang="en-US" sz="1900" dirty="0"/>
          </a:p>
        </p:txBody>
      </p:sp>
      <p:sp>
        <p:nvSpPr>
          <p:cNvPr id="9" name="Text 5"/>
          <p:cNvSpPr/>
          <p:nvPr/>
        </p:nvSpPr>
        <p:spPr>
          <a:xfrm>
            <a:off x="2057400" y="3611880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A34A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Joana Peixoto   [34:54 – 35:14]</a:t>
            </a:r>
            <a:endParaRPr lang="en-US" sz="1400" dirty="0"/>
          </a:p>
        </p:txBody>
      </p:sp>
      <p:sp>
        <p:nvSpPr>
          <p:cNvPr id="10" name="Shape 6"/>
          <p:cNvSpPr/>
          <p:nvPr/>
        </p:nvSpPr>
        <p:spPr>
          <a:xfrm>
            <a:off x="640080" y="4206240"/>
            <a:ext cx="10881360" cy="1737360"/>
          </a:xfrm>
          <a:prstGeom prst="roundRect">
            <a:avLst>
              <a:gd name="adj" fmla="val 7368"/>
            </a:avLst>
          </a:prstGeom>
          <a:solidFill>
            <a:srgbClr val="F8E3C6"/>
          </a:solidFill>
          <a:ln/>
          <a:effectLst>
            <a:outerShdw blurRad="76200" dist="25400" dir="54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1" name="Text 7"/>
          <p:cNvSpPr/>
          <p:nvPr/>
        </p:nvSpPr>
        <p:spPr>
          <a:xfrm>
            <a:off x="1005840" y="4434840"/>
            <a:ext cx="101498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4A2A1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Mas os processos formativos online têm, sim, uma base técnica —</a:t>
            </a:r>
            <a:endParaRPr lang="en-US" sz="1900" dirty="0"/>
          </a:p>
        </p:txBody>
      </p:sp>
      <p:sp>
        <p:nvSpPr>
          <p:cNvPr id="12" name="Text 8"/>
          <p:cNvSpPr/>
          <p:nvPr/>
        </p:nvSpPr>
        <p:spPr>
          <a:xfrm>
            <a:off x="1005840" y="4983480"/>
            <a:ext cx="101498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4A2A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relação com a técnica não é puramente instrumental. Não é a máquina que ensina.</a:t>
            </a:r>
            <a:endParaRPr lang="en-US" sz="1700" dirty="0"/>
          </a:p>
        </p:txBody>
      </p:sp>
      <p:sp>
        <p:nvSpPr>
          <p:cNvPr id="13" name="Text 9"/>
          <p:cNvSpPr/>
          <p:nvPr/>
        </p:nvSpPr>
        <p:spPr>
          <a:xfrm>
            <a:off x="457200" y="64739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8A62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Joana Peixoto · ANPEd (GT16 · GT20), 2025</a:t>
            </a:r>
            <a:endParaRPr lang="en-US" sz="1400" dirty="0"/>
          </a:p>
        </p:txBody>
      </p:sp>
      <p:sp>
        <p:nvSpPr>
          <p:cNvPr id="14" name="Text 10"/>
          <p:cNvSpPr/>
          <p:nvPr/>
        </p:nvSpPr>
        <p:spPr>
          <a:xfrm>
            <a:off x="11277295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400" dirty="0">
                <a:solidFill>
                  <a:srgbClr val="8A62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1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2599</Words>
  <Application>Microsoft Office PowerPoint</Application>
  <PresentationFormat>Widescreen</PresentationFormat>
  <Paragraphs>326</Paragraphs>
  <Slides>38</Slides>
  <Notes>38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38</vt:i4>
      </vt:variant>
    </vt:vector>
  </HeadingPairs>
  <TitlesOfParts>
    <vt:vector size="42" baseType="lpstr">
      <vt:lpstr>Arial</vt:lpstr>
      <vt:lpstr>Calibri</vt:lpstr>
      <vt:lpstr>Cambria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Formar humanos em tempos de aprendizagem com máquinas</dc:title>
  <dc:subject>PptxGenJS Presentation</dc:subject>
  <dc:creator>Deck para PPGE/UFSC</dc:creator>
  <cp:lastModifiedBy>Alaim</cp:lastModifiedBy>
  <cp:revision>4</cp:revision>
  <dcterms:created xsi:type="dcterms:W3CDTF">2026-07-08T19:25:47Z</dcterms:created>
  <dcterms:modified xsi:type="dcterms:W3CDTF">2026-07-08T21:30:07Z</dcterms:modified>
</cp:coreProperties>
</file>