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iK66qwtbZ81507bUmrpLudYq9a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6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7.jpg"/><Relationship Id="rId5" Type="http://schemas.openxmlformats.org/officeDocument/2006/relationships/image" Target="../media/image9.jp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9.jpg"/><Relationship Id="rId5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19176" l="0" r="0" t="19177"/>
          <a:stretch/>
        </p:blipFill>
        <p:spPr>
          <a:xfrm>
            <a:off x="7870224" y="1521354"/>
            <a:ext cx="2547553" cy="209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15805679" y="8853212"/>
            <a:ext cx="1453693" cy="471948"/>
            <a:chOff x="0" y="-28575"/>
            <a:chExt cx="952367" cy="30919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952367" cy="280615"/>
            </a:xfrm>
            <a:custGeom>
              <a:rect b="b" l="l" r="r" t="t"/>
              <a:pathLst>
                <a:path extrusionOk="0" h="280615" w="952367">
                  <a:moveTo>
                    <a:pt x="140308" y="0"/>
                  </a:moveTo>
                  <a:lnTo>
                    <a:pt x="812059" y="0"/>
                  </a:lnTo>
                  <a:cubicBezTo>
                    <a:pt x="889549" y="0"/>
                    <a:pt x="952367" y="62818"/>
                    <a:pt x="952367" y="140308"/>
                  </a:cubicBezTo>
                  <a:lnTo>
                    <a:pt x="952367" y="140308"/>
                  </a:lnTo>
                  <a:cubicBezTo>
                    <a:pt x="952367" y="177519"/>
                    <a:pt x="937585" y="213207"/>
                    <a:pt x="911272" y="239520"/>
                  </a:cubicBezTo>
                  <a:cubicBezTo>
                    <a:pt x="884959" y="265833"/>
                    <a:pt x="849271" y="280615"/>
                    <a:pt x="812059" y="280615"/>
                  </a:cubicBezTo>
                  <a:lnTo>
                    <a:pt x="140308" y="280615"/>
                  </a:lnTo>
                  <a:cubicBezTo>
                    <a:pt x="62818" y="280615"/>
                    <a:pt x="0" y="217797"/>
                    <a:pt x="0" y="140308"/>
                  </a:cubicBezTo>
                  <a:lnTo>
                    <a:pt x="0" y="140308"/>
                  </a:lnTo>
                  <a:cubicBezTo>
                    <a:pt x="0" y="62818"/>
                    <a:pt x="62818" y="0"/>
                    <a:pt x="1403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28575"/>
              <a:ext cx="952367" cy="30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8" name="Google Shape;88;p1"/>
          <p:cNvCxnSpPr/>
          <p:nvPr/>
        </p:nvCxnSpPr>
        <p:spPr>
          <a:xfrm>
            <a:off x="16187651" y="9110991"/>
            <a:ext cx="714000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9" name="Google Shape;89;p1"/>
          <p:cNvSpPr txBox="1"/>
          <p:nvPr/>
        </p:nvSpPr>
        <p:spPr>
          <a:xfrm>
            <a:off x="3975464" y="4276505"/>
            <a:ext cx="10021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BRENDA LEE </a:t>
            </a:r>
            <a:endParaRPr/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404040"/>
                </a:solidFill>
              </a:rPr>
              <a:t>E O PALÁCIO DAS PRINCESAS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4614700" y="6052237"/>
            <a:ext cx="9058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70"/>
              <a:t>Recontando memórias transcestrais e fabulando futuros para a comunidade transvestigênere através do teatro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7358575" y="8687315"/>
            <a:ext cx="32550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CAE LINN BECK DA SILVA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6634225" y="9057250"/>
            <a:ext cx="4703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Mestre em Artes Cênicas</a:t>
            </a: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PPGAC/UDESC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4746563" y="1019171"/>
            <a:ext cx="25128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30/06/2025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028700" y="1019175"/>
            <a:ext cx="6841500" cy="1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2º COLÓQUIO IEG DE PESQUISA</a:t>
            </a:r>
            <a:endParaRPr sz="1740"/>
          </a:p>
          <a:p>
            <a:pPr indent="0" lvl="0" marL="0" rtl="0" algn="l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</a:rPr>
              <a:t>Instituto de Estudos de Gênero (IEG/UFSC)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0"/>
          </a:p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 b="23036" l="0" r="0" t="23036"/>
          <a:stretch/>
        </p:blipFill>
        <p:spPr>
          <a:xfrm>
            <a:off x="7614017" y="1823269"/>
            <a:ext cx="3620085" cy="293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4">
            <a:alphaModFix/>
          </a:blip>
          <a:srcRect b="23036" l="0" r="0" t="23036"/>
          <a:stretch/>
        </p:blipFill>
        <p:spPr>
          <a:xfrm>
            <a:off x="12417451" y="1823269"/>
            <a:ext cx="3620085" cy="2933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 txBox="1"/>
          <p:nvPr/>
        </p:nvSpPr>
        <p:spPr>
          <a:xfrm>
            <a:off x="1028700" y="6234471"/>
            <a:ext cx="5342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68">
                <a:solidFill>
                  <a:srgbClr val="404040"/>
                </a:solidFill>
              </a:rPr>
              <a:t>AS PRINCESAS</a:t>
            </a:r>
            <a:endParaRPr/>
          </a:p>
        </p:txBody>
      </p:sp>
      <p:sp>
        <p:nvSpPr>
          <p:cNvPr id="251" name="Google Shape;251;p10"/>
          <p:cNvSpPr txBox="1"/>
          <p:nvPr/>
        </p:nvSpPr>
        <p:spPr>
          <a:xfrm>
            <a:off x="1028700" y="1778208"/>
            <a:ext cx="53427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21"/>
              <a:t>Brenda Lee e o Palácio das Princesas utiliza reflexões sobre o passado para projetar possibilidades de futuro, onde as personagens trans têm agência sobre suas vidas, rompendo com narrativas de vitimização. Essas representações ajudam a quebrar estereótipos e a humanizar as experiências trans, desafiando o público a enxergar além do binário de gênero e a reconhecer a riqueza dessas vidas.</a:t>
            </a:r>
            <a:endParaRPr sz="2121"/>
          </a:p>
        </p:txBody>
      </p:sp>
      <p:sp>
        <p:nvSpPr>
          <p:cNvPr id="252" name="Google Shape;252;p10"/>
          <p:cNvSpPr txBox="1"/>
          <p:nvPr/>
        </p:nvSpPr>
        <p:spPr>
          <a:xfrm>
            <a:off x="12417450" y="5973700"/>
            <a:ext cx="4382400" cy="1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7"/>
              <a:t>Ariela iniciou a terapia antirretroviral, conseguiu realizar a cirurgia de redesignação, recuperou a voz que havia perdido e se tornou uma cantora de sucesso.</a:t>
            </a:r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>
            <a:off x="1096011" y="8456872"/>
            <a:ext cx="801428" cy="801428"/>
            <a:chOff x="0" y="0"/>
            <a:chExt cx="812800" cy="812800"/>
          </a:xfrm>
        </p:grpSpPr>
        <p:sp>
          <p:nvSpPr>
            <p:cNvPr id="254" name="Google Shape;254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0"/>
          <p:cNvSpPr txBox="1"/>
          <p:nvPr/>
        </p:nvSpPr>
        <p:spPr>
          <a:xfrm>
            <a:off x="1163322" y="8548810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7614017" y="5376661"/>
            <a:ext cx="3620085" cy="3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BLANCHE DE NIÈGE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7614017" y="5973707"/>
            <a:ext cx="4382400" cy="1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7"/>
              <a:t>Enfrentando um vício em drogas, Blanche passou por um tratamento para sua dependência, começou a trabalhar em outras casas de apoio e adotou uma filha, tornando-se mãe.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12417451" y="5376661"/>
            <a:ext cx="3620085" cy="3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ARIELLA DEL MARE</a:t>
            </a: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15770258" y="8786360"/>
            <a:ext cx="1453670" cy="471940"/>
            <a:chOff x="0" y="-28575"/>
            <a:chExt cx="952367" cy="309190"/>
          </a:xfrm>
        </p:grpSpPr>
        <p:sp>
          <p:nvSpPr>
            <p:cNvPr id="261" name="Google Shape;261;p10"/>
            <p:cNvSpPr/>
            <p:nvPr/>
          </p:nvSpPr>
          <p:spPr>
            <a:xfrm>
              <a:off x="0" y="0"/>
              <a:ext cx="952367" cy="280615"/>
            </a:xfrm>
            <a:custGeom>
              <a:rect b="b" l="l" r="r" t="t"/>
              <a:pathLst>
                <a:path extrusionOk="0" h="280615" w="952367">
                  <a:moveTo>
                    <a:pt x="140308" y="0"/>
                  </a:moveTo>
                  <a:lnTo>
                    <a:pt x="812059" y="0"/>
                  </a:lnTo>
                  <a:cubicBezTo>
                    <a:pt x="889549" y="0"/>
                    <a:pt x="952367" y="62818"/>
                    <a:pt x="952367" y="140308"/>
                  </a:cubicBezTo>
                  <a:lnTo>
                    <a:pt x="952367" y="140308"/>
                  </a:lnTo>
                  <a:cubicBezTo>
                    <a:pt x="952367" y="177519"/>
                    <a:pt x="937585" y="213207"/>
                    <a:pt x="911272" y="239520"/>
                  </a:cubicBezTo>
                  <a:cubicBezTo>
                    <a:pt x="884959" y="265833"/>
                    <a:pt x="849271" y="280615"/>
                    <a:pt x="812059" y="280615"/>
                  </a:cubicBezTo>
                  <a:lnTo>
                    <a:pt x="140308" y="280615"/>
                  </a:lnTo>
                  <a:cubicBezTo>
                    <a:pt x="62818" y="280615"/>
                    <a:pt x="0" y="217797"/>
                    <a:pt x="0" y="140308"/>
                  </a:cubicBezTo>
                  <a:lnTo>
                    <a:pt x="0" y="140308"/>
                  </a:lnTo>
                  <a:cubicBezTo>
                    <a:pt x="0" y="62818"/>
                    <a:pt x="62818" y="0"/>
                    <a:pt x="1403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0" y="-28575"/>
              <a:ext cx="952367" cy="30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3" name="Google Shape;263;p10"/>
          <p:cNvCxnSpPr/>
          <p:nvPr/>
        </p:nvCxnSpPr>
        <p:spPr>
          <a:xfrm>
            <a:off x="16152229" y="9044138"/>
            <a:ext cx="714075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64" name="Google Shape;264;p10"/>
          <p:cNvSpPr txBox="1"/>
          <p:nvPr/>
        </p:nvSpPr>
        <p:spPr>
          <a:xfrm>
            <a:off x="1096000" y="626000"/>
            <a:ext cx="16799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68">
                <a:solidFill>
                  <a:srgbClr val="404040"/>
                </a:solidFill>
              </a:rPr>
              <a:t>FABULANDO FUTUROS PARA A COMUNIDADE TRANS</a:t>
            </a:r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2594988" y="8414760"/>
            <a:ext cx="12477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7"/>
              <a:t>Os personagens da peça, inspirados em pessoas reais, têm histórias baseadas nessas realidades, mas seus desfechos são criados a partir de perspectivas melhores e mais dignas, tornadas possíveis pelas lutas e conquistas do presente e do futuro.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11"/>
          <p:cNvGrpSpPr/>
          <p:nvPr/>
        </p:nvGrpSpPr>
        <p:grpSpPr>
          <a:xfrm>
            <a:off x="1028700" y="2551409"/>
            <a:ext cx="801428" cy="801428"/>
            <a:chOff x="0" y="0"/>
            <a:chExt cx="812800" cy="812800"/>
          </a:xfrm>
        </p:grpSpPr>
        <p:sp>
          <p:nvSpPr>
            <p:cNvPr id="271" name="Google Shape;271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 b="0" l="26979" r="26980" t="0"/>
          <a:stretch/>
        </p:blipFill>
        <p:spPr>
          <a:xfrm>
            <a:off x="7943660" y="850411"/>
            <a:ext cx="3086826" cy="469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4">
            <a:alphaModFix/>
          </a:blip>
          <a:srcRect b="0" l="18931" r="18930" t="0"/>
          <a:stretch/>
        </p:blipFill>
        <p:spPr>
          <a:xfrm>
            <a:off x="4735042" y="850411"/>
            <a:ext cx="2637119" cy="254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5">
            <a:alphaModFix/>
          </a:blip>
          <a:srcRect b="8195" l="0" r="0" t="8195"/>
          <a:stretch/>
        </p:blipFill>
        <p:spPr>
          <a:xfrm>
            <a:off x="7943660" y="6113646"/>
            <a:ext cx="5961491" cy="31446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11"/>
          <p:cNvGrpSpPr/>
          <p:nvPr/>
        </p:nvGrpSpPr>
        <p:grpSpPr>
          <a:xfrm>
            <a:off x="15805630" y="8786360"/>
            <a:ext cx="1453670" cy="471940"/>
            <a:chOff x="0" y="-28575"/>
            <a:chExt cx="952367" cy="309190"/>
          </a:xfrm>
        </p:grpSpPr>
        <p:sp>
          <p:nvSpPr>
            <p:cNvPr id="277" name="Google Shape;277;p11"/>
            <p:cNvSpPr/>
            <p:nvPr/>
          </p:nvSpPr>
          <p:spPr>
            <a:xfrm>
              <a:off x="0" y="0"/>
              <a:ext cx="952367" cy="280615"/>
            </a:xfrm>
            <a:custGeom>
              <a:rect b="b" l="l" r="r" t="t"/>
              <a:pathLst>
                <a:path extrusionOk="0" h="280615" w="952367">
                  <a:moveTo>
                    <a:pt x="140308" y="0"/>
                  </a:moveTo>
                  <a:lnTo>
                    <a:pt x="812059" y="0"/>
                  </a:lnTo>
                  <a:cubicBezTo>
                    <a:pt x="889549" y="0"/>
                    <a:pt x="952367" y="62818"/>
                    <a:pt x="952367" y="140308"/>
                  </a:cubicBezTo>
                  <a:lnTo>
                    <a:pt x="952367" y="140308"/>
                  </a:lnTo>
                  <a:cubicBezTo>
                    <a:pt x="952367" y="177519"/>
                    <a:pt x="937585" y="213207"/>
                    <a:pt x="911272" y="239520"/>
                  </a:cubicBezTo>
                  <a:cubicBezTo>
                    <a:pt x="884959" y="265833"/>
                    <a:pt x="849271" y="280615"/>
                    <a:pt x="812059" y="280615"/>
                  </a:cubicBezTo>
                  <a:lnTo>
                    <a:pt x="140308" y="280615"/>
                  </a:lnTo>
                  <a:cubicBezTo>
                    <a:pt x="62818" y="280615"/>
                    <a:pt x="0" y="217797"/>
                    <a:pt x="0" y="140308"/>
                  </a:cubicBezTo>
                  <a:lnTo>
                    <a:pt x="0" y="140308"/>
                  </a:lnTo>
                  <a:cubicBezTo>
                    <a:pt x="0" y="62818"/>
                    <a:pt x="62818" y="0"/>
                    <a:pt x="1403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1"/>
            <p:cNvSpPr txBox="1"/>
            <p:nvPr/>
          </p:nvSpPr>
          <p:spPr>
            <a:xfrm>
              <a:off x="0" y="-28575"/>
              <a:ext cx="952367" cy="30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9" name="Google Shape;279;p11"/>
          <p:cNvCxnSpPr/>
          <p:nvPr/>
        </p:nvCxnSpPr>
        <p:spPr>
          <a:xfrm>
            <a:off x="16187602" y="9044138"/>
            <a:ext cx="714075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0" name="Google Shape;280;p11"/>
          <p:cNvSpPr txBox="1"/>
          <p:nvPr/>
        </p:nvSpPr>
        <p:spPr>
          <a:xfrm>
            <a:off x="1096011" y="3931676"/>
            <a:ext cx="53121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83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CONCLU</a:t>
            </a:r>
            <a:r>
              <a:rPr lang="en-US" sz="5783">
                <a:solidFill>
                  <a:srgbClr val="404040"/>
                </a:solidFill>
              </a:rPr>
              <a:t>SÃO</a:t>
            </a:r>
            <a:endParaRPr/>
          </a:p>
        </p:txBody>
      </p:sp>
      <p:sp>
        <p:nvSpPr>
          <p:cNvPr id="281" name="Google Shape;281;p11"/>
          <p:cNvSpPr txBox="1"/>
          <p:nvPr/>
        </p:nvSpPr>
        <p:spPr>
          <a:xfrm>
            <a:off x="1096011" y="5133975"/>
            <a:ext cx="6085800" cy="4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8"/>
              <a:t>Hoje discutimos como o teatro pode ser um espaço de resistência para a comunidade trans, resgatando memórias apagadas e construindo futuros possíveis.</a:t>
            </a:r>
            <a:endParaRPr sz="2388"/>
          </a:p>
          <a:p>
            <a:pPr indent="0" lvl="0" marL="0" marR="0" rtl="0" algn="l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/>
          </a:p>
          <a:p>
            <a:pPr indent="0" lvl="0" marL="0" marR="0" rtl="0" algn="l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8"/>
              <a:t>Ao resgatar a memória de figuras como Brenda Lee, criamos uma ponte entre o passado e o futuro, garantindo que essas histórias não sejam esquecidas e que possam inspirar as gerações futuras.</a:t>
            </a:r>
            <a:endParaRPr sz="2388"/>
          </a:p>
          <a:p>
            <a:pPr indent="0" lvl="0" marL="0" marR="0" rtl="0" algn="l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/>
          </a:p>
        </p:txBody>
      </p:sp>
      <p:sp>
        <p:nvSpPr>
          <p:cNvPr id="282" name="Google Shape;282;p11"/>
          <p:cNvSpPr txBox="1"/>
          <p:nvPr/>
        </p:nvSpPr>
        <p:spPr>
          <a:xfrm>
            <a:off x="11601986" y="850411"/>
            <a:ext cx="6009300" cy="48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Embora tenhamos avançado na visibilidade e nos direitos das pessoas trans, a censura às artes LGBTQIA+ ainda é uma realidade no Brasil. Além do desmonte da cultura e ataque às pessoas LGBT, dos quais ainda estamos nos recuperando, o Brasil segue sendo o país que mais mata pessoas trans pelo 15º ano consecutivo.</a:t>
            </a:r>
            <a:endParaRPr sz="2000"/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Essa realidade reforça a importância de obras como Brenda Lee e o Palácio das Princesas, que, ao trazer histórias trans para o palco, não apenas resistem ao silenciamento, mas também oferecem uma visão de futuro mais inclusiva e justa.</a:t>
            </a:r>
            <a:endParaRPr sz="2000"/>
          </a:p>
        </p:txBody>
      </p:sp>
      <p:sp>
        <p:nvSpPr>
          <p:cNvPr id="283" name="Google Shape;283;p11"/>
          <p:cNvSpPr txBox="1"/>
          <p:nvPr/>
        </p:nvSpPr>
        <p:spPr>
          <a:xfrm>
            <a:off x="1096011" y="2643347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284" name="Google Shape;284;p11"/>
          <p:cNvSpPr txBox="1"/>
          <p:nvPr/>
        </p:nvSpPr>
        <p:spPr>
          <a:xfrm>
            <a:off x="1028700" y="1035183"/>
            <a:ext cx="2512675" cy="2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Cae Linn Beck da Silva</a:t>
            </a:r>
            <a:endParaRPr/>
          </a:p>
        </p:txBody>
      </p:sp>
      <p:sp>
        <p:nvSpPr>
          <p:cNvPr id="285" name="Google Shape;285;p11"/>
          <p:cNvSpPr txBox="1"/>
          <p:nvPr/>
        </p:nvSpPr>
        <p:spPr>
          <a:xfrm>
            <a:off x="1028700" y="676712"/>
            <a:ext cx="24081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APRESENTAÇÃO DE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/>
          <p:nvPr/>
        </p:nvSpPr>
        <p:spPr>
          <a:xfrm>
            <a:off x="5039123" y="1398854"/>
            <a:ext cx="82098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4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REFER</a:t>
            </a:r>
            <a:r>
              <a:rPr lang="en-US" sz="4994">
                <a:solidFill>
                  <a:srgbClr val="404040"/>
                </a:solidFill>
              </a:rPr>
              <a:t>ÊNCIAS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3867130" y="3443645"/>
            <a:ext cx="4505345" cy="267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ARAPUCA E O TEATRO TRANS BRASILEIRO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3867130" y="3857493"/>
            <a:ext cx="45054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Cae Linn Beck da Silva. Trabalho de Conclusão de Curso (Graduação em Licenciatura em Teatro) – Universidade do Estado de Santa Catarina, 2022. </a:t>
            </a:r>
            <a:r>
              <a:rPr lang="en-US" sz="1457"/>
              <a:t>Disponível online</a:t>
            </a: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457"/>
              <a:t>TCC</a:t>
            </a: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93" name="Google Shape;293;p12"/>
          <p:cNvSpPr txBox="1"/>
          <p:nvPr/>
        </p:nvSpPr>
        <p:spPr>
          <a:xfrm>
            <a:off x="10723769" y="3424730"/>
            <a:ext cx="5331442" cy="772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RECONTANDO MEMÓRIAS TRANSCESTRAIS E FABULANDO FUTUROS PARA A COMUNIDADE TRANSVESTIGÊNERE ATRAVÉS DO TEATRO</a:t>
            </a:r>
            <a:endParaRPr/>
          </a:p>
        </p:txBody>
      </p:sp>
      <p:sp>
        <p:nvSpPr>
          <p:cNvPr id="294" name="Google Shape;294;p12"/>
          <p:cNvSpPr txBox="1"/>
          <p:nvPr/>
        </p:nvSpPr>
        <p:spPr>
          <a:xfrm>
            <a:off x="10723769" y="4325327"/>
            <a:ext cx="50553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Cae Linn Beck da Silva. Dissertação (Mestrado em Artes Cênicas) – Universidade do Estado de Santa Catarina, 2024. (</a:t>
            </a:r>
            <a:r>
              <a:rPr lang="en-US" sz="1457"/>
              <a:t>Dissertação)</a:t>
            </a:r>
            <a:endParaRPr/>
          </a:p>
          <a:p>
            <a:pPr indent="0" lvl="0" marL="0" marR="0" rtl="0" algn="l">
              <a:lnSpc>
                <a:spcPct val="121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 txBox="1"/>
          <p:nvPr/>
        </p:nvSpPr>
        <p:spPr>
          <a:xfrm>
            <a:off x="3867130" y="5099448"/>
            <a:ext cx="4581545" cy="267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BRENDA LEE E O PALÁCIO DAS PRINCESAS</a:t>
            </a:r>
            <a:endParaRPr/>
          </a:p>
        </p:txBody>
      </p:sp>
      <p:sp>
        <p:nvSpPr>
          <p:cNvPr id="296" name="Google Shape;296;p12"/>
          <p:cNvSpPr txBox="1"/>
          <p:nvPr/>
        </p:nvSpPr>
        <p:spPr>
          <a:xfrm>
            <a:off x="3867130" y="5513296"/>
            <a:ext cx="34293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Fernanda Maia. São Paulo: Editora Herculano, 2024. (</a:t>
            </a:r>
            <a:r>
              <a:rPr lang="en-US" sz="1457"/>
              <a:t>Dramaturgia)</a:t>
            </a:r>
            <a:endParaRPr/>
          </a:p>
        </p:txBody>
      </p:sp>
      <p:sp>
        <p:nvSpPr>
          <p:cNvPr id="297" name="Google Shape;297;p12"/>
          <p:cNvSpPr txBox="1"/>
          <p:nvPr/>
        </p:nvSpPr>
        <p:spPr>
          <a:xfrm>
            <a:off x="3867130" y="6409797"/>
            <a:ext cx="4581545" cy="267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BRENDA LEE E O PALÁCIO DAS PRINCESAS</a:t>
            </a:r>
            <a:endParaRPr/>
          </a:p>
        </p:txBody>
      </p:sp>
      <p:sp>
        <p:nvSpPr>
          <p:cNvPr id="298" name="Google Shape;298;p12"/>
          <p:cNvSpPr txBox="1"/>
          <p:nvPr/>
        </p:nvSpPr>
        <p:spPr>
          <a:xfrm>
            <a:off x="3867130" y="6823645"/>
            <a:ext cx="34293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Núcleo Experimental. Youtube, 2021. 105 min. Available online. (</a:t>
            </a:r>
            <a:r>
              <a:rPr lang="en-US" sz="1457"/>
              <a:t>Filme</a:t>
            </a: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99" name="Google Shape;299;p12"/>
          <p:cNvSpPr txBox="1"/>
          <p:nvPr/>
        </p:nvSpPr>
        <p:spPr>
          <a:xfrm>
            <a:off x="10723769" y="5601338"/>
            <a:ext cx="5055346" cy="520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 ERASING TRANSGENDER STORIES FROM HISTORY</a:t>
            </a:r>
            <a:endParaRPr/>
          </a:p>
        </p:txBody>
      </p:sp>
      <p:sp>
        <p:nvSpPr>
          <p:cNvPr id="300" name="Google Shape;300;p12"/>
          <p:cNvSpPr txBox="1"/>
          <p:nvPr/>
        </p:nvSpPr>
        <p:spPr>
          <a:xfrm>
            <a:off x="10723769" y="6219300"/>
            <a:ext cx="52791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Gabby Omoni Hartemann. SAPIENS – Anthropology Magazine, 2021. Available online. (</a:t>
            </a:r>
            <a:r>
              <a:rPr lang="en-US" sz="1457"/>
              <a:t>Artigo</a:t>
            </a: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21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3867125" y="7902075"/>
            <a:ext cx="45054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DISCLOSURE: TRANS LIVES ON SCREEN</a:t>
            </a:r>
            <a:endParaRPr/>
          </a:p>
        </p:txBody>
      </p:sp>
      <p:sp>
        <p:nvSpPr>
          <p:cNvPr id="302" name="Google Shape;302;p12"/>
          <p:cNvSpPr txBox="1"/>
          <p:nvPr/>
        </p:nvSpPr>
        <p:spPr>
          <a:xfrm>
            <a:off x="3867130" y="8315925"/>
            <a:ext cx="34293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Directed by Sam Feder. Netflix, 2020. 100 min. (</a:t>
            </a:r>
            <a:r>
              <a:rPr lang="en-US" sz="1457"/>
              <a:t>Filme</a:t>
            </a: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03" name="Google Shape;303;p12"/>
          <p:cNvSpPr txBox="1"/>
          <p:nvPr/>
        </p:nvSpPr>
        <p:spPr>
          <a:xfrm>
            <a:off x="10723769" y="7267813"/>
            <a:ext cx="4824971" cy="772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TRANSCESTRALIDADE: QUAIS MEMÓRIAS TEMOS DE PESSOAS TRANS E COMO ISSO INFLUENCIA NA PERSPECTIVA DE FUTURO?</a:t>
            </a:r>
            <a:endParaRPr/>
          </a:p>
        </p:txBody>
      </p:sp>
      <p:sp>
        <p:nvSpPr>
          <p:cNvPr id="304" name="Google Shape;304;p12"/>
          <p:cNvSpPr txBox="1"/>
          <p:nvPr/>
        </p:nvSpPr>
        <p:spPr>
          <a:xfrm>
            <a:off x="10723769" y="8135726"/>
            <a:ext cx="48249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Vênuz Capel. Periferia em movimento, 2023. Available online. (</a:t>
            </a:r>
            <a:r>
              <a:rPr lang="en-US" sz="1457"/>
              <a:t>Artigo</a:t>
            </a:r>
            <a:r>
              <a:rPr b="0" i="0" lang="en-US" sz="1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21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2"/>
          <p:cNvGrpSpPr/>
          <p:nvPr/>
        </p:nvGrpSpPr>
        <p:grpSpPr>
          <a:xfrm>
            <a:off x="2287361" y="3438636"/>
            <a:ext cx="886691" cy="886691"/>
            <a:chOff x="0" y="0"/>
            <a:chExt cx="812800" cy="812800"/>
          </a:xfrm>
        </p:grpSpPr>
        <p:sp>
          <p:nvSpPr>
            <p:cNvPr id="306" name="Google Shape;306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B968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12"/>
          <p:cNvSpPr txBox="1"/>
          <p:nvPr/>
        </p:nvSpPr>
        <p:spPr>
          <a:xfrm>
            <a:off x="2361833" y="3537923"/>
            <a:ext cx="737747" cy="611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25" u="none" cap="none" strike="noStrike">
                <a:solidFill>
                  <a:srgbClr val="8B968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grpSp>
        <p:nvGrpSpPr>
          <p:cNvPr id="309" name="Google Shape;309;p12"/>
          <p:cNvGrpSpPr/>
          <p:nvPr/>
        </p:nvGrpSpPr>
        <p:grpSpPr>
          <a:xfrm>
            <a:off x="9144000" y="3419721"/>
            <a:ext cx="886691" cy="886691"/>
            <a:chOff x="0" y="0"/>
            <a:chExt cx="812800" cy="812800"/>
          </a:xfrm>
        </p:grpSpPr>
        <p:sp>
          <p:nvSpPr>
            <p:cNvPr id="310" name="Google Shape;310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B968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2"/>
          <p:cNvSpPr txBox="1"/>
          <p:nvPr/>
        </p:nvSpPr>
        <p:spPr>
          <a:xfrm>
            <a:off x="9218472" y="3519008"/>
            <a:ext cx="737747" cy="611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25" u="none" cap="none" strike="noStrike">
                <a:solidFill>
                  <a:srgbClr val="8B9684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grpSp>
        <p:nvGrpSpPr>
          <p:cNvPr id="313" name="Google Shape;313;p12"/>
          <p:cNvGrpSpPr/>
          <p:nvPr/>
        </p:nvGrpSpPr>
        <p:grpSpPr>
          <a:xfrm>
            <a:off x="2287361" y="5069951"/>
            <a:ext cx="886691" cy="886691"/>
            <a:chOff x="0" y="0"/>
            <a:chExt cx="812800" cy="812800"/>
          </a:xfrm>
        </p:grpSpPr>
        <p:sp>
          <p:nvSpPr>
            <p:cNvPr id="314" name="Google Shape;314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B968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12"/>
          <p:cNvSpPr txBox="1"/>
          <p:nvPr/>
        </p:nvSpPr>
        <p:spPr>
          <a:xfrm>
            <a:off x="2287361" y="5169339"/>
            <a:ext cx="886691" cy="611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22" u="none" cap="none" strike="noStrike">
                <a:solidFill>
                  <a:srgbClr val="8B968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grpSp>
        <p:nvGrpSpPr>
          <p:cNvPr id="317" name="Google Shape;317;p12"/>
          <p:cNvGrpSpPr/>
          <p:nvPr/>
        </p:nvGrpSpPr>
        <p:grpSpPr>
          <a:xfrm>
            <a:off x="2287361" y="6409931"/>
            <a:ext cx="876404" cy="876404"/>
            <a:chOff x="0" y="0"/>
            <a:chExt cx="812800" cy="812800"/>
          </a:xfrm>
        </p:grpSpPr>
        <p:sp>
          <p:nvSpPr>
            <p:cNvPr id="318" name="Google Shape;318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B968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2"/>
          <p:cNvSpPr txBox="1"/>
          <p:nvPr/>
        </p:nvSpPr>
        <p:spPr>
          <a:xfrm>
            <a:off x="2287361" y="6516808"/>
            <a:ext cx="876404" cy="595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82" u="none" cap="none" strike="noStrike">
                <a:solidFill>
                  <a:srgbClr val="8B968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grpSp>
        <p:nvGrpSpPr>
          <p:cNvPr id="321" name="Google Shape;321;p12"/>
          <p:cNvGrpSpPr/>
          <p:nvPr/>
        </p:nvGrpSpPr>
        <p:grpSpPr>
          <a:xfrm>
            <a:off x="9218472" y="5620388"/>
            <a:ext cx="876404" cy="876404"/>
            <a:chOff x="0" y="0"/>
            <a:chExt cx="812800" cy="812800"/>
          </a:xfrm>
        </p:grpSpPr>
        <p:sp>
          <p:nvSpPr>
            <p:cNvPr id="322" name="Google Shape;322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B968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12"/>
          <p:cNvSpPr txBox="1"/>
          <p:nvPr/>
        </p:nvSpPr>
        <p:spPr>
          <a:xfrm>
            <a:off x="9218472" y="5727264"/>
            <a:ext cx="876404" cy="595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82" u="none" cap="none" strike="noStrike">
                <a:solidFill>
                  <a:srgbClr val="8B9684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grpSp>
        <p:nvGrpSpPr>
          <p:cNvPr id="325" name="Google Shape;325;p12"/>
          <p:cNvGrpSpPr/>
          <p:nvPr/>
        </p:nvGrpSpPr>
        <p:grpSpPr>
          <a:xfrm>
            <a:off x="2287361" y="7902211"/>
            <a:ext cx="876404" cy="876404"/>
            <a:chOff x="0" y="0"/>
            <a:chExt cx="812800" cy="812800"/>
          </a:xfrm>
        </p:grpSpPr>
        <p:sp>
          <p:nvSpPr>
            <p:cNvPr id="326" name="Google Shape;326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B968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2"/>
          <p:cNvSpPr txBox="1"/>
          <p:nvPr/>
        </p:nvSpPr>
        <p:spPr>
          <a:xfrm>
            <a:off x="2287361" y="8009087"/>
            <a:ext cx="876404" cy="595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82" u="none" cap="none" strike="noStrike">
                <a:solidFill>
                  <a:srgbClr val="8B968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grpSp>
        <p:nvGrpSpPr>
          <p:cNvPr id="329" name="Google Shape;329;p12"/>
          <p:cNvGrpSpPr/>
          <p:nvPr/>
        </p:nvGrpSpPr>
        <p:grpSpPr>
          <a:xfrm>
            <a:off x="9218472" y="7286863"/>
            <a:ext cx="876404" cy="876404"/>
            <a:chOff x="0" y="0"/>
            <a:chExt cx="812800" cy="812800"/>
          </a:xfrm>
        </p:grpSpPr>
        <p:sp>
          <p:nvSpPr>
            <p:cNvPr id="330" name="Google Shape;330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B968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12"/>
          <p:cNvSpPr txBox="1"/>
          <p:nvPr/>
        </p:nvSpPr>
        <p:spPr>
          <a:xfrm>
            <a:off x="9218472" y="7393739"/>
            <a:ext cx="876404" cy="595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82" u="none" cap="none" strike="noStrike">
                <a:solidFill>
                  <a:srgbClr val="8B9684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/>
          </a:p>
        </p:txBody>
      </p:sp>
      <p:sp>
        <p:nvSpPr>
          <p:cNvPr id="333" name="Google Shape;333;p12"/>
          <p:cNvSpPr txBox="1"/>
          <p:nvPr/>
        </p:nvSpPr>
        <p:spPr>
          <a:xfrm>
            <a:off x="1105495" y="1839069"/>
            <a:ext cx="2512675" cy="2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Cae Linn Beck da Silva</a:t>
            </a:r>
            <a:endParaRPr/>
          </a:p>
        </p:txBody>
      </p:sp>
      <p:sp>
        <p:nvSpPr>
          <p:cNvPr id="334" name="Google Shape;334;p12"/>
          <p:cNvSpPr txBox="1"/>
          <p:nvPr/>
        </p:nvSpPr>
        <p:spPr>
          <a:xfrm>
            <a:off x="1105495" y="1480598"/>
            <a:ext cx="2408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40">
                <a:solidFill>
                  <a:schemeClr val="dk1"/>
                </a:solidFill>
              </a:rPr>
              <a:t>APRESENTAÇÃO DE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0"/>
          </a:p>
        </p:txBody>
      </p:sp>
      <p:grpSp>
        <p:nvGrpSpPr>
          <p:cNvPr id="335" name="Google Shape;335;p12"/>
          <p:cNvGrpSpPr/>
          <p:nvPr/>
        </p:nvGrpSpPr>
        <p:grpSpPr>
          <a:xfrm>
            <a:off x="15779115" y="1363485"/>
            <a:ext cx="1453670" cy="471940"/>
            <a:chOff x="0" y="-28575"/>
            <a:chExt cx="952367" cy="309190"/>
          </a:xfrm>
        </p:grpSpPr>
        <p:sp>
          <p:nvSpPr>
            <p:cNvPr id="336" name="Google Shape;336;p12"/>
            <p:cNvSpPr/>
            <p:nvPr/>
          </p:nvSpPr>
          <p:spPr>
            <a:xfrm>
              <a:off x="0" y="0"/>
              <a:ext cx="952367" cy="280615"/>
            </a:xfrm>
            <a:custGeom>
              <a:rect b="b" l="l" r="r" t="t"/>
              <a:pathLst>
                <a:path extrusionOk="0" h="280615" w="952367">
                  <a:moveTo>
                    <a:pt x="140308" y="0"/>
                  </a:moveTo>
                  <a:lnTo>
                    <a:pt x="812059" y="0"/>
                  </a:lnTo>
                  <a:cubicBezTo>
                    <a:pt x="889549" y="0"/>
                    <a:pt x="952367" y="62818"/>
                    <a:pt x="952367" y="140308"/>
                  </a:cubicBezTo>
                  <a:lnTo>
                    <a:pt x="952367" y="140308"/>
                  </a:lnTo>
                  <a:cubicBezTo>
                    <a:pt x="952367" y="177519"/>
                    <a:pt x="937585" y="213207"/>
                    <a:pt x="911272" y="239520"/>
                  </a:cubicBezTo>
                  <a:cubicBezTo>
                    <a:pt x="884959" y="265833"/>
                    <a:pt x="849271" y="280615"/>
                    <a:pt x="812059" y="280615"/>
                  </a:cubicBezTo>
                  <a:lnTo>
                    <a:pt x="140308" y="280615"/>
                  </a:lnTo>
                  <a:cubicBezTo>
                    <a:pt x="62818" y="280615"/>
                    <a:pt x="0" y="217797"/>
                    <a:pt x="0" y="140308"/>
                  </a:cubicBezTo>
                  <a:lnTo>
                    <a:pt x="0" y="140308"/>
                  </a:lnTo>
                  <a:cubicBezTo>
                    <a:pt x="0" y="62818"/>
                    <a:pt x="62818" y="0"/>
                    <a:pt x="1403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2"/>
            <p:cNvSpPr txBox="1"/>
            <p:nvPr/>
          </p:nvSpPr>
          <p:spPr>
            <a:xfrm>
              <a:off x="0" y="-28575"/>
              <a:ext cx="952367" cy="30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8" name="Google Shape;338;p12"/>
          <p:cNvCxnSpPr/>
          <p:nvPr/>
        </p:nvCxnSpPr>
        <p:spPr>
          <a:xfrm>
            <a:off x="16161087" y="1621263"/>
            <a:ext cx="714075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13"/>
          <p:cNvPicPr preferRelativeResize="0"/>
          <p:nvPr/>
        </p:nvPicPr>
        <p:blipFill rotWithShape="1">
          <a:blip r:embed="rId3">
            <a:alphaModFix/>
          </a:blip>
          <a:srcRect b="0" l="8646" r="8645" t="0"/>
          <a:stretch/>
        </p:blipFill>
        <p:spPr>
          <a:xfrm>
            <a:off x="10935633" y="1649450"/>
            <a:ext cx="5446796" cy="6783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13"/>
          <p:cNvGrpSpPr/>
          <p:nvPr/>
        </p:nvGrpSpPr>
        <p:grpSpPr>
          <a:xfrm>
            <a:off x="1028700" y="1028700"/>
            <a:ext cx="801428" cy="801428"/>
            <a:chOff x="0" y="0"/>
            <a:chExt cx="812800" cy="812800"/>
          </a:xfrm>
        </p:grpSpPr>
        <p:sp>
          <p:nvSpPr>
            <p:cNvPr id="345" name="Google Shape;34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13"/>
          <p:cNvSpPr txBox="1"/>
          <p:nvPr/>
        </p:nvSpPr>
        <p:spPr>
          <a:xfrm>
            <a:off x="1096011" y="1120638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348" name="Google Shape;348;p13"/>
          <p:cNvSpPr txBox="1"/>
          <p:nvPr/>
        </p:nvSpPr>
        <p:spPr>
          <a:xfrm>
            <a:off x="6677823" y="8160649"/>
            <a:ext cx="25128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Florian</a:t>
            </a: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ó</a:t>
            </a: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polis 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6677823" y="8526132"/>
            <a:ext cx="2408177" cy="2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</a:t>
            </a:r>
            <a:endParaRPr/>
          </a:p>
        </p:txBody>
      </p:sp>
      <p:sp>
        <p:nvSpPr>
          <p:cNvPr id="350" name="Google Shape;350;p13"/>
          <p:cNvSpPr txBox="1"/>
          <p:nvPr/>
        </p:nvSpPr>
        <p:spPr>
          <a:xfrm>
            <a:off x="1429414" y="2818279"/>
            <a:ext cx="62463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3">
                <a:solidFill>
                  <a:srgbClr val="404040"/>
                </a:solidFill>
              </a:rPr>
              <a:t>OBRIGADO</a:t>
            </a:r>
            <a:endParaRPr/>
          </a:p>
        </p:txBody>
      </p:sp>
      <p:sp>
        <p:nvSpPr>
          <p:cNvPr id="351" name="Google Shape;351;p13"/>
          <p:cNvSpPr txBox="1"/>
          <p:nvPr/>
        </p:nvSpPr>
        <p:spPr>
          <a:xfrm>
            <a:off x="1429414" y="4754574"/>
            <a:ext cx="214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04C44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endParaRPr/>
          </a:p>
        </p:txBody>
      </p:sp>
      <p:sp>
        <p:nvSpPr>
          <p:cNvPr id="352" name="Google Shape;352;p13"/>
          <p:cNvSpPr txBox="1"/>
          <p:nvPr/>
        </p:nvSpPr>
        <p:spPr>
          <a:xfrm>
            <a:off x="4101169" y="4754574"/>
            <a:ext cx="5362304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04C44"/>
                </a:solidFill>
                <a:latin typeface="Arial"/>
                <a:ea typeface="Arial"/>
                <a:cs typeface="Arial"/>
                <a:sym typeface="Arial"/>
              </a:rPr>
              <a:t>caebeck6@gmail.com</a:t>
            </a:r>
            <a:endParaRPr/>
          </a:p>
        </p:txBody>
      </p:sp>
      <p:sp>
        <p:nvSpPr>
          <p:cNvPr id="353" name="Google Shape;353;p13"/>
          <p:cNvSpPr txBox="1"/>
          <p:nvPr/>
        </p:nvSpPr>
        <p:spPr>
          <a:xfrm>
            <a:off x="1429414" y="5346669"/>
            <a:ext cx="2149547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04C44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endParaRPr/>
          </a:p>
        </p:txBody>
      </p:sp>
      <p:sp>
        <p:nvSpPr>
          <p:cNvPr id="354" name="Google Shape;354;p13"/>
          <p:cNvSpPr txBox="1"/>
          <p:nvPr/>
        </p:nvSpPr>
        <p:spPr>
          <a:xfrm>
            <a:off x="4101169" y="5346669"/>
            <a:ext cx="5362304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04C44"/>
                </a:solidFill>
                <a:latin typeface="Arial"/>
                <a:ea typeface="Arial"/>
                <a:cs typeface="Arial"/>
                <a:sym typeface="Arial"/>
              </a:rPr>
              <a:t>@caebeck</a:t>
            </a:r>
            <a:endParaRPr/>
          </a:p>
        </p:txBody>
      </p:sp>
      <p:sp>
        <p:nvSpPr>
          <p:cNvPr id="355" name="Google Shape;355;p13"/>
          <p:cNvSpPr txBox="1"/>
          <p:nvPr/>
        </p:nvSpPr>
        <p:spPr>
          <a:xfrm>
            <a:off x="1429414" y="5940394"/>
            <a:ext cx="2149547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04C44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endParaRPr/>
          </a:p>
        </p:txBody>
      </p:sp>
      <p:sp>
        <p:nvSpPr>
          <p:cNvPr id="356" name="Google Shape;356;p13"/>
          <p:cNvSpPr txBox="1"/>
          <p:nvPr/>
        </p:nvSpPr>
        <p:spPr>
          <a:xfrm>
            <a:off x="4101169" y="5934044"/>
            <a:ext cx="5751159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04C44"/>
                </a:solidFill>
                <a:latin typeface="Arial"/>
                <a:ea typeface="Arial"/>
                <a:cs typeface="Arial"/>
                <a:sym typeface="Arial"/>
              </a:rPr>
              <a:t>www.linkedin.com/in/cae-beck-6419982b7/</a:t>
            </a:r>
            <a:endParaRPr/>
          </a:p>
        </p:txBody>
      </p:sp>
      <p:sp>
        <p:nvSpPr>
          <p:cNvPr id="357" name="Google Shape;357;p13"/>
          <p:cNvSpPr txBox="1"/>
          <p:nvPr/>
        </p:nvSpPr>
        <p:spPr>
          <a:xfrm>
            <a:off x="6729971" y="1120971"/>
            <a:ext cx="25128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30/06/2025</a:t>
            </a:r>
            <a:endParaRPr/>
          </a:p>
        </p:txBody>
      </p:sp>
      <p:sp>
        <p:nvSpPr>
          <p:cNvPr id="358" name="Google Shape;358;p13"/>
          <p:cNvSpPr txBox="1"/>
          <p:nvPr/>
        </p:nvSpPr>
        <p:spPr>
          <a:xfrm>
            <a:off x="6782321" y="1019175"/>
            <a:ext cx="240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3"/>
          <p:cNvSpPr txBox="1"/>
          <p:nvPr/>
        </p:nvSpPr>
        <p:spPr>
          <a:xfrm>
            <a:off x="1429414" y="8175810"/>
            <a:ext cx="32550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CAE LINN BECK DA SILVA</a:t>
            </a:r>
            <a:endParaRPr b="0" i="0" sz="1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Mestre em Artes Cênicas (PPGAC/UDESC)</a:t>
            </a:r>
            <a:endParaRPr sz="1740"/>
          </a:p>
        </p:txBody>
      </p:sp>
      <p:sp>
        <p:nvSpPr>
          <p:cNvPr id="360" name="Google Shape;360;p13"/>
          <p:cNvSpPr txBox="1"/>
          <p:nvPr/>
        </p:nvSpPr>
        <p:spPr>
          <a:xfrm>
            <a:off x="1429414" y="8529736"/>
            <a:ext cx="491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7230" l="0" r="0" t="7231"/>
          <a:stretch/>
        </p:blipFill>
        <p:spPr>
          <a:xfrm>
            <a:off x="1028700" y="1417904"/>
            <a:ext cx="3886367" cy="312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7260" r="7261" t="0"/>
          <a:stretch/>
        </p:blipFill>
        <p:spPr>
          <a:xfrm>
            <a:off x="6335802" y="1417904"/>
            <a:ext cx="3886367" cy="31248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"/>
          <p:cNvGrpSpPr/>
          <p:nvPr/>
        </p:nvGrpSpPr>
        <p:grpSpPr>
          <a:xfrm>
            <a:off x="7690330" y="8470613"/>
            <a:ext cx="1453670" cy="471940"/>
            <a:chOff x="0" y="-28575"/>
            <a:chExt cx="952367" cy="309190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952367" cy="280615"/>
            </a:xfrm>
            <a:custGeom>
              <a:rect b="b" l="l" r="r" t="t"/>
              <a:pathLst>
                <a:path extrusionOk="0" h="280615" w="952367">
                  <a:moveTo>
                    <a:pt x="140308" y="0"/>
                  </a:moveTo>
                  <a:lnTo>
                    <a:pt x="812059" y="0"/>
                  </a:lnTo>
                  <a:cubicBezTo>
                    <a:pt x="889549" y="0"/>
                    <a:pt x="952367" y="62818"/>
                    <a:pt x="952367" y="140308"/>
                  </a:cubicBezTo>
                  <a:lnTo>
                    <a:pt x="952367" y="140308"/>
                  </a:lnTo>
                  <a:cubicBezTo>
                    <a:pt x="952367" y="177519"/>
                    <a:pt x="937585" y="213207"/>
                    <a:pt x="911272" y="239520"/>
                  </a:cubicBezTo>
                  <a:cubicBezTo>
                    <a:pt x="884959" y="265833"/>
                    <a:pt x="849271" y="280615"/>
                    <a:pt x="812059" y="280615"/>
                  </a:cubicBezTo>
                  <a:lnTo>
                    <a:pt x="140308" y="280615"/>
                  </a:lnTo>
                  <a:cubicBezTo>
                    <a:pt x="62818" y="280615"/>
                    <a:pt x="0" y="217797"/>
                    <a:pt x="0" y="140308"/>
                  </a:cubicBezTo>
                  <a:lnTo>
                    <a:pt x="0" y="140308"/>
                  </a:lnTo>
                  <a:cubicBezTo>
                    <a:pt x="0" y="62818"/>
                    <a:pt x="62818" y="0"/>
                    <a:pt x="1403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0" y="-28575"/>
              <a:ext cx="952367" cy="30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4" name="Google Shape;104;p2"/>
          <p:cNvCxnSpPr/>
          <p:nvPr/>
        </p:nvCxnSpPr>
        <p:spPr>
          <a:xfrm>
            <a:off x="8072302" y="8728391"/>
            <a:ext cx="714075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5" name="Google Shape;105;p2"/>
          <p:cNvSpPr txBox="1"/>
          <p:nvPr/>
        </p:nvSpPr>
        <p:spPr>
          <a:xfrm>
            <a:off x="1028700" y="8173056"/>
            <a:ext cx="4861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404040"/>
                </a:solidFill>
              </a:rPr>
              <a:t>QUEM SOU EU</a:t>
            </a:r>
            <a:endParaRPr b="1" sz="5000"/>
          </a:p>
        </p:txBody>
      </p:sp>
      <p:sp>
        <p:nvSpPr>
          <p:cNvPr id="106" name="Google Shape;106;p2"/>
          <p:cNvSpPr txBox="1"/>
          <p:nvPr/>
        </p:nvSpPr>
        <p:spPr>
          <a:xfrm>
            <a:off x="1028700" y="5133975"/>
            <a:ext cx="7757700" cy="25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Meu nome é Cae Linn Beck da Silva, sou transmasculino, nascido em </a:t>
            </a:r>
            <a:r>
              <a:rPr lang="en-US" sz="2300">
                <a:solidFill>
                  <a:schemeClr val="dk1"/>
                </a:solidFill>
              </a:rPr>
              <a:t>Florianópolis e residente em São Paulo</a:t>
            </a:r>
            <a:r>
              <a:rPr lang="en-US" sz="2300"/>
              <a:t>. Sou produtor cultural, artista da cena, arte-educador, pesquisador e faço parte da Cultura Ballroom. Sou mestre em Artes Cênicas pelo PPGAC/UDESC, e hoje vou apresentar parte da minha pesquisa de mestrado.</a:t>
            </a:r>
            <a:endParaRPr sz="2300"/>
          </a:p>
        </p:txBody>
      </p:sp>
      <p:sp>
        <p:nvSpPr>
          <p:cNvPr id="107" name="Google Shape;107;p2"/>
          <p:cNvSpPr txBox="1"/>
          <p:nvPr/>
        </p:nvSpPr>
        <p:spPr>
          <a:xfrm>
            <a:off x="10947375" y="1471049"/>
            <a:ext cx="6095400" cy="28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84"/>
              <a:t>O foco da minha pesquisa é a representação da memória trans no teatro como forma de resistência ao apagamento histórico das pessoas trans no Brasil e hoje vou falar sobre</a:t>
            </a:r>
            <a:r>
              <a:rPr lang="en-US" sz="2584">
                <a:solidFill>
                  <a:schemeClr val="dk1"/>
                </a:solidFill>
              </a:rPr>
              <a:t> a peça </a:t>
            </a:r>
            <a:r>
              <a:rPr i="1" lang="en-US" sz="2584">
                <a:solidFill>
                  <a:schemeClr val="dk1"/>
                </a:solidFill>
              </a:rPr>
              <a:t>Brenda Lee e o Palácio das Princesas</a:t>
            </a:r>
            <a:r>
              <a:rPr lang="en-US" sz="2584">
                <a:solidFill>
                  <a:schemeClr val="dk1"/>
                </a:solidFill>
              </a:rPr>
              <a:t>.</a:t>
            </a: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1028700" y="2551409"/>
            <a:ext cx="801428" cy="801428"/>
            <a:chOff x="0" y="0"/>
            <a:chExt cx="812800" cy="812800"/>
          </a:xfrm>
        </p:grpSpPr>
        <p:sp>
          <p:nvSpPr>
            <p:cNvPr id="109" name="Google Shape;109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1096011" y="2643347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grpSp>
        <p:nvGrpSpPr>
          <p:cNvPr id="112" name="Google Shape;112;p2"/>
          <p:cNvGrpSpPr/>
          <p:nvPr/>
        </p:nvGrpSpPr>
        <p:grpSpPr>
          <a:xfrm>
            <a:off x="16858586" y="227272"/>
            <a:ext cx="801428" cy="801428"/>
            <a:chOff x="0" y="0"/>
            <a:chExt cx="812800" cy="812800"/>
          </a:xfrm>
        </p:grpSpPr>
        <p:sp>
          <p:nvSpPr>
            <p:cNvPr id="113" name="Google Shape;113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2"/>
          <p:cNvSpPr txBox="1"/>
          <p:nvPr/>
        </p:nvSpPr>
        <p:spPr>
          <a:xfrm>
            <a:off x="16925897" y="319210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pic>
        <p:nvPicPr>
          <p:cNvPr id="116" name="Google Shape;116;p2" title="Brenda-Lee-e-o-Palacio-das-Princesas-3edt-1-scale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63175" y="5133977"/>
            <a:ext cx="6095401" cy="406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8319" r="8319" t="0"/>
          <a:stretch/>
        </p:blipFill>
        <p:spPr>
          <a:xfrm>
            <a:off x="8745547" y="1028700"/>
            <a:ext cx="4889529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3"/>
          <p:cNvGrpSpPr/>
          <p:nvPr/>
        </p:nvGrpSpPr>
        <p:grpSpPr>
          <a:xfrm>
            <a:off x="1028700" y="2551409"/>
            <a:ext cx="801428" cy="801428"/>
            <a:chOff x="0" y="0"/>
            <a:chExt cx="812800" cy="812800"/>
          </a:xfrm>
        </p:grpSpPr>
        <p:sp>
          <p:nvSpPr>
            <p:cNvPr id="123" name="Google Shape;12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3"/>
          <p:cNvSpPr txBox="1"/>
          <p:nvPr/>
        </p:nvSpPr>
        <p:spPr>
          <a:xfrm>
            <a:off x="1096011" y="2643347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grpSp>
        <p:nvGrpSpPr>
          <p:cNvPr id="126" name="Google Shape;126;p3"/>
          <p:cNvGrpSpPr/>
          <p:nvPr/>
        </p:nvGrpSpPr>
        <p:grpSpPr>
          <a:xfrm>
            <a:off x="15805630" y="8786360"/>
            <a:ext cx="1453670" cy="471940"/>
            <a:chOff x="0" y="-28575"/>
            <a:chExt cx="952367" cy="309190"/>
          </a:xfrm>
        </p:grpSpPr>
        <p:sp>
          <p:nvSpPr>
            <p:cNvPr id="127" name="Google Shape;127;p3"/>
            <p:cNvSpPr/>
            <p:nvPr/>
          </p:nvSpPr>
          <p:spPr>
            <a:xfrm>
              <a:off x="0" y="0"/>
              <a:ext cx="952367" cy="280615"/>
            </a:xfrm>
            <a:custGeom>
              <a:rect b="b" l="l" r="r" t="t"/>
              <a:pathLst>
                <a:path extrusionOk="0" h="280615" w="952367">
                  <a:moveTo>
                    <a:pt x="140308" y="0"/>
                  </a:moveTo>
                  <a:lnTo>
                    <a:pt x="812059" y="0"/>
                  </a:lnTo>
                  <a:cubicBezTo>
                    <a:pt x="889549" y="0"/>
                    <a:pt x="952367" y="62818"/>
                    <a:pt x="952367" y="140308"/>
                  </a:cubicBezTo>
                  <a:lnTo>
                    <a:pt x="952367" y="140308"/>
                  </a:lnTo>
                  <a:cubicBezTo>
                    <a:pt x="952367" y="177519"/>
                    <a:pt x="937585" y="213207"/>
                    <a:pt x="911272" y="239520"/>
                  </a:cubicBezTo>
                  <a:cubicBezTo>
                    <a:pt x="884959" y="265833"/>
                    <a:pt x="849271" y="280615"/>
                    <a:pt x="812059" y="280615"/>
                  </a:cubicBezTo>
                  <a:lnTo>
                    <a:pt x="140308" y="280615"/>
                  </a:lnTo>
                  <a:cubicBezTo>
                    <a:pt x="62818" y="280615"/>
                    <a:pt x="0" y="217797"/>
                    <a:pt x="0" y="140308"/>
                  </a:cubicBezTo>
                  <a:lnTo>
                    <a:pt x="0" y="140308"/>
                  </a:lnTo>
                  <a:cubicBezTo>
                    <a:pt x="0" y="62818"/>
                    <a:pt x="62818" y="0"/>
                    <a:pt x="1403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0" y="-28575"/>
              <a:ext cx="952367" cy="30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9" name="Google Shape;129;p3"/>
          <p:cNvCxnSpPr/>
          <p:nvPr/>
        </p:nvCxnSpPr>
        <p:spPr>
          <a:xfrm>
            <a:off x="16187602" y="9044138"/>
            <a:ext cx="714075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0" name="Google Shape;130;p3"/>
          <p:cNvSpPr txBox="1"/>
          <p:nvPr/>
        </p:nvSpPr>
        <p:spPr>
          <a:xfrm>
            <a:off x="846900" y="3931975"/>
            <a:ext cx="72051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29">
                <a:solidFill>
                  <a:srgbClr val="404040"/>
                </a:solidFill>
              </a:rPr>
              <a:t>ESTA PESQUISA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900375" y="5152476"/>
            <a:ext cx="6899100" cy="4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9"/>
              <a:t>foi motivada pela necessidade urgente de reconhecer e resgatar as histórias das pessoas trans que têm sido sistematicamente apagadas da história oficial do país.</a:t>
            </a:r>
            <a:endParaRPr sz="1500"/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9"/>
              <a:t>A pesquisa se trata de uma análise da peça Brenda Lee e o Palácio das Princesas através do conceito de transcestralidade, reconhecendo essa peça como uma forma de resgatar e honrar as trajetórias de vidas transcestrais, ou seja, de pessoas trans do passado, e de fabricar novos futuros para a comunidade trans.</a:t>
            </a:r>
            <a:endParaRPr sz="1500"/>
          </a:p>
        </p:txBody>
      </p:sp>
      <p:sp>
        <p:nvSpPr>
          <p:cNvPr id="132" name="Google Shape;132;p3"/>
          <p:cNvSpPr txBox="1"/>
          <p:nvPr/>
        </p:nvSpPr>
        <p:spPr>
          <a:xfrm>
            <a:off x="1028700" y="1019175"/>
            <a:ext cx="68415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BRENDA LEE E O PALÁCIO DAS PRINCESAS</a:t>
            </a:r>
            <a:endParaRPr sz="1740"/>
          </a:p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0"/>
          </a:p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028700" y="1377646"/>
            <a:ext cx="60222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Recontando memórias transcestrais e fabulando futuros para a comunidade transvestigênere através do teatro</a:t>
            </a:r>
            <a:endParaRPr sz="1740"/>
          </a:p>
        </p:txBody>
      </p:sp>
      <p:sp>
        <p:nvSpPr>
          <p:cNvPr id="134" name="Google Shape;134;p3"/>
          <p:cNvSpPr txBox="1"/>
          <p:nvPr/>
        </p:nvSpPr>
        <p:spPr>
          <a:xfrm>
            <a:off x="14798874" y="1377646"/>
            <a:ext cx="2512675" cy="2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Cae Linn Beck da Silva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14903372" y="1019175"/>
            <a:ext cx="24081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APRESENTAÇÃO 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/>
        </p:nvSpPr>
        <p:spPr>
          <a:xfrm>
            <a:off x="1028700" y="2276289"/>
            <a:ext cx="7524000" cy="6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Conhecida como “o anjo das travestis”, Brenda foi uma travesti brasileira que viveu em São Paulo nas décadas de 1980 e 1990. Desde jovem, reconheceu sua identidade travesti.. Enfrentando discriminação e falta de oportunidades, fugiu de casa aos 15 anos e tornou-se prostituta.</a:t>
            </a:r>
            <a:endParaRPr sz="2100"/>
          </a:p>
          <a:p>
            <a:pPr indent="0" lvl="0" marL="0" marR="0" rtl="0" algn="l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l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Aos 28 anos, fundou um pensionato para travestis no centro de São Paulo, onde cuidava das moradoras, atuando como uma figura protetora, especialmente contra a violência policial. </a:t>
            </a:r>
            <a:r>
              <a:rPr lang="en-US" sz="2100">
                <a:solidFill>
                  <a:schemeClr val="dk1"/>
                </a:solidFill>
              </a:rPr>
              <a:t>Isso aconteceu durante a Ditadura Militar, quando travestis, pessoas dissidentes e prostitutas eram perseguidos, torturados e mortos pela polícia. Brenda foi ameaçada por diversas vezes, muitas moradoras da casa foram agredidas e presas, e algumas foram assassinadas.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7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8789775" y="1000125"/>
            <a:ext cx="8706600" cy="85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Com o surgimento da epidemia de HIV/AIDS nos anos 1980, Brenda transformou sua casa em um abrigo para pacientes rejeitados por suas famílias e hospitais, a maioria pessoas LGBT, e conseguiu firmar um convênio com a Secretaria de Saúde. </a:t>
            </a:r>
            <a:endParaRPr sz="2100"/>
          </a:p>
          <a:p>
            <a:pPr indent="0" lvl="0" marL="0" marR="0" rtl="0" algn="r">
              <a:lnSpc>
                <a:spcPct val="122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r">
              <a:lnSpc>
                <a:spcPct val="122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A Casa de Apoio Brenda Lee foi pioneira no tratamento de pessoas soropositivas no Brasil, sendo reconhecida como modelo pela Organização Mundial da Saúde (OMS). Hoje, o Brasil é referência internacional no tratamento de HIV/AIDS, com a distribuição gratuita da terapia antirretroviral pelo Sistema Único de Saúde (SUS) desde 1996.</a:t>
            </a:r>
            <a:endParaRPr sz="2100"/>
          </a:p>
          <a:p>
            <a:pPr indent="0" lvl="0" marL="0" rtl="0" algn="r">
              <a:lnSpc>
                <a:spcPct val="122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Infelizmente, Brenda foi assassinada em 1996, aos 50 anos, pelo motorista da casa, com quem Brenda mantinha um relacionamento há dois anos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22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100">
                <a:solidFill>
                  <a:schemeClr val="dk1"/>
                </a:solidFill>
              </a:rPr>
              <a:t>Após a morte de Brenda, a casa seguiu funcionando por alguns anos, depois foi vendida e acabou fechando as portas. 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</a:rPr>
              <a:t>Apesar de sua importância histórica, Brenda Lee e seu trabalho caíram no esquecimento.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220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100">
                <a:solidFill>
                  <a:schemeClr val="dk1"/>
                </a:solidFill>
              </a:rPr>
              <a:t>.</a:t>
            </a:r>
            <a:endParaRPr b="1" sz="210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122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r">
              <a:lnSpc>
                <a:spcPct val="122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r">
              <a:lnSpc>
                <a:spcPct val="122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1028700" y="1000125"/>
            <a:ext cx="7136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BRENDA LEE</a:t>
            </a:r>
            <a:endParaRPr sz="100"/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0"/>
            <a:ext cx="801428" cy="801428"/>
            <a:chOff x="0" y="0"/>
            <a:chExt cx="812800" cy="812800"/>
          </a:xfrm>
        </p:grpSpPr>
        <p:sp>
          <p:nvSpPr>
            <p:cNvPr id="144" name="Google Shape;14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4"/>
          <p:cNvSpPr txBox="1"/>
          <p:nvPr/>
        </p:nvSpPr>
        <p:spPr>
          <a:xfrm>
            <a:off x="67311" y="91938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grpSp>
        <p:nvGrpSpPr>
          <p:cNvPr id="147" name="Google Shape;147;p4"/>
          <p:cNvGrpSpPr/>
          <p:nvPr/>
        </p:nvGrpSpPr>
        <p:grpSpPr>
          <a:xfrm>
            <a:off x="16042690" y="9105472"/>
            <a:ext cx="1453670" cy="474662"/>
            <a:chOff x="0" y="-28575"/>
            <a:chExt cx="952367" cy="310973"/>
          </a:xfrm>
        </p:grpSpPr>
        <p:sp>
          <p:nvSpPr>
            <p:cNvPr id="148" name="Google Shape;148;p4"/>
            <p:cNvSpPr/>
            <p:nvPr/>
          </p:nvSpPr>
          <p:spPr>
            <a:xfrm>
              <a:off x="0" y="0"/>
              <a:ext cx="952367" cy="282398"/>
            </a:xfrm>
            <a:custGeom>
              <a:rect b="b" l="l" r="r" t="t"/>
              <a:pathLst>
                <a:path extrusionOk="0" h="282398" w="952367">
                  <a:moveTo>
                    <a:pt x="141199" y="0"/>
                  </a:moveTo>
                  <a:lnTo>
                    <a:pt x="811168" y="0"/>
                  </a:lnTo>
                  <a:cubicBezTo>
                    <a:pt x="889150" y="0"/>
                    <a:pt x="952367" y="63217"/>
                    <a:pt x="952367" y="141199"/>
                  </a:cubicBezTo>
                  <a:lnTo>
                    <a:pt x="952367" y="141199"/>
                  </a:lnTo>
                  <a:cubicBezTo>
                    <a:pt x="952367" y="178647"/>
                    <a:pt x="937491" y="214562"/>
                    <a:pt x="911011" y="241042"/>
                  </a:cubicBezTo>
                  <a:cubicBezTo>
                    <a:pt x="884531" y="267522"/>
                    <a:pt x="848616" y="282398"/>
                    <a:pt x="811168" y="282398"/>
                  </a:cubicBezTo>
                  <a:lnTo>
                    <a:pt x="141199" y="282398"/>
                  </a:lnTo>
                  <a:cubicBezTo>
                    <a:pt x="63217" y="282398"/>
                    <a:pt x="0" y="219181"/>
                    <a:pt x="0" y="141199"/>
                  </a:cubicBezTo>
                  <a:lnTo>
                    <a:pt x="0" y="141199"/>
                  </a:lnTo>
                  <a:cubicBezTo>
                    <a:pt x="0" y="63217"/>
                    <a:pt x="63217" y="0"/>
                    <a:pt x="1411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0" y="-28575"/>
              <a:ext cx="952367" cy="310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0" name="Google Shape;150;p4"/>
          <p:cNvCxnSpPr/>
          <p:nvPr/>
        </p:nvCxnSpPr>
        <p:spPr>
          <a:xfrm>
            <a:off x="16545225" y="9364611"/>
            <a:ext cx="714075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 b="21206" l="0" r="0" t="21200"/>
          <a:stretch/>
        </p:blipFill>
        <p:spPr>
          <a:xfrm>
            <a:off x="1028700" y="8204025"/>
            <a:ext cx="3703100" cy="20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b="0" l="3453" r="3453" t="0"/>
          <a:stretch/>
        </p:blipFill>
        <p:spPr>
          <a:xfrm>
            <a:off x="4909250" y="8204025"/>
            <a:ext cx="3703075" cy="20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21206" l="0" r="0" t="21200"/>
          <a:stretch/>
        </p:blipFill>
        <p:spPr>
          <a:xfrm>
            <a:off x="10626750" y="5193391"/>
            <a:ext cx="6695125" cy="3765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 b="0" l="3453" r="3453" t="0"/>
          <a:stretch/>
        </p:blipFill>
        <p:spPr>
          <a:xfrm>
            <a:off x="10626751" y="1122801"/>
            <a:ext cx="6695125" cy="37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1153775" y="1122798"/>
            <a:ext cx="6695123" cy="3969764"/>
          </a:xfrm>
          <a:custGeom>
            <a:rect b="b" l="l" r="r" t="t"/>
            <a:pathLst>
              <a:path extrusionOk="0" h="4460409" w="8115300">
                <a:moveTo>
                  <a:pt x="0" y="0"/>
                </a:moveTo>
                <a:lnTo>
                  <a:pt x="8115300" y="0"/>
                </a:lnTo>
                <a:lnTo>
                  <a:pt x="8115300" y="4460409"/>
                </a:lnTo>
                <a:lnTo>
                  <a:pt x="0" y="4460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5"/>
          <p:cNvSpPr/>
          <p:nvPr/>
        </p:nvSpPr>
        <p:spPr>
          <a:xfrm>
            <a:off x="1153775" y="5708225"/>
            <a:ext cx="6704644" cy="3251158"/>
          </a:xfrm>
          <a:custGeom>
            <a:rect b="b" l="l" r="r" t="t"/>
            <a:pathLst>
              <a:path extrusionOk="0" h="4363970" w="8595698">
                <a:moveTo>
                  <a:pt x="0" y="0"/>
                </a:moveTo>
                <a:lnTo>
                  <a:pt x="8595699" y="0"/>
                </a:lnTo>
                <a:lnTo>
                  <a:pt x="8595699" y="4363970"/>
                </a:lnTo>
                <a:lnTo>
                  <a:pt x="0" y="4363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37942" l="0" r="0" t="37942"/>
          <a:stretch/>
        </p:blipFill>
        <p:spPr>
          <a:xfrm>
            <a:off x="8215153" y="7525410"/>
            <a:ext cx="9044147" cy="1732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6"/>
          <p:cNvGrpSpPr/>
          <p:nvPr/>
        </p:nvGrpSpPr>
        <p:grpSpPr>
          <a:xfrm>
            <a:off x="1028700" y="3230762"/>
            <a:ext cx="5517367" cy="3164059"/>
            <a:chOff x="0" y="0"/>
            <a:chExt cx="7356490" cy="4218745"/>
          </a:xfrm>
        </p:grpSpPr>
        <p:pic>
          <p:nvPicPr>
            <p:cNvPr id="167" name="Google Shape;167;p6"/>
            <p:cNvPicPr preferRelativeResize="0"/>
            <p:nvPr/>
          </p:nvPicPr>
          <p:blipFill rotWithShape="1">
            <a:blip r:embed="rId4">
              <a:alphaModFix/>
            </a:blip>
            <a:srcRect b="11167" l="0" r="0" t="11167"/>
            <a:stretch/>
          </p:blipFill>
          <p:spPr>
            <a:xfrm>
              <a:off x="0" y="0"/>
              <a:ext cx="3614745" cy="42187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6"/>
            <p:cNvPicPr preferRelativeResize="0"/>
            <p:nvPr/>
          </p:nvPicPr>
          <p:blipFill rotWithShape="1">
            <a:blip r:embed="rId5">
              <a:alphaModFix/>
            </a:blip>
            <a:srcRect b="11167" l="0" r="0" t="11167"/>
            <a:stretch/>
          </p:blipFill>
          <p:spPr>
            <a:xfrm>
              <a:off x="3741745" y="0"/>
              <a:ext cx="3614745" cy="42187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oogle Shape;169;p6"/>
          <p:cNvGrpSpPr/>
          <p:nvPr/>
        </p:nvGrpSpPr>
        <p:grpSpPr>
          <a:xfrm>
            <a:off x="1028700" y="2551409"/>
            <a:ext cx="801428" cy="801428"/>
            <a:chOff x="0" y="0"/>
            <a:chExt cx="812800" cy="812800"/>
          </a:xfrm>
        </p:grpSpPr>
        <p:sp>
          <p:nvSpPr>
            <p:cNvPr id="170" name="Google Shape;170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6"/>
          <p:cNvSpPr txBox="1"/>
          <p:nvPr/>
        </p:nvSpPr>
        <p:spPr>
          <a:xfrm>
            <a:off x="1096011" y="2643347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8215153" y="821608"/>
            <a:ext cx="86994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73">
                <a:solidFill>
                  <a:srgbClr val="404040"/>
                </a:solidFill>
              </a:rPr>
              <a:t>BRENDA LEE E O PALÁCIO DAS PRINCESAS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8215153" y="2915865"/>
            <a:ext cx="9044100" cy="46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88"/>
              <a:t>A peça conta a história de Brenda Lee e das travestis que moravam em sua casa, cada uma com sua própria trajetória de vida marcada pela rejeição familiar, violência, prostituição e sonhos de um futuro melhor, i</a:t>
            </a:r>
            <a:r>
              <a:rPr lang="en-US" sz="2088">
                <a:solidFill>
                  <a:schemeClr val="dk1"/>
                </a:solidFill>
              </a:rPr>
              <a:t>nspiradas em princesas de contos de fadas</a:t>
            </a:r>
            <a:r>
              <a:rPr lang="en-US" sz="2088"/>
              <a:t>. O enredo se desenvolve a partir das dinâmicas de convivência dentro da casa, ao mesmo tempo que enfrentam as dificuldades do período da Ditadura Militar e a chegada da epidemia de hiv/aids, narrando a transformação da casa em um abrigo para pacientes de hiv/aids. Tragicamente, o final da peça retrata a morte de Brenda, mas seu legado de resistência e cuidado é perpetuado pelas travestis que seguiram em frente, realizando seus sonhos e dando continuidade ao trabalho iniciado por ela.</a:t>
            </a:r>
            <a:endParaRPr sz="2088"/>
          </a:p>
          <a:p>
            <a:pPr indent="0" lvl="0" marL="0" marR="0" rtl="0" algn="l">
              <a:lnSpc>
                <a:spcPct val="121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88"/>
          </a:p>
        </p:txBody>
      </p:sp>
      <p:grpSp>
        <p:nvGrpSpPr>
          <p:cNvPr id="175" name="Google Shape;175;p6"/>
          <p:cNvGrpSpPr/>
          <p:nvPr/>
        </p:nvGrpSpPr>
        <p:grpSpPr>
          <a:xfrm>
            <a:off x="16532465" y="9588741"/>
            <a:ext cx="1453670" cy="471940"/>
            <a:chOff x="0" y="-28575"/>
            <a:chExt cx="952367" cy="309190"/>
          </a:xfrm>
        </p:grpSpPr>
        <p:sp>
          <p:nvSpPr>
            <p:cNvPr id="176" name="Google Shape;176;p6"/>
            <p:cNvSpPr/>
            <p:nvPr/>
          </p:nvSpPr>
          <p:spPr>
            <a:xfrm>
              <a:off x="0" y="0"/>
              <a:ext cx="952367" cy="280615"/>
            </a:xfrm>
            <a:custGeom>
              <a:rect b="b" l="l" r="r" t="t"/>
              <a:pathLst>
                <a:path extrusionOk="0" h="280615" w="952367">
                  <a:moveTo>
                    <a:pt x="140308" y="0"/>
                  </a:moveTo>
                  <a:lnTo>
                    <a:pt x="812059" y="0"/>
                  </a:lnTo>
                  <a:cubicBezTo>
                    <a:pt x="889549" y="0"/>
                    <a:pt x="952367" y="62818"/>
                    <a:pt x="952367" y="140308"/>
                  </a:cubicBezTo>
                  <a:lnTo>
                    <a:pt x="952367" y="140308"/>
                  </a:lnTo>
                  <a:cubicBezTo>
                    <a:pt x="952367" y="177519"/>
                    <a:pt x="937585" y="213207"/>
                    <a:pt x="911272" y="239520"/>
                  </a:cubicBezTo>
                  <a:cubicBezTo>
                    <a:pt x="884959" y="265833"/>
                    <a:pt x="849271" y="280615"/>
                    <a:pt x="812059" y="280615"/>
                  </a:cubicBezTo>
                  <a:lnTo>
                    <a:pt x="140308" y="280615"/>
                  </a:lnTo>
                  <a:cubicBezTo>
                    <a:pt x="62818" y="280615"/>
                    <a:pt x="0" y="217797"/>
                    <a:pt x="0" y="140308"/>
                  </a:cubicBezTo>
                  <a:lnTo>
                    <a:pt x="0" y="140308"/>
                  </a:lnTo>
                  <a:cubicBezTo>
                    <a:pt x="0" y="62818"/>
                    <a:pt x="62818" y="0"/>
                    <a:pt x="1403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0" y="-28575"/>
              <a:ext cx="952367" cy="30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8" name="Google Shape;178;p6"/>
          <p:cNvCxnSpPr/>
          <p:nvPr/>
        </p:nvCxnSpPr>
        <p:spPr>
          <a:xfrm>
            <a:off x="16914436" y="9846519"/>
            <a:ext cx="714075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79" name="Google Shape;179;p6"/>
          <p:cNvSpPr txBox="1"/>
          <p:nvPr/>
        </p:nvSpPr>
        <p:spPr>
          <a:xfrm>
            <a:off x="1028738" y="6639140"/>
            <a:ext cx="5517300" cy="29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0"/>
              <a:t>Em 2022, foi lançado o musical Brenda Lee e o Palácio das Princesas e a história de Brenda voltou a ser reconhecida. A obra é um marco na representação trans no teatro brasileiro, e recebeu vários prêmios, incluindo o primeiro Prêmio Shell concedido a uma atriz trans, Verônica Valenttino, que interpretou Brenda.</a:t>
            </a:r>
            <a:endParaRPr sz="2040"/>
          </a:p>
          <a:p>
            <a:pPr indent="0" lvl="0" marL="0" marR="0" rtl="0" algn="l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0"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6">
            <a:alphaModFix/>
          </a:blip>
          <a:srcRect b="19419" l="0" r="0" t="19419"/>
          <a:stretch/>
        </p:blipFill>
        <p:spPr>
          <a:xfrm>
            <a:off x="1028700" y="821597"/>
            <a:ext cx="5517367" cy="22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/>
        </p:nvSpPr>
        <p:spPr>
          <a:xfrm>
            <a:off x="1028700" y="5924055"/>
            <a:ext cx="56655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83">
                <a:solidFill>
                  <a:srgbClr val="404040"/>
                </a:solidFill>
              </a:rPr>
              <a:t>APAGAMENTO DA TRANSGENERIDADE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1028700" y="7558880"/>
            <a:ext cx="6085800" cy="17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8"/>
              <a:t>A ausência de memória e referência trans afeta diretamente a maneira como as pessoas trans percebem o presente e o futuro.</a:t>
            </a:r>
            <a:endParaRPr sz="2388"/>
          </a:p>
        </p:txBody>
      </p:sp>
      <p:sp>
        <p:nvSpPr>
          <p:cNvPr id="187" name="Google Shape;187;p7"/>
          <p:cNvSpPr txBox="1"/>
          <p:nvPr/>
        </p:nvSpPr>
        <p:spPr>
          <a:xfrm>
            <a:off x="12006196" y="2952135"/>
            <a:ext cx="52089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"/>
              <a:t>O apagamento de histórias como a de Brenda Lee é um sintoma da transfobia estrutural e da visão ocidental binária de gênero, que ignora as múltiplas possibilidades de existência que sempre estiveram presentes em diferentes culturas ao redor do mundo.</a:t>
            </a:r>
            <a:endParaRPr/>
          </a:p>
        </p:txBody>
      </p:sp>
      <p:grpSp>
        <p:nvGrpSpPr>
          <p:cNvPr id="188" name="Google Shape;188;p7"/>
          <p:cNvGrpSpPr/>
          <p:nvPr/>
        </p:nvGrpSpPr>
        <p:grpSpPr>
          <a:xfrm>
            <a:off x="1028700" y="2000218"/>
            <a:ext cx="801428" cy="801428"/>
            <a:chOff x="0" y="0"/>
            <a:chExt cx="812800" cy="812800"/>
          </a:xfrm>
        </p:grpSpPr>
        <p:sp>
          <p:nvSpPr>
            <p:cNvPr id="189" name="Google Shape;189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7"/>
          <p:cNvSpPr txBox="1"/>
          <p:nvPr/>
        </p:nvSpPr>
        <p:spPr>
          <a:xfrm>
            <a:off x="1096011" y="2092155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/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 b="0" l="6035" r="6035" t="0"/>
          <a:stretch/>
        </p:blipFill>
        <p:spPr>
          <a:xfrm>
            <a:off x="8112795" y="2952123"/>
            <a:ext cx="3086826" cy="494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4">
            <a:alphaModFix/>
          </a:blip>
          <a:srcRect b="0" l="15860" r="15859" t="0"/>
          <a:stretch/>
        </p:blipFill>
        <p:spPr>
          <a:xfrm>
            <a:off x="4219406" y="1870765"/>
            <a:ext cx="3086826" cy="338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5">
            <a:alphaModFix/>
          </a:blip>
          <a:srcRect b="4904" l="0" r="0" t="4904"/>
          <a:stretch/>
        </p:blipFill>
        <p:spPr>
          <a:xfrm>
            <a:off x="12009246" y="6836506"/>
            <a:ext cx="3086826" cy="27890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7"/>
          <p:cNvGrpSpPr/>
          <p:nvPr/>
        </p:nvGrpSpPr>
        <p:grpSpPr>
          <a:xfrm>
            <a:off x="15805630" y="463219"/>
            <a:ext cx="1453670" cy="471940"/>
            <a:chOff x="0" y="-28575"/>
            <a:chExt cx="952367" cy="309190"/>
          </a:xfrm>
        </p:grpSpPr>
        <p:sp>
          <p:nvSpPr>
            <p:cNvPr id="196" name="Google Shape;196;p7"/>
            <p:cNvSpPr/>
            <p:nvPr/>
          </p:nvSpPr>
          <p:spPr>
            <a:xfrm>
              <a:off x="0" y="0"/>
              <a:ext cx="952367" cy="280615"/>
            </a:xfrm>
            <a:custGeom>
              <a:rect b="b" l="l" r="r" t="t"/>
              <a:pathLst>
                <a:path extrusionOk="0" h="280615" w="952367">
                  <a:moveTo>
                    <a:pt x="140308" y="0"/>
                  </a:moveTo>
                  <a:lnTo>
                    <a:pt x="812059" y="0"/>
                  </a:lnTo>
                  <a:cubicBezTo>
                    <a:pt x="889549" y="0"/>
                    <a:pt x="952367" y="62818"/>
                    <a:pt x="952367" y="140308"/>
                  </a:cubicBezTo>
                  <a:lnTo>
                    <a:pt x="952367" y="140308"/>
                  </a:lnTo>
                  <a:cubicBezTo>
                    <a:pt x="952367" y="177519"/>
                    <a:pt x="937585" y="213207"/>
                    <a:pt x="911272" y="239520"/>
                  </a:cubicBezTo>
                  <a:cubicBezTo>
                    <a:pt x="884959" y="265833"/>
                    <a:pt x="849271" y="280615"/>
                    <a:pt x="812059" y="280615"/>
                  </a:cubicBezTo>
                  <a:lnTo>
                    <a:pt x="140308" y="280615"/>
                  </a:lnTo>
                  <a:cubicBezTo>
                    <a:pt x="62818" y="280615"/>
                    <a:pt x="0" y="217797"/>
                    <a:pt x="0" y="140308"/>
                  </a:cubicBezTo>
                  <a:lnTo>
                    <a:pt x="0" y="140308"/>
                  </a:lnTo>
                  <a:cubicBezTo>
                    <a:pt x="0" y="62818"/>
                    <a:pt x="62818" y="0"/>
                    <a:pt x="1403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0" y="-28575"/>
              <a:ext cx="952367" cy="30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8" name="Google Shape;198;p7"/>
          <p:cNvCxnSpPr/>
          <p:nvPr/>
        </p:nvCxnSpPr>
        <p:spPr>
          <a:xfrm>
            <a:off x="16187602" y="720997"/>
            <a:ext cx="714075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99" name="Google Shape;199;p7"/>
          <p:cNvSpPr txBox="1"/>
          <p:nvPr/>
        </p:nvSpPr>
        <p:spPr>
          <a:xfrm>
            <a:off x="8112801" y="711475"/>
            <a:ext cx="6849300" cy="17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2388"/>
              <a:t>A ideia equivocada de que nós, pessoas trans, ‘não temos passado’ alimenta a noção, sustentada por muitas pessoas cisgênero, de que não pertencemos ao presente.</a:t>
            </a:r>
            <a:r>
              <a:rPr b="0" i="0" lang="en-US" sz="23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(Gabby Hartemann)</a:t>
            </a:r>
            <a:endParaRPr/>
          </a:p>
        </p:txBody>
      </p:sp>
      <p:sp>
        <p:nvSpPr>
          <p:cNvPr id="200" name="Google Shape;200;p7"/>
          <p:cNvSpPr txBox="1"/>
          <p:nvPr/>
        </p:nvSpPr>
        <p:spPr>
          <a:xfrm>
            <a:off x="1028700" y="1180079"/>
            <a:ext cx="2512675" cy="2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Cae Linn Beck da Silva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1028700" y="821608"/>
            <a:ext cx="24081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APRESENTAÇÃO DE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 b="0" l="60" r="59" t="0"/>
          <a:stretch/>
        </p:blipFill>
        <p:spPr>
          <a:xfrm>
            <a:off x="4433676" y="2077133"/>
            <a:ext cx="4535838" cy="255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4">
            <a:alphaModFix/>
          </a:blip>
          <a:srcRect b="7735" l="0" r="0" t="7734"/>
          <a:stretch/>
        </p:blipFill>
        <p:spPr>
          <a:xfrm>
            <a:off x="9890508" y="2077133"/>
            <a:ext cx="4535838" cy="255140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136111" y="7100704"/>
            <a:ext cx="6871800" cy="22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8"/>
              <a:t>A representação da transgeneridade na televisão, no cinema e no teatro tem sido feitas, por muitos anos, ridicularizando essas identidades e ligando-as diretamente imagens de violência extrema. Muitas vezes, essas representações foram feitas a partir da prática do transfake. (Disclosure: Trans Lives on Screen)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9890508" y="7100704"/>
            <a:ext cx="6698400" cy="25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6"/>
              <a:t>Apesar de cada vez menos frequentes, essas imagens causam um grande impacto e ainda estão muito presentes no imaginário da população. Sendo assim, a tv, o cinema e as artes cênicas também são educadores. Por isso, é preciso que a representação de pessoas trans, travestis e dissidentes de gênero na mídia seja mais ampla e mais diversa.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891912" y="5676292"/>
            <a:ext cx="1650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04040"/>
                </a:solidFill>
              </a:rPr>
              <a:t>O PAPEL DAS ARTES NO IMAGINÁRIO SOCIAL</a:t>
            </a:r>
            <a:endParaRPr/>
          </a:p>
        </p:txBody>
      </p:sp>
      <p:grpSp>
        <p:nvGrpSpPr>
          <p:cNvPr id="211" name="Google Shape;211;p8"/>
          <p:cNvGrpSpPr/>
          <p:nvPr/>
        </p:nvGrpSpPr>
        <p:grpSpPr>
          <a:xfrm>
            <a:off x="1028700" y="2551409"/>
            <a:ext cx="801428" cy="801428"/>
            <a:chOff x="0" y="0"/>
            <a:chExt cx="812800" cy="812800"/>
          </a:xfrm>
        </p:grpSpPr>
        <p:sp>
          <p:nvSpPr>
            <p:cNvPr id="212" name="Google Shape;212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8"/>
          <p:cNvSpPr txBox="1"/>
          <p:nvPr/>
        </p:nvSpPr>
        <p:spPr>
          <a:xfrm>
            <a:off x="1096011" y="2643347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/>
          </a:p>
        </p:txBody>
      </p:sp>
      <p:grpSp>
        <p:nvGrpSpPr>
          <p:cNvPr id="215" name="Google Shape;215;p8"/>
          <p:cNvGrpSpPr/>
          <p:nvPr/>
        </p:nvGrpSpPr>
        <p:grpSpPr>
          <a:xfrm>
            <a:off x="15805630" y="2880897"/>
            <a:ext cx="1453670" cy="471940"/>
            <a:chOff x="0" y="-28575"/>
            <a:chExt cx="952367" cy="309190"/>
          </a:xfrm>
        </p:grpSpPr>
        <p:sp>
          <p:nvSpPr>
            <p:cNvPr id="216" name="Google Shape;216;p8"/>
            <p:cNvSpPr/>
            <p:nvPr/>
          </p:nvSpPr>
          <p:spPr>
            <a:xfrm>
              <a:off x="0" y="0"/>
              <a:ext cx="952367" cy="280615"/>
            </a:xfrm>
            <a:custGeom>
              <a:rect b="b" l="l" r="r" t="t"/>
              <a:pathLst>
                <a:path extrusionOk="0" h="280615" w="952367">
                  <a:moveTo>
                    <a:pt x="140308" y="0"/>
                  </a:moveTo>
                  <a:lnTo>
                    <a:pt x="812059" y="0"/>
                  </a:lnTo>
                  <a:cubicBezTo>
                    <a:pt x="889549" y="0"/>
                    <a:pt x="952367" y="62818"/>
                    <a:pt x="952367" y="140308"/>
                  </a:cubicBezTo>
                  <a:lnTo>
                    <a:pt x="952367" y="140308"/>
                  </a:lnTo>
                  <a:cubicBezTo>
                    <a:pt x="952367" y="177519"/>
                    <a:pt x="937585" y="213207"/>
                    <a:pt x="911272" y="239520"/>
                  </a:cubicBezTo>
                  <a:cubicBezTo>
                    <a:pt x="884959" y="265833"/>
                    <a:pt x="849271" y="280615"/>
                    <a:pt x="812059" y="280615"/>
                  </a:cubicBezTo>
                  <a:lnTo>
                    <a:pt x="140308" y="280615"/>
                  </a:lnTo>
                  <a:cubicBezTo>
                    <a:pt x="62818" y="280615"/>
                    <a:pt x="0" y="217797"/>
                    <a:pt x="0" y="140308"/>
                  </a:cubicBezTo>
                  <a:lnTo>
                    <a:pt x="0" y="140308"/>
                  </a:lnTo>
                  <a:cubicBezTo>
                    <a:pt x="0" y="62818"/>
                    <a:pt x="62818" y="0"/>
                    <a:pt x="1403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0" y="-28575"/>
              <a:ext cx="952367" cy="30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8" name="Google Shape;218;p8"/>
          <p:cNvCxnSpPr/>
          <p:nvPr/>
        </p:nvCxnSpPr>
        <p:spPr>
          <a:xfrm>
            <a:off x="16187602" y="3138675"/>
            <a:ext cx="714075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9" name="Google Shape;219;p8"/>
          <p:cNvSpPr txBox="1"/>
          <p:nvPr/>
        </p:nvSpPr>
        <p:spPr>
          <a:xfrm>
            <a:off x="10554565" y="718177"/>
            <a:ext cx="68415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Brenda Lee e o Palácio das Princesas</a:t>
            </a:r>
            <a:endParaRPr b="0" i="0" sz="1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11373830" y="1032973"/>
            <a:ext cx="60222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40">
                <a:solidFill>
                  <a:schemeClr val="dk1"/>
                </a:solidFill>
              </a:rPr>
              <a:t>Recontando memórias transcestrais e fabulando futuros para a comunidade transvestigênere através do teatro</a:t>
            </a:r>
            <a:endParaRPr sz="174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0"/>
          </a:p>
        </p:txBody>
      </p:sp>
      <p:sp>
        <p:nvSpPr>
          <p:cNvPr id="221" name="Google Shape;221;p8"/>
          <p:cNvSpPr txBox="1"/>
          <p:nvPr/>
        </p:nvSpPr>
        <p:spPr>
          <a:xfrm>
            <a:off x="1028700" y="1035183"/>
            <a:ext cx="25128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Cae Linn Beck da Silva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1028700" y="676712"/>
            <a:ext cx="2408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APRESENTAÇÃO DE</a:t>
            </a:r>
            <a:endParaRPr/>
          </a:p>
          <a:p>
            <a:pPr indent="0" lvl="0" marL="0" marR="0" rtl="0" algn="just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 b="13849" l="0" r="0" t="13849"/>
          <a:stretch/>
        </p:blipFill>
        <p:spPr>
          <a:xfrm>
            <a:off x="8215153" y="7525410"/>
            <a:ext cx="9044147" cy="1732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9"/>
          <p:cNvGrpSpPr/>
          <p:nvPr/>
        </p:nvGrpSpPr>
        <p:grpSpPr>
          <a:xfrm>
            <a:off x="1028700" y="3705262"/>
            <a:ext cx="5517367" cy="3164059"/>
            <a:chOff x="0" y="0"/>
            <a:chExt cx="7356490" cy="4218745"/>
          </a:xfrm>
        </p:grpSpPr>
        <p:pic>
          <p:nvPicPr>
            <p:cNvPr id="229" name="Google Shape;229;p9"/>
            <p:cNvPicPr preferRelativeResize="0"/>
            <p:nvPr/>
          </p:nvPicPr>
          <p:blipFill rotWithShape="1">
            <a:blip r:embed="rId4">
              <a:alphaModFix/>
            </a:blip>
            <a:srcRect b="0" l="21490" r="21490" t="0"/>
            <a:stretch/>
          </p:blipFill>
          <p:spPr>
            <a:xfrm>
              <a:off x="0" y="0"/>
              <a:ext cx="3614745" cy="42187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9"/>
            <p:cNvPicPr preferRelativeResize="0"/>
            <p:nvPr/>
          </p:nvPicPr>
          <p:blipFill rotWithShape="1">
            <a:blip r:embed="rId5">
              <a:alphaModFix/>
            </a:blip>
            <a:srcRect b="11167" l="0" r="0" t="11167"/>
            <a:stretch/>
          </p:blipFill>
          <p:spPr>
            <a:xfrm>
              <a:off x="3741745" y="0"/>
              <a:ext cx="3614745" cy="42187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9"/>
          <p:cNvGrpSpPr/>
          <p:nvPr/>
        </p:nvGrpSpPr>
        <p:grpSpPr>
          <a:xfrm>
            <a:off x="1028700" y="2551409"/>
            <a:ext cx="801428" cy="801428"/>
            <a:chOff x="0" y="0"/>
            <a:chExt cx="812800" cy="812800"/>
          </a:xfrm>
        </p:grpSpPr>
        <p:sp>
          <p:nvSpPr>
            <p:cNvPr id="232" name="Google Shape;232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850" lIns="35850" spcFirstLastPara="1" rIns="35850" wrap="square" tIns="35850">
              <a:noAutofit/>
            </a:bodyPr>
            <a:lstStyle/>
            <a:p>
              <a:pPr indent="0" lvl="0" marL="0" marR="0" rtl="0" algn="ctr">
                <a:lnSpc>
                  <a:spcPct val="11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 txBox="1"/>
          <p:nvPr/>
        </p:nvSpPr>
        <p:spPr>
          <a:xfrm>
            <a:off x="1096011" y="2643347"/>
            <a:ext cx="666806" cy="5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14746625" y="1610048"/>
            <a:ext cx="2512675" cy="2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Cae Linn Beck da Silva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14851123" y="1251577"/>
            <a:ext cx="24081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/>
              <a:t>APREESENTAÇÃO DE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1028700" y="1069671"/>
            <a:ext cx="13272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73">
                <a:solidFill>
                  <a:srgbClr val="404040"/>
                </a:solidFill>
              </a:rPr>
              <a:t>NARRATIVAS TRANSCESTRAIS NO TEATRO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8215153" y="2526671"/>
            <a:ext cx="7217100" cy="4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87"/>
              <a:t>No contexto da peça Brenda Lee e o Palácio das Princesas, a transcestralidade é expressa ao trazer à tona a figura de Brenda Lee, seu legado e o contexto político-social das vivências trans de sua época. O resgate de histórias transcestrais, como a de Brenda Lee, contribui para a visibilidade e empoderamento da comunidade trans.</a:t>
            </a:r>
            <a:endParaRPr sz="1987"/>
          </a:p>
          <a:p>
            <a:pPr indent="0" lvl="0" marL="0" marR="0" rtl="0" algn="l">
              <a:lnSpc>
                <a:spcPct val="122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7"/>
          </a:p>
          <a:p>
            <a:pPr indent="0" lvl="0" marL="0" marR="0" rtl="0" algn="l">
              <a:lnSpc>
                <a:spcPct val="122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87"/>
              <a:t>O teatro, ao colocar essas histórias no centro da cena, não só desafia estereótipos como também educa o público sobre a complexidade das experiências trans. Isso cria espaços de resistência e celebração, influenciando o imaginário social e fortalecendo a identidade trans. </a:t>
            </a:r>
            <a:endParaRPr sz="1987"/>
          </a:p>
          <a:p>
            <a:pPr indent="0" lvl="0" marL="0" marR="0" rtl="0" algn="l">
              <a:lnSpc>
                <a:spcPct val="122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7"/>
          </a:p>
        </p:txBody>
      </p:sp>
      <p:grpSp>
        <p:nvGrpSpPr>
          <p:cNvPr id="239" name="Google Shape;239;p9"/>
          <p:cNvGrpSpPr/>
          <p:nvPr/>
        </p:nvGrpSpPr>
        <p:grpSpPr>
          <a:xfrm>
            <a:off x="15805630" y="5770885"/>
            <a:ext cx="1453670" cy="471940"/>
            <a:chOff x="0" y="-28575"/>
            <a:chExt cx="952367" cy="309190"/>
          </a:xfrm>
        </p:grpSpPr>
        <p:sp>
          <p:nvSpPr>
            <p:cNvPr id="240" name="Google Shape;240;p9"/>
            <p:cNvSpPr/>
            <p:nvPr/>
          </p:nvSpPr>
          <p:spPr>
            <a:xfrm>
              <a:off x="0" y="0"/>
              <a:ext cx="952367" cy="280615"/>
            </a:xfrm>
            <a:custGeom>
              <a:rect b="b" l="l" r="r" t="t"/>
              <a:pathLst>
                <a:path extrusionOk="0" h="280615" w="952367">
                  <a:moveTo>
                    <a:pt x="140308" y="0"/>
                  </a:moveTo>
                  <a:lnTo>
                    <a:pt x="812059" y="0"/>
                  </a:lnTo>
                  <a:cubicBezTo>
                    <a:pt x="889549" y="0"/>
                    <a:pt x="952367" y="62818"/>
                    <a:pt x="952367" y="140308"/>
                  </a:cubicBezTo>
                  <a:lnTo>
                    <a:pt x="952367" y="140308"/>
                  </a:lnTo>
                  <a:cubicBezTo>
                    <a:pt x="952367" y="177519"/>
                    <a:pt x="937585" y="213207"/>
                    <a:pt x="911272" y="239520"/>
                  </a:cubicBezTo>
                  <a:cubicBezTo>
                    <a:pt x="884959" y="265833"/>
                    <a:pt x="849271" y="280615"/>
                    <a:pt x="812059" y="280615"/>
                  </a:cubicBezTo>
                  <a:lnTo>
                    <a:pt x="140308" y="280615"/>
                  </a:lnTo>
                  <a:cubicBezTo>
                    <a:pt x="62818" y="280615"/>
                    <a:pt x="0" y="217797"/>
                    <a:pt x="0" y="140308"/>
                  </a:cubicBezTo>
                  <a:lnTo>
                    <a:pt x="0" y="140308"/>
                  </a:lnTo>
                  <a:cubicBezTo>
                    <a:pt x="0" y="62818"/>
                    <a:pt x="62818" y="0"/>
                    <a:pt x="1403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0" y="-28575"/>
              <a:ext cx="952367" cy="30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11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2" name="Google Shape;242;p9"/>
          <p:cNvCxnSpPr/>
          <p:nvPr/>
        </p:nvCxnSpPr>
        <p:spPr>
          <a:xfrm>
            <a:off x="16187602" y="6028663"/>
            <a:ext cx="714075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70588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43" name="Google Shape;243;p9"/>
          <p:cNvSpPr txBox="1"/>
          <p:nvPr/>
        </p:nvSpPr>
        <p:spPr>
          <a:xfrm>
            <a:off x="1028700" y="7184390"/>
            <a:ext cx="6636300" cy="27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40"/>
              <a:t>Transcestralidade se refere a uma conexão espiritual e cultural, e não necessariamente genealógica, de pessoas trans do passado, presente e futuro. Pessoas trans de tempos e espaços diversos tem um caminho de luta em comum que as torna uma comunidade, pois pessoas trans que vieram antes abriram caminhos para que nós estejamos aqui hoje.</a:t>
            </a:r>
            <a:endParaRPr/>
          </a:p>
          <a:p>
            <a:pPr indent="0" lvl="0" marL="0" marR="0" rtl="0" algn="l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