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Roboto Serif"/>
      <p:regular r:id="rId26"/>
      <p:bold r:id="rId27"/>
      <p:italic r:id="rId28"/>
      <p:boldItalic r:id="rId29"/>
    </p:embeddedFont>
    <p:embeddedFont>
      <p:font typeface="Caveat"/>
      <p:regular r:id="rId30"/>
      <p:bold r:id="rId31"/>
    </p:embeddedFont>
    <p:embeddedFont>
      <p:font typeface="Roboto Serif Light"/>
      <p:regular r:id="rId32"/>
      <p:bold r:id="rId33"/>
      <p:italic r:id="rId34"/>
      <p:boldItalic r:id="rId35"/>
    </p:embeddedFont>
    <p:embeddedFont>
      <p:font typeface="Merriweather Medium"/>
      <p:regular r:id="rId36"/>
      <p:bold r:id="rId37"/>
      <p:italic r:id="rId38"/>
      <p:boldItalic r:id="rId39"/>
    </p:embeddedFont>
    <p:embeddedFont>
      <p:font typeface="Merriweather"/>
      <p:regular r:id="rId40"/>
      <p:bold r:id="rId41"/>
      <p:italic r:id="rId42"/>
      <p:boldItalic r:id="rId43"/>
    </p:embeddedFont>
    <p:embeddedFont>
      <p:font typeface="Caveat SemiBold"/>
      <p:regular r:id="rId44"/>
      <p:bold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erriweather-regular.fntdata"/><Relationship Id="rId20" Type="http://schemas.openxmlformats.org/officeDocument/2006/relationships/slide" Target="slides/slide15.xml"/><Relationship Id="rId42" Type="http://schemas.openxmlformats.org/officeDocument/2006/relationships/font" Target="fonts/Merriweather-italic.fntdata"/><Relationship Id="rId41" Type="http://schemas.openxmlformats.org/officeDocument/2006/relationships/font" Target="fonts/Merriweather-bold.fntdata"/><Relationship Id="rId22" Type="http://schemas.openxmlformats.org/officeDocument/2006/relationships/slide" Target="slides/slide17.xml"/><Relationship Id="rId44" Type="http://schemas.openxmlformats.org/officeDocument/2006/relationships/font" Target="fonts/CaveatSemiBold-regular.fntdata"/><Relationship Id="rId21" Type="http://schemas.openxmlformats.org/officeDocument/2006/relationships/slide" Target="slides/slide16.xml"/><Relationship Id="rId43" Type="http://schemas.openxmlformats.org/officeDocument/2006/relationships/font" Target="fonts/Merriweather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CaveatSemiBo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Serif-regular.fntdata"/><Relationship Id="rId25" Type="http://schemas.openxmlformats.org/officeDocument/2006/relationships/slide" Target="slides/slide20.xml"/><Relationship Id="rId28" Type="http://schemas.openxmlformats.org/officeDocument/2006/relationships/font" Target="fonts/RobotoSerif-italic.fntdata"/><Relationship Id="rId27" Type="http://schemas.openxmlformats.org/officeDocument/2006/relationships/font" Target="fonts/RobotoSerif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Serif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aveat-bold.fntdata"/><Relationship Id="rId30" Type="http://schemas.openxmlformats.org/officeDocument/2006/relationships/font" Target="fonts/Caveat-regular.fntdata"/><Relationship Id="rId11" Type="http://schemas.openxmlformats.org/officeDocument/2006/relationships/slide" Target="slides/slide6.xml"/><Relationship Id="rId33" Type="http://schemas.openxmlformats.org/officeDocument/2006/relationships/font" Target="fonts/RobotoSerifLight-bold.fntdata"/><Relationship Id="rId10" Type="http://schemas.openxmlformats.org/officeDocument/2006/relationships/slide" Target="slides/slide5.xml"/><Relationship Id="rId32" Type="http://schemas.openxmlformats.org/officeDocument/2006/relationships/font" Target="fonts/RobotoSerifLight-regular.fntdata"/><Relationship Id="rId13" Type="http://schemas.openxmlformats.org/officeDocument/2006/relationships/slide" Target="slides/slide8.xml"/><Relationship Id="rId35" Type="http://schemas.openxmlformats.org/officeDocument/2006/relationships/font" Target="fonts/RobotoSerifLight-boldItalic.fntdata"/><Relationship Id="rId12" Type="http://schemas.openxmlformats.org/officeDocument/2006/relationships/slide" Target="slides/slide7.xml"/><Relationship Id="rId34" Type="http://schemas.openxmlformats.org/officeDocument/2006/relationships/font" Target="fonts/RobotoSerifLight-italic.fntdata"/><Relationship Id="rId15" Type="http://schemas.openxmlformats.org/officeDocument/2006/relationships/slide" Target="slides/slide10.xml"/><Relationship Id="rId37" Type="http://schemas.openxmlformats.org/officeDocument/2006/relationships/font" Target="fonts/MerriweatherMedium-bold.fntdata"/><Relationship Id="rId14" Type="http://schemas.openxmlformats.org/officeDocument/2006/relationships/slide" Target="slides/slide9.xml"/><Relationship Id="rId36" Type="http://schemas.openxmlformats.org/officeDocument/2006/relationships/font" Target="fonts/MerriweatherMedium-regular.fntdata"/><Relationship Id="rId17" Type="http://schemas.openxmlformats.org/officeDocument/2006/relationships/slide" Target="slides/slide12.xml"/><Relationship Id="rId39" Type="http://schemas.openxmlformats.org/officeDocument/2006/relationships/font" Target="fonts/MerriweatherMedium-boldItalic.fntdata"/><Relationship Id="rId16" Type="http://schemas.openxmlformats.org/officeDocument/2006/relationships/slide" Target="slides/slide11.xml"/><Relationship Id="rId38" Type="http://schemas.openxmlformats.org/officeDocument/2006/relationships/font" Target="fonts/MerriweatherMedium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0b05f5ec2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0b05f5ec2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0b05f5ec2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0b05f5ec2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50b05f5ec2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50b05f5ec2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0b05f5ec2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0b05f5ec2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0b05f5ec2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0b05f5ec2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0b05f5ec2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0b05f5ec2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0b05f5ec2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0b05f5ec2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0b05f5ec2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0b05f5ec2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0b05f5ec2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0b05f5ec2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0b05f5ec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0b05f5ec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4e8afc832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4e8afc83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0b05f5ec2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0b05f5ec2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4e8afc832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4e8afc832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0b05f5ec2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0b05f5ec2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0b05f5ec2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0b05f5ec2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4e8afc832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4e8afc832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0b05f5ec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0b05f5ec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0b05f5ec2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0b05f5ec2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0b05f5ec2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0b05f5ec2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Relationship Id="rId4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Relationship Id="rId4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Relationship Id="rId4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Relationship Id="rId4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Relationship Id="rId4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gif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gif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gif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gif"/><Relationship Id="rId4" Type="http://schemas.openxmlformats.org/officeDocument/2006/relationships/hyperlink" Target="https://www.academia.edu/106525447/Menstruales_tautolog%C3%ADas_est_%C3%A9tico_pol%C3%ADticas_Political_aesthetic_menstrual_tautologies" TargetMode="External"/><Relationship Id="rId5" Type="http://schemas.openxmlformats.org/officeDocument/2006/relationships/hyperlink" Target="https://www.academia.edu/93336100/Cartograf%C3%ADas_menstruales_de_reXistencia_Reflexiones_epistemol%C3%B3gicas_y_est_%C3%A9tico_pol%C3%ADticas_de_visualidades" TargetMode="External"/><Relationship Id="rId6" Type="http://schemas.openxmlformats.org/officeDocument/2006/relationships/hyperlink" Target="https://mdp.academia.edu/ornelabaronezallocco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1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18350" y="3013125"/>
            <a:ext cx="8907300" cy="88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200">
                <a:solidFill>
                  <a:srgbClr val="8625B8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Visualidades transfeministas de personas menstruantes </a:t>
            </a:r>
            <a:r>
              <a:rPr b="1" lang="es" sz="2400">
                <a:solidFill>
                  <a:srgbClr val="8625B8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¿emergentes o en emergencia?</a:t>
            </a:r>
            <a:endParaRPr sz="4200">
              <a:solidFill>
                <a:srgbClr val="8625B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308050" y="4000375"/>
            <a:ext cx="45279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>
                <a:solidFill>
                  <a:schemeClr val="lt1"/>
                </a:solidFill>
                <a:highlight>
                  <a:srgbClr val="8625B8"/>
                </a:highlight>
                <a:latin typeface="Merriweather Medium"/>
                <a:ea typeface="Merriweather Medium"/>
                <a:cs typeface="Merriweather Medium"/>
                <a:sym typeface="Merriweather Medium"/>
              </a:rPr>
              <a:t>ornela barone zallocco</a:t>
            </a:r>
            <a:endParaRPr sz="2300">
              <a:solidFill>
                <a:schemeClr val="lt1"/>
              </a:solidFill>
              <a:highlight>
                <a:srgbClr val="8625B8"/>
              </a:highlight>
              <a:latin typeface="Merriweather Medium"/>
              <a:ea typeface="Merriweather Medium"/>
              <a:cs typeface="Merriweather Medium"/>
              <a:sym typeface="Merriweather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1"/>
                </a:solidFill>
                <a:highlight>
                  <a:srgbClr val="8625B8"/>
                </a:highlight>
                <a:latin typeface="Merriweather Medium"/>
                <a:ea typeface="Merriweather Medium"/>
                <a:cs typeface="Merriweather Medium"/>
                <a:sym typeface="Merriweather Medium"/>
              </a:rPr>
              <a:t>CONICET UNMdP, Argentina </a:t>
            </a:r>
            <a:endParaRPr sz="1800">
              <a:solidFill>
                <a:schemeClr val="lt1"/>
              </a:solidFill>
              <a:highlight>
                <a:srgbClr val="8625B8"/>
              </a:highlight>
              <a:latin typeface="Merriweather Medium"/>
              <a:ea typeface="Merriweather Medium"/>
              <a:cs typeface="Merriweather Medium"/>
              <a:sym typeface="Merriweather Medium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61417" l="27469" r="27051" t="16617"/>
          <a:stretch/>
        </p:blipFill>
        <p:spPr>
          <a:xfrm>
            <a:off x="679999" y="746155"/>
            <a:ext cx="7784002" cy="199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2" title="IMG_20230907_17521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4300" y="0"/>
            <a:ext cx="68579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2" title="effy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950" y="335600"/>
            <a:ext cx="2250350" cy="150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3" title="IMG_20230907_170859.jpg"/>
          <p:cNvPicPr preferRelativeResize="0"/>
          <p:nvPr/>
        </p:nvPicPr>
        <p:blipFill rotWithShape="1">
          <a:blip r:embed="rId3">
            <a:alphaModFix/>
          </a:blip>
          <a:srcRect b="8095" l="7764" r="8658" t="17698"/>
          <a:stretch/>
        </p:blipFill>
        <p:spPr>
          <a:xfrm>
            <a:off x="3100575" y="527275"/>
            <a:ext cx="5731727" cy="381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3" title="effy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175" y="814375"/>
            <a:ext cx="2250350" cy="150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4" title="IMG_20230907_17505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535149" y="605412"/>
            <a:ext cx="5243576" cy="393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4" title="2 cartografias menstruales.jpg"/>
          <p:cNvPicPr preferRelativeResize="0"/>
          <p:nvPr/>
        </p:nvPicPr>
        <p:blipFill rotWithShape="1">
          <a:blip r:embed="rId4">
            <a:alphaModFix/>
          </a:blip>
          <a:srcRect b="14939" l="54759" r="0" t="10732"/>
          <a:stretch/>
        </p:blipFill>
        <p:spPr>
          <a:xfrm>
            <a:off x="263650" y="97050"/>
            <a:ext cx="1708074" cy="322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5" title="IMG_20230907_17403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6350" y="97050"/>
            <a:ext cx="3684499" cy="4912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5" title="2 cartografias menstruales.jpg"/>
          <p:cNvPicPr preferRelativeResize="0"/>
          <p:nvPr/>
        </p:nvPicPr>
        <p:blipFill rotWithShape="1">
          <a:blip r:embed="rId4">
            <a:alphaModFix/>
          </a:blip>
          <a:srcRect b="14939" l="54759" r="0" t="10732"/>
          <a:stretch/>
        </p:blipFill>
        <p:spPr>
          <a:xfrm>
            <a:off x="728750" y="220175"/>
            <a:ext cx="1708074" cy="322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6" title="2 cartografias menstruales.jpg"/>
          <p:cNvPicPr preferRelativeResize="0"/>
          <p:nvPr/>
        </p:nvPicPr>
        <p:blipFill rotWithShape="1">
          <a:blip r:embed="rId3">
            <a:alphaModFix/>
          </a:blip>
          <a:srcRect b="14939" l="54759" r="0" t="10732"/>
          <a:stretch/>
        </p:blipFill>
        <p:spPr>
          <a:xfrm>
            <a:off x="728750" y="220175"/>
            <a:ext cx="1708074" cy="322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6" title="IMG_20230907_17554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5925" y="126238"/>
            <a:ext cx="6338975" cy="4754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>
            <p:ph idx="1" type="body"/>
          </p:nvPr>
        </p:nvSpPr>
        <p:spPr>
          <a:xfrm>
            <a:off x="311700" y="1152475"/>
            <a:ext cx="2414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">
                <a:solidFill>
                  <a:srgbClr val="D00505"/>
                </a:solidFill>
                <a:latin typeface="Roboto Serif"/>
                <a:ea typeface="Roboto Serif"/>
                <a:cs typeface="Roboto Serif"/>
                <a:sym typeface="Roboto Serif"/>
              </a:rPr>
              <a:t>“Duas pessoas menstruadas querem ir à praia, então </a:t>
            </a:r>
            <a:r>
              <a:rPr b="1" lang="es">
                <a:solidFill>
                  <a:srgbClr val="D00505"/>
                </a:solidFill>
                <a:latin typeface="Roboto Serif"/>
                <a:ea typeface="Roboto Serif"/>
                <a:cs typeface="Roboto Serif"/>
                <a:sym typeface="Roboto Serif"/>
              </a:rPr>
              <a:t>usam um absorvente interno para evitar manchas e um analgésico para cólicas </a:t>
            </a:r>
            <a:r>
              <a:rPr lang="es">
                <a:solidFill>
                  <a:srgbClr val="D00505"/>
                </a:solidFill>
                <a:latin typeface="Roboto Serif"/>
                <a:ea typeface="Roboto Serif"/>
                <a:cs typeface="Roboto Serif"/>
                <a:sym typeface="Roboto Serif"/>
              </a:rPr>
              <a:t>menstruais”.</a:t>
            </a:r>
            <a:endParaRPr>
              <a:solidFill>
                <a:srgbClr val="D00505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pic>
        <p:nvPicPr>
          <p:cNvPr id="147" name="Google Shape;147;p27" title="IMG_20230907_17360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6150" y="345725"/>
            <a:ext cx="5936077" cy="445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/>
          <p:nvPr>
            <p:ph idx="1" type="body"/>
          </p:nvPr>
        </p:nvSpPr>
        <p:spPr>
          <a:xfrm>
            <a:off x="311700" y="430900"/>
            <a:ext cx="3522300" cy="41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s">
                <a:solidFill>
                  <a:srgbClr val="D00505"/>
                </a:solidFill>
                <a:latin typeface="Roboto Serif"/>
                <a:ea typeface="Roboto Serif"/>
                <a:cs typeface="Roboto Serif"/>
                <a:sym typeface="Roboto Serif"/>
              </a:rPr>
              <a:t>“Não vemos </a:t>
            </a:r>
            <a:r>
              <a:rPr b="1" lang="es">
                <a:solidFill>
                  <a:srgbClr val="D00505"/>
                </a:solidFill>
                <a:latin typeface="Roboto Serif"/>
                <a:ea typeface="Roboto Serif"/>
                <a:cs typeface="Roboto Serif"/>
                <a:sym typeface="Roboto Serif"/>
              </a:rPr>
              <a:t>necessidade de ele mostrar tanto</a:t>
            </a:r>
            <a:r>
              <a:rPr lang="es">
                <a:solidFill>
                  <a:srgbClr val="D00505"/>
                </a:solidFill>
                <a:latin typeface="Roboto Serif"/>
                <a:ea typeface="Roboto Serif"/>
                <a:cs typeface="Roboto Serif"/>
                <a:sym typeface="Roboto Serif"/>
              </a:rPr>
              <a:t>, não é chato, mas é chato…</a:t>
            </a:r>
            <a:endParaRPr>
              <a:solidFill>
                <a:srgbClr val="D00505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s">
                <a:solidFill>
                  <a:srgbClr val="D00505"/>
                </a:solidFill>
                <a:latin typeface="Roboto Serif"/>
                <a:ea typeface="Roboto Serif"/>
                <a:cs typeface="Roboto Serif"/>
                <a:sym typeface="Roboto Serif"/>
              </a:rPr>
              <a:t>É desagradável porque </a:t>
            </a:r>
            <a:r>
              <a:rPr b="1" lang="es">
                <a:solidFill>
                  <a:srgbClr val="D00505"/>
                </a:solidFill>
                <a:latin typeface="Roboto Serif"/>
                <a:ea typeface="Roboto Serif"/>
                <a:cs typeface="Roboto Serif"/>
                <a:sym typeface="Roboto Serif"/>
              </a:rPr>
              <a:t>causa desconforto</a:t>
            </a:r>
            <a:r>
              <a:rPr lang="es">
                <a:solidFill>
                  <a:srgbClr val="D00505"/>
                </a:solidFill>
                <a:latin typeface="Roboto Serif"/>
                <a:ea typeface="Roboto Serif"/>
                <a:cs typeface="Roboto Serif"/>
                <a:sym typeface="Roboto Serif"/>
              </a:rPr>
              <a:t>, porque crianças pequenas podem ver e não seria legal, </a:t>
            </a:r>
            <a:r>
              <a:rPr b="1" lang="es">
                <a:solidFill>
                  <a:srgbClr val="D00505"/>
                </a:solidFill>
                <a:latin typeface="Roboto Serif"/>
                <a:ea typeface="Roboto Serif"/>
                <a:cs typeface="Roboto Serif"/>
                <a:sym typeface="Roboto Serif"/>
              </a:rPr>
              <a:t>não é necessário de jeito nenhum</a:t>
            </a:r>
            <a:r>
              <a:rPr lang="es">
                <a:solidFill>
                  <a:srgbClr val="D00505"/>
                </a:solidFill>
                <a:latin typeface="Roboto Serif"/>
                <a:ea typeface="Roboto Serif"/>
                <a:cs typeface="Roboto Serif"/>
                <a:sym typeface="Roboto Serif"/>
              </a:rPr>
              <a:t>, não precisamos de uma imagem do corpo de uma mulher para saber como ele é... não importa se é um </a:t>
            </a:r>
            <a:r>
              <a:rPr b="1" lang="es">
                <a:solidFill>
                  <a:srgbClr val="D00505"/>
                </a:solidFill>
                <a:latin typeface="Roboto Serif"/>
                <a:ea typeface="Roboto Serif"/>
                <a:cs typeface="Roboto Serif"/>
                <a:sym typeface="Roboto Serif"/>
              </a:rPr>
              <a:t>homem ou uma mulher</a:t>
            </a:r>
            <a:r>
              <a:rPr lang="es">
                <a:solidFill>
                  <a:srgbClr val="D00505"/>
                </a:solidFill>
                <a:latin typeface="Roboto Serif"/>
                <a:ea typeface="Roboto Serif"/>
                <a:cs typeface="Roboto Serif"/>
                <a:sym typeface="Roboto Serif"/>
              </a:rPr>
              <a:t>."</a:t>
            </a:r>
            <a:endParaRPr>
              <a:solidFill>
                <a:srgbClr val="D00505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Roboto Serif"/>
              <a:ea typeface="Roboto Serif"/>
              <a:cs typeface="Roboto Serif"/>
              <a:sym typeface="Roboto Serif"/>
            </a:endParaRPr>
          </a:p>
        </p:txBody>
      </p:sp>
      <p:pic>
        <p:nvPicPr>
          <p:cNvPr id="153" name="Google Shape;153;p28" title="IMG_20230907_170948.jpg"/>
          <p:cNvPicPr preferRelativeResize="0"/>
          <p:nvPr/>
        </p:nvPicPr>
        <p:blipFill rotWithShape="1">
          <a:blip r:embed="rId3">
            <a:alphaModFix/>
          </a:blip>
          <a:srcRect b="7034" l="0" r="0" t="9722"/>
          <a:stretch/>
        </p:blipFill>
        <p:spPr>
          <a:xfrm>
            <a:off x="4202650" y="359000"/>
            <a:ext cx="3857626" cy="4281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D00505"/>
                </a:solidFill>
                <a:latin typeface="Roboto Serif"/>
                <a:ea typeface="Roboto Serif"/>
                <a:cs typeface="Roboto Serif"/>
                <a:sym typeface="Roboto Serif"/>
              </a:rPr>
              <a:t>(in)conclusões</a:t>
            </a:r>
            <a:endParaRPr b="1">
              <a:solidFill>
                <a:srgbClr val="D00505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159" name="Google Shape;159;p29"/>
          <p:cNvSpPr txBox="1"/>
          <p:nvPr>
            <p:ph idx="1" type="body"/>
          </p:nvPr>
        </p:nvSpPr>
        <p:spPr>
          <a:xfrm>
            <a:off x="4052875" y="445025"/>
            <a:ext cx="4779300" cy="41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8625B8"/>
                </a:solidFill>
                <a:latin typeface="Roboto Serif"/>
                <a:ea typeface="Roboto Serif"/>
                <a:cs typeface="Roboto Serif"/>
                <a:sym typeface="Roboto Serif"/>
              </a:rPr>
              <a:t>Com estas contravisualidades (Mirzoeff, 2016) torna-se visível a caracterização heteronormativa dos corpos e dos espaços (Ahmed, 2019).</a:t>
            </a:r>
            <a:endParaRPr>
              <a:solidFill>
                <a:srgbClr val="8625B8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8625B8"/>
                </a:solidFill>
                <a:latin typeface="Roboto Serif"/>
                <a:ea typeface="Roboto Serif"/>
                <a:cs typeface="Roboto Serif"/>
                <a:sym typeface="Roboto Serif"/>
              </a:rPr>
              <a:t>Eles caracterizam a visualidade da diferença (Pollock,2013) do ideal do corpo masculino a-menstrual (Tarzibachi, 2017)</a:t>
            </a:r>
            <a:endParaRPr>
              <a:solidFill>
                <a:srgbClr val="8625B8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8625B8"/>
                </a:solidFill>
                <a:latin typeface="Roboto Serif"/>
                <a:ea typeface="Roboto Serif"/>
                <a:cs typeface="Roboto Serif"/>
                <a:sym typeface="Roboto Serif"/>
              </a:rPr>
              <a:t>De uma performatividade do olhar formas como a retórica sobre corpos menstruados opera, eufemismos</a:t>
            </a:r>
            <a:endParaRPr>
              <a:solidFill>
                <a:srgbClr val="8625B8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Roboto Serif"/>
              <a:ea typeface="Roboto Serif"/>
              <a:cs typeface="Roboto Serif"/>
              <a:sym typeface="Roboto Serif"/>
            </a:endParaRPr>
          </a:p>
        </p:txBody>
      </p:sp>
      <p:pic>
        <p:nvPicPr>
          <p:cNvPr id="160" name="Google Shape;16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43963"/>
            <a:ext cx="3595050" cy="269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7550" y="172900"/>
            <a:ext cx="4322724" cy="432272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0"/>
          <p:cNvSpPr txBox="1"/>
          <p:nvPr>
            <p:ph idx="1" type="body"/>
          </p:nvPr>
        </p:nvSpPr>
        <p:spPr>
          <a:xfrm>
            <a:off x="311700" y="2770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4627">
                <a:solidFill>
                  <a:srgbClr val="D00505"/>
                </a:solidFill>
                <a:latin typeface="Roboto Serif"/>
                <a:ea typeface="Roboto Serif"/>
                <a:cs typeface="Roboto Serif"/>
                <a:sym typeface="Roboto Serif"/>
              </a:rPr>
              <a:t>Entre </a:t>
            </a:r>
            <a:r>
              <a:rPr lang="es" sz="4627">
                <a:solidFill>
                  <a:srgbClr val="D00505"/>
                </a:solidFill>
                <a:latin typeface="Roboto Serif"/>
                <a:ea typeface="Roboto Serif"/>
                <a:cs typeface="Roboto Serif"/>
                <a:sym typeface="Roboto Serif"/>
              </a:rPr>
              <a:t>emergências e os emergêntes, </a:t>
            </a:r>
            <a:r>
              <a:rPr b="1" lang="es" sz="4627">
                <a:solidFill>
                  <a:srgbClr val="D00505"/>
                </a:solidFill>
                <a:latin typeface="Roboto Serif"/>
                <a:ea typeface="Roboto Serif"/>
                <a:cs typeface="Roboto Serif"/>
                <a:sym typeface="Roboto Serif"/>
              </a:rPr>
              <a:t>que narrativas e experiências </a:t>
            </a:r>
            <a:endParaRPr b="1" sz="4627">
              <a:solidFill>
                <a:srgbClr val="D00505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b="1" lang="es" sz="4627">
                <a:solidFill>
                  <a:srgbClr val="D00505"/>
                </a:solidFill>
                <a:latin typeface="Roboto Serif"/>
                <a:ea typeface="Roboto Serif"/>
                <a:cs typeface="Roboto Serif"/>
                <a:sym typeface="Roboto Serif"/>
              </a:rPr>
              <a:t>ignoramos sobre pessoas menstruadas</a:t>
            </a:r>
            <a:r>
              <a:rPr lang="es" sz="4627">
                <a:solidFill>
                  <a:srgbClr val="D00505"/>
                </a:solidFill>
                <a:latin typeface="Roboto Serif"/>
                <a:ea typeface="Roboto Serif"/>
                <a:cs typeface="Roboto Serif"/>
                <a:sym typeface="Roboto Serif"/>
              </a:rPr>
              <a:t>?</a:t>
            </a:r>
            <a:endParaRPr sz="4627">
              <a:solidFill>
                <a:srgbClr val="D00505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s" sz="4627">
                <a:solidFill>
                  <a:srgbClr val="D00505"/>
                </a:solidFill>
                <a:latin typeface="Roboto Serif"/>
                <a:ea typeface="Roboto Serif"/>
                <a:cs typeface="Roboto Serif"/>
                <a:sym typeface="Roboto Serif"/>
              </a:rPr>
              <a:t>Essas visuais </a:t>
            </a:r>
            <a:r>
              <a:rPr b="1" lang="es" sz="4934">
                <a:solidFill>
                  <a:srgbClr val="D00505"/>
                </a:solidFill>
                <a:latin typeface="Roboto Serif"/>
                <a:ea typeface="Roboto Serif"/>
                <a:cs typeface="Roboto Serif"/>
                <a:sym typeface="Roboto Serif"/>
              </a:rPr>
              <a:t>são emergentes ou emergenciais</a:t>
            </a:r>
            <a:r>
              <a:rPr lang="es" sz="4627">
                <a:solidFill>
                  <a:srgbClr val="D00505"/>
                </a:solidFill>
                <a:latin typeface="Roboto Serif"/>
                <a:ea typeface="Roboto Serif"/>
                <a:cs typeface="Roboto Serif"/>
                <a:sym typeface="Roboto Serif"/>
              </a:rPr>
              <a:t>?</a:t>
            </a:r>
            <a:endParaRPr sz="4627">
              <a:solidFill>
                <a:srgbClr val="D00505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s" sz="4627">
                <a:solidFill>
                  <a:srgbClr val="D00505"/>
                </a:solidFill>
                <a:latin typeface="Roboto Serif"/>
                <a:ea typeface="Roboto Serif"/>
                <a:cs typeface="Roboto Serif"/>
                <a:sym typeface="Roboto Serif"/>
              </a:rPr>
              <a:t>Elas </a:t>
            </a:r>
            <a:r>
              <a:rPr b="1" lang="es" sz="4627">
                <a:solidFill>
                  <a:srgbClr val="D00505"/>
                </a:solidFill>
                <a:latin typeface="Roboto Serif"/>
                <a:ea typeface="Roboto Serif"/>
                <a:cs typeface="Roboto Serif"/>
                <a:sym typeface="Roboto Serif"/>
              </a:rPr>
              <a:t>preveem novas imagens e imaginários do corpo menstrual social</a:t>
            </a:r>
            <a:r>
              <a:rPr lang="es" sz="4627">
                <a:solidFill>
                  <a:srgbClr val="D00505"/>
                </a:solidFill>
                <a:latin typeface="Roboto Serif"/>
                <a:ea typeface="Roboto Serif"/>
                <a:cs typeface="Roboto Serif"/>
                <a:sym typeface="Roboto Serif"/>
              </a:rPr>
              <a:t>?</a:t>
            </a:r>
            <a:endParaRPr sz="4627">
              <a:solidFill>
                <a:srgbClr val="D00505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s" sz="4627">
                <a:solidFill>
                  <a:srgbClr val="D00505"/>
                </a:solidFill>
                <a:latin typeface="Roboto Serif"/>
                <a:ea typeface="Roboto Serif"/>
                <a:cs typeface="Roboto Serif"/>
                <a:sym typeface="Roboto Serif"/>
              </a:rPr>
              <a:t>Perturbar o regime escópico </a:t>
            </a:r>
            <a:r>
              <a:rPr b="1" lang="es" sz="4627">
                <a:solidFill>
                  <a:srgbClr val="D00505"/>
                </a:solidFill>
                <a:latin typeface="Roboto Serif"/>
                <a:ea typeface="Roboto Serif"/>
                <a:cs typeface="Roboto Serif"/>
                <a:sym typeface="Roboto Serif"/>
              </a:rPr>
              <a:t>pode causar rupturas e interrupções na </a:t>
            </a:r>
            <a:r>
              <a:rPr b="1" i="1" lang="es" sz="4627">
                <a:solidFill>
                  <a:srgbClr val="D00505"/>
                </a:solidFill>
                <a:latin typeface="Roboto Serif"/>
                <a:ea typeface="Roboto Serif"/>
                <a:cs typeface="Roboto Serif"/>
                <a:sym typeface="Roboto Serif"/>
              </a:rPr>
              <a:t>bio</a:t>
            </a:r>
            <a:r>
              <a:rPr b="1" lang="es" sz="4627">
                <a:solidFill>
                  <a:srgbClr val="D00505"/>
                </a:solidFill>
                <a:latin typeface="Roboto Serif"/>
                <a:ea typeface="Roboto Serif"/>
                <a:cs typeface="Roboto Serif"/>
                <a:sym typeface="Roboto Serif"/>
              </a:rPr>
              <a:t>normatividade de pessoas menstruadas?</a:t>
            </a:r>
            <a:endParaRPr b="1" sz="4627">
              <a:solidFill>
                <a:srgbClr val="D00505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33">
              <a:solidFill>
                <a:srgbClr val="D00505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4035" y="132583"/>
            <a:ext cx="47625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1"/>
          <p:cNvSpPr txBox="1"/>
          <p:nvPr/>
        </p:nvSpPr>
        <p:spPr>
          <a:xfrm rot="-305157">
            <a:off x="2866871" y="3177803"/>
            <a:ext cx="4619287" cy="16316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700">
                <a:solidFill>
                  <a:srgbClr val="FF0000"/>
                </a:solidFill>
                <a:latin typeface="Caveat SemiBold"/>
                <a:ea typeface="Caveat SemiBold"/>
                <a:cs typeface="Caveat SemiBold"/>
                <a:sym typeface="Caveat SemiBold"/>
              </a:rPr>
              <a:t>Menstruar é </a:t>
            </a:r>
            <a:endParaRPr sz="4700">
              <a:solidFill>
                <a:srgbClr val="FF0000"/>
              </a:solidFill>
              <a:latin typeface="Caveat SemiBold"/>
              <a:ea typeface="Caveat SemiBold"/>
              <a:cs typeface="Caveat SemiBold"/>
              <a:sym typeface="Cave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700">
                <a:solidFill>
                  <a:srgbClr val="FF0000"/>
                </a:solidFill>
                <a:latin typeface="Caveat SemiBold"/>
                <a:ea typeface="Caveat SemiBold"/>
                <a:cs typeface="Caveat SemiBold"/>
                <a:sym typeface="Caveat SemiBold"/>
              </a:rPr>
              <a:t>político!</a:t>
            </a:r>
            <a:endParaRPr sz="4700">
              <a:solidFill>
                <a:srgbClr val="FF0000"/>
              </a:solidFill>
              <a:latin typeface="Caveat SemiBold"/>
              <a:ea typeface="Caveat SemiBold"/>
              <a:cs typeface="Caveat SemiBold"/>
              <a:sym typeface="Caveat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AE9C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 title="rayas rojas.gif"/>
          <p:cNvPicPr preferRelativeResize="0"/>
          <p:nvPr/>
        </p:nvPicPr>
        <p:blipFill rotWithShape="1">
          <a:blip r:embed="rId3">
            <a:alphaModFix/>
          </a:blip>
          <a:srcRect b="0" l="16833" r="0" t="0"/>
          <a:stretch/>
        </p:blipFill>
        <p:spPr>
          <a:xfrm>
            <a:off x="309275" y="1856125"/>
            <a:ext cx="4585100" cy="31033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>
            <p:ph type="title"/>
          </p:nvPr>
        </p:nvSpPr>
        <p:spPr>
          <a:xfrm>
            <a:off x="215925" y="330050"/>
            <a:ext cx="3850500" cy="2106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231"/>
              <a:buFont typeface="Arial"/>
              <a:buNone/>
            </a:pPr>
            <a:r>
              <a:rPr lang="es" sz="2544">
                <a:solidFill>
                  <a:srgbClr val="D00505"/>
                </a:solidFill>
                <a:latin typeface="Roboto Serif"/>
                <a:ea typeface="Roboto Serif"/>
                <a:cs typeface="Roboto Serif"/>
                <a:sym typeface="Roboto Serif"/>
              </a:rPr>
              <a:t>Visualidades transfeministas de</a:t>
            </a:r>
            <a:endParaRPr sz="2544">
              <a:solidFill>
                <a:srgbClr val="D00505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231"/>
              <a:buFont typeface="Arial"/>
              <a:buNone/>
            </a:pPr>
            <a:r>
              <a:rPr lang="es" sz="2544">
                <a:solidFill>
                  <a:srgbClr val="D00505"/>
                </a:solidFill>
                <a:latin typeface="Roboto Serif"/>
                <a:ea typeface="Roboto Serif"/>
                <a:cs typeface="Roboto Serif"/>
                <a:sym typeface="Roboto Serif"/>
              </a:rPr>
              <a:t>pessoas menstruadas</a:t>
            </a:r>
            <a:endParaRPr sz="2544">
              <a:solidFill>
                <a:srgbClr val="D00505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5483"/>
              <a:buFont typeface="Arial"/>
              <a:buNone/>
            </a:pPr>
            <a:r>
              <a:rPr b="1" lang="es" sz="3100">
                <a:solidFill>
                  <a:srgbClr val="D00505"/>
                </a:solidFill>
                <a:latin typeface="Roboto Serif"/>
                <a:ea typeface="Roboto Serif"/>
                <a:cs typeface="Roboto Serif"/>
                <a:sym typeface="Roboto Serif"/>
              </a:rPr>
              <a:t>emergente ou em emergência?</a:t>
            </a:r>
            <a:endParaRPr b="1" sz="3100">
              <a:solidFill>
                <a:srgbClr val="D00505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231"/>
              <a:buFont typeface="Arial"/>
              <a:buNone/>
            </a:pPr>
            <a:r>
              <a:t/>
            </a:r>
            <a:endParaRPr sz="2544">
              <a:solidFill>
                <a:srgbClr val="D00505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4894375" y="330050"/>
            <a:ext cx="3098100" cy="37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300">
                <a:solidFill>
                  <a:srgbClr val="8625B8"/>
                </a:solidFill>
                <a:latin typeface="Georgia"/>
                <a:ea typeface="Georgia"/>
                <a:cs typeface="Georgia"/>
                <a:sym typeface="Georgia"/>
              </a:rPr>
              <a:t>Tenho interesse em explorar</a:t>
            </a:r>
            <a:r>
              <a:rPr b="1" lang="es" sz="1300">
                <a:solidFill>
                  <a:srgbClr val="8625B8"/>
                </a:solidFill>
                <a:latin typeface="Georgia"/>
                <a:ea typeface="Georgia"/>
                <a:cs typeface="Georgia"/>
                <a:sym typeface="Georgia"/>
              </a:rPr>
              <a:t> visualidades emergentes ou em </a:t>
            </a:r>
            <a:r>
              <a:rPr b="1" lang="es" sz="1300">
                <a:solidFill>
                  <a:srgbClr val="8625B8"/>
                </a:solidFill>
                <a:latin typeface="Georgia"/>
                <a:ea typeface="Georgia"/>
                <a:cs typeface="Georgia"/>
                <a:sym typeface="Georgia"/>
              </a:rPr>
              <a:t>emergência</a:t>
            </a:r>
            <a:r>
              <a:rPr b="1" lang="es" sz="1300">
                <a:solidFill>
                  <a:srgbClr val="8625B8"/>
                </a:solidFill>
                <a:latin typeface="Georgia"/>
                <a:ea typeface="Georgia"/>
                <a:cs typeface="Georgia"/>
                <a:sym typeface="Georgia"/>
              </a:rPr>
              <a:t> que se tornam visíveis ou invisíveis, e quais corpos e identidades de gênero são usados ​​para se referir ao ciclo menstrual</a:t>
            </a:r>
            <a:r>
              <a:rPr lang="es" sz="1300">
                <a:solidFill>
                  <a:srgbClr val="8625B8"/>
                </a:solidFill>
                <a:latin typeface="Georgia"/>
                <a:ea typeface="Georgia"/>
                <a:cs typeface="Georgia"/>
                <a:sym typeface="Georgia"/>
              </a:rPr>
              <a:t>. Por isso, venho escrevendo alguns artigos acadêmicos nos quais busco refletir sobre sua </a:t>
            </a:r>
            <a:r>
              <a:rPr b="1" lang="es" sz="1300">
                <a:solidFill>
                  <a:srgbClr val="8625B8"/>
                </a:solidFill>
                <a:latin typeface="Georgia"/>
                <a:ea typeface="Georgia"/>
                <a:cs typeface="Georgia"/>
                <a:sym typeface="Georgia"/>
              </a:rPr>
              <a:t>composição visual e semiótica,</a:t>
            </a:r>
            <a:r>
              <a:rPr lang="es" sz="1300">
                <a:solidFill>
                  <a:srgbClr val="8625B8"/>
                </a:solidFill>
                <a:latin typeface="Georgia"/>
                <a:ea typeface="Georgia"/>
                <a:cs typeface="Georgia"/>
                <a:sym typeface="Georgia"/>
              </a:rPr>
              <a:t> buscando mapear e celebrar</a:t>
            </a:r>
            <a:r>
              <a:rPr b="1" lang="es" sz="1300">
                <a:solidFill>
                  <a:srgbClr val="8625B8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b="1" lang="es" sz="1300" strike="sngStrike">
                <a:solidFill>
                  <a:srgbClr val="8625B8"/>
                </a:solidFill>
                <a:latin typeface="Georgia"/>
                <a:ea typeface="Georgia"/>
                <a:cs typeface="Georgia"/>
                <a:sym typeface="Georgia"/>
              </a:rPr>
              <a:t>outras</a:t>
            </a:r>
            <a:r>
              <a:rPr b="1" lang="es" sz="1300">
                <a:solidFill>
                  <a:srgbClr val="8625B8"/>
                </a:solidFill>
                <a:latin typeface="Georgia"/>
                <a:ea typeface="Georgia"/>
                <a:cs typeface="Georgia"/>
                <a:sym typeface="Georgia"/>
              </a:rPr>
              <a:t> visualidades emergentes que resultam em discursos visuais transfeministas</a:t>
            </a:r>
            <a:r>
              <a:rPr lang="es" sz="1300">
                <a:solidFill>
                  <a:srgbClr val="8625B8"/>
                </a:solidFill>
                <a:latin typeface="Georgia"/>
                <a:ea typeface="Georgia"/>
                <a:cs typeface="Georgia"/>
                <a:sym typeface="Georgia"/>
              </a:rPr>
              <a:t>, comprometidos com uma epistemologia interseccional para gestar e multiplicar existências e experiências menstruais.</a:t>
            </a:r>
            <a:endParaRPr sz="2000">
              <a:latin typeface="Roboto Serif"/>
              <a:ea typeface="Roboto Serif"/>
              <a:cs typeface="Roboto Serif"/>
              <a:sym typeface="Roboto Serif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/>
          <p:nvPr/>
        </p:nvSpPr>
        <p:spPr>
          <a:xfrm>
            <a:off x="3833300" y="1616016"/>
            <a:ext cx="5026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62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obaronezallocco@gmail.com</a:t>
            </a:r>
            <a:endParaRPr sz="262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78" name="Google Shape;17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750" y="475750"/>
            <a:ext cx="3152775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2"/>
          <p:cNvSpPr txBox="1"/>
          <p:nvPr/>
        </p:nvSpPr>
        <p:spPr>
          <a:xfrm>
            <a:off x="3666525" y="475750"/>
            <a:ext cx="4002600" cy="8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4220">
                <a:solidFill>
                  <a:srgbClr val="FF0000"/>
                </a:solidFill>
                <a:latin typeface="Caveat SemiBold"/>
                <a:ea typeface="Caveat SemiBold"/>
                <a:cs typeface="Caveat SemiBold"/>
                <a:sym typeface="Caveat SemiBold"/>
              </a:rPr>
              <a:t>Muito obrigades!</a:t>
            </a:r>
            <a:endParaRPr sz="2900">
              <a:solidFill>
                <a:schemeClr val="dk2"/>
              </a:solidFill>
              <a:latin typeface="Caveat SemiBold"/>
              <a:ea typeface="Caveat SemiBold"/>
              <a:cs typeface="Caveat SemiBold"/>
              <a:sym typeface="Caveat SemiBold"/>
            </a:endParaRPr>
          </a:p>
        </p:txBody>
      </p:sp>
      <p:sp>
        <p:nvSpPr>
          <p:cNvPr id="180" name="Google Shape;180;p32"/>
          <p:cNvSpPr txBox="1"/>
          <p:nvPr/>
        </p:nvSpPr>
        <p:spPr>
          <a:xfrm>
            <a:off x="3956425" y="2188725"/>
            <a:ext cx="45720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8625B8"/>
              </a:buClr>
              <a:buSzPts val="1600"/>
              <a:buFont typeface="Roboto Serif"/>
              <a:buChar char="●"/>
            </a:pPr>
            <a:r>
              <a:rPr lang="es" sz="1600">
                <a:solidFill>
                  <a:srgbClr val="8625B8"/>
                </a:solidFill>
                <a:highlight>
                  <a:srgbClr val="FFFFFF"/>
                </a:highlight>
                <a:uFill>
                  <a:noFill/>
                </a:uFill>
                <a:latin typeface="Roboto Serif"/>
                <a:ea typeface="Roboto Serif"/>
                <a:cs typeface="Roboto Serif"/>
                <a:sym typeface="Roboto Serif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Menstruales tautologías (est)ético-políticas </a:t>
            </a:r>
            <a:endParaRPr sz="1600">
              <a:solidFill>
                <a:srgbClr val="8625B8"/>
              </a:solidFill>
              <a:highlight>
                <a:srgbClr val="FFFFFF"/>
              </a:highlight>
              <a:latin typeface="Roboto Serif"/>
              <a:ea typeface="Roboto Serif"/>
              <a:cs typeface="Roboto Serif"/>
              <a:sym typeface="Roboto Serif"/>
            </a:endParaRPr>
          </a:p>
          <a:p>
            <a:pPr indent="-298450" lvl="0" marL="45720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8625B8"/>
              </a:buClr>
              <a:buSzPts val="1100"/>
              <a:buFont typeface="Roboto Serif"/>
              <a:buChar char="●"/>
            </a:pPr>
            <a:r>
              <a:rPr lang="es" sz="1600">
                <a:solidFill>
                  <a:srgbClr val="8625B8"/>
                </a:solidFill>
                <a:highlight>
                  <a:srgbClr val="FFFFFF"/>
                </a:highlight>
                <a:uFill>
                  <a:noFill/>
                </a:uFill>
                <a:latin typeface="Roboto Serif"/>
                <a:ea typeface="Roboto Serif"/>
                <a:cs typeface="Roboto Serif"/>
                <a:sym typeface="Roboto Serif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Cartografías menstruales de reXistencia. Reflexiones epistemológicas y (est)ético políticas de visualidades</a:t>
            </a:r>
            <a:endParaRPr sz="1600">
              <a:solidFill>
                <a:srgbClr val="8625B8"/>
              </a:solidFill>
              <a:highlight>
                <a:srgbClr val="FFFFFF"/>
              </a:highlight>
              <a:latin typeface="Roboto Serif"/>
              <a:ea typeface="Roboto Serif"/>
              <a:cs typeface="Roboto Serif"/>
              <a:sym typeface="Roboto Serif"/>
            </a:endParaRPr>
          </a:p>
          <a:p>
            <a:pPr indent="-330200" lvl="0" marL="45720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8625B8"/>
              </a:buClr>
              <a:buSzPts val="1600"/>
              <a:buFont typeface="Roboto Serif"/>
              <a:buChar char="●"/>
            </a:pPr>
            <a:r>
              <a:rPr lang="es" sz="1600">
                <a:solidFill>
                  <a:srgbClr val="8625B8"/>
                </a:solidFill>
                <a:highlight>
                  <a:srgbClr val="FFFFFF"/>
                </a:highlight>
                <a:uFill>
                  <a:noFill/>
                </a:uFill>
                <a:latin typeface="Roboto Serif"/>
                <a:ea typeface="Roboto Serif"/>
                <a:cs typeface="Roboto Serif"/>
                <a:sym typeface="Roboto Serif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Más …</a:t>
            </a:r>
            <a:endParaRPr sz="1600">
              <a:solidFill>
                <a:srgbClr val="8625B8"/>
              </a:solidFill>
              <a:highlight>
                <a:srgbClr val="FFFFFF"/>
              </a:highlight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400" y="136975"/>
            <a:ext cx="8394701" cy="36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5625900" y="3813775"/>
            <a:ext cx="37074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rgbClr val="D00505"/>
                </a:solidFill>
                <a:latin typeface="Roboto Serif"/>
                <a:ea typeface="Roboto Serif"/>
                <a:cs typeface="Roboto Serif"/>
                <a:sym typeface="Roboto Serif"/>
              </a:rPr>
              <a:t>Visualizações e experiências sensíveis do ciclo menstrual em escolas do ensino medio</a:t>
            </a:r>
            <a:endParaRPr sz="800">
              <a:solidFill>
                <a:srgbClr val="D00505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675" y="746663"/>
            <a:ext cx="5432575" cy="36501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6268950" y="582300"/>
            <a:ext cx="3187200" cy="3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8625B8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 epistemologia desta pesquisa</a:t>
            </a:r>
            <a:r>
              <a:rPr b="1" lang="es" sz="1200">
                <a:solidFill>
                  <a:srgbClr val="8625B8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é transfectada a partir das diversas disciplinas que me compõem como profissional</a:t>
            </a:r>
            <a:r>
              <a:rPr lang="es" sz="1200">
                <a:solidFill>
                  <a:srgbClr val="8625B8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, criando uma </a:t>
            </a:r>
            <a:r>
              <a:rPr b="1" lang="es" sz="1200">
                <a:solidFill>
                  <a:srgbClr val="8625B8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bricolagem epistemológica</a:t>
            </a:r>
            <a:r>
              <a:rPr lang="es" sz="1200">
                <a:solidFill>
                  <a:srgbClr val="8625B8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que denominei trans/in/fim-disciplinar, recuperando as contribuições da cultura visual e dos estudos da performance. De fato, esses campos surgiram e se desenvolveram na intersecção de outros campos disciplinares, dos quais se alimentam constantemente.</a:t>
            </a:r>
            <a:endParaRPr sz="1200">
              <a:solidFill>
                <a:srgbClr val="8625B8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solidFill>
                  <a:srgbClr val="8625B8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Também</a:t>
            </a:r>
            <a:r>
              <a:rPr b="1" lang="es" sz="1200">
                <a:solidFill>
                  <a:srgbClr val="8625B8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é uma pesquisa distanciar-se da concepção neutra, empírica, higiênica e eurocêntrica da ciência.</a:t>
            </a:r>
            <a:endParaRPr b="1" sz="1200">
              <a:solidFill>
                <a:srgbClr val="8625B8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30001"/>
            <a:ext cx="3913275" cy="3186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1752825"/>
            <a:ext cx="397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just">
              <a:lnSpc>
                <a:spcPct val="115000"/>
              </a:lnSpc>
              <a:spcBef>
                <a:spcPts val="2000"/>
              </a:spcBef>
              <a:spcAft>
                <a:spcPts val="2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500">
                <a:solidFill>
                  <a:srgbClr val="FF0000"/>
                </a:solidFill>
                <a:latin typeface="Merriweather Medium"/>
                <a:ea typeface="Merriweather Medium"/>
                <a:cs typeface="Merriweather Medium"/>
                <a:sym typeface="Merriweather Medium"/>
              </a:rPr>
              <a:t>#Metodolo(R)gí@</a:t>
            </a:r>
            <a:endParaRPr sz="4100"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4285500" y="287100"/>
            <a:ext cx="46782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785" lvl="0" marL="45720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625B8"/>
              </a:buClr>
              <a:buSzPts val="1310"/>
              <a:buFont typeface="Georgia"/>
              <a:buChar char="●"/>
            </a:pPr>
            <a:r>
              <a:rPr lang="es" sz="1310">
                <a:solidFill>
                  <a:srgbClr val="8625B8"/>
                </a:solidFill>
                <a:latin typeface="Georgia"/>
                <a:ea typeface="Georgia"/>
                <a:cs typeface="Georgia"/>
                <a:sym typeface="Georgia"/>
              </a:rPr>
              <a:t>Metodologia (auto)biográfica (Passeggi, 2015, Contreras, 2016, Porta, et. al., 2018), </a:t>
            </a:r>
            <a:endParaRPr sz="1310">
              <a:solidFill>
                <a:srgbClr val="8625B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1785" lvl="0" marL="45720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625B8"/>
              </a:buClr>
              <a:buSzPts val="1310"/>
              <a:buFont typeface="Georgia"/>
              <a:buChar char="●"/>
            </a:pPr>
            <a:r>
              <a:rPr lang="es" sz="1310">
                <a:solidFill>
                  <a:srgbClr val="8625B8"/>
                </a:solidFill>
                <a:latin typeface="Georgia"/>
                <a:ea typeface="Georgia"/>
                <a:cs typeface="Georgia"/>
                <a:sym typeface="Georgia"/>
              </a:rPr>
              <a:t>Narrativa (Suárez, 2021, Barone Zallocco, 2022)</a:t>
            </a:r>
            <a:endParaRPr sz="1310">
              <a:solidFill>
                <a:srgbClr val="8625B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1785" lvl="0" marL="45720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625B8"/>
              </a:buClr>
              <a:buSzPts val="1310"/>
              <a:buFont typeface="Georgia"/>
              <a:buChar char="●"/>
            </a:pPr>
            <a:r>
              <a:rPr lang="es" sz="1310">
                <a:solidFill>
                  <a:srgbClr val="8625B8"/>
                </a:solidFill>
                <a:latin typeface="Georgia"/>
                <a:ea typeface="Georgia"/>
                <a:cs typeface="Georgia"/>
                <a:sym typeface="Georgia"/>
              </a:rPr>
              <a:t>Pós-qualitativo (St.Pierre, 2014 em Hernandez Hernandez)</a:t>
            </a:r>
            <a:endParaRPr sz="1310">
              <a:solidFill>
                <a:srgbClr val="8625B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s" sz="1310">
                <a:solidFill>
                  <a:srgbClr val="8625B8"/>
                </a:solidFill>
                <a:latin typeface="Georgia"/>
                <a:ea typeface="Georgia"/>
                <a:cs typeface="Georgia"/>
                <a:sym typeface="Georgia"/>
              </a:rPr>
              <a:t>-&gt; resgatar </a:t>
            </a:r>
            <a:r>
              <a:rPr b="1" lang="es" sz="1310">
                <a:solidFill>
                  <a:srgbClr val="8625B8"/>
                </a:solidFill>
                <a:latin typeface="Georgia"/>
                <a:ea typeface="Georgia"/>
                <a:cs typeface="Georgia"/>
                <a:sym typeface="Georgia"/>
              </a:rPr>
              <a:t>seu caráter transdisciplinar, tornado in/finalmente disciplinar, como potencial epistemológico que, longe de reforçar vieses disciplinares e suas metodologias, visa erodir campos, tecidos, conceitos e práticas </a:t>
            </a:r>
            <a:r>
              <a:rPr lang="es" sz="1310">
                <a:solidFill>
                  <a:srgbClr val="8625B8"/>
                </a:solidFill>
                <a:latin typeface="Georgia"/>
                <a:ea typeface="Georgia"/>
                <a:cs typeface="Georgia"/>
                <a:sym typeface="Georgia"/>
              </a:rPr>
              <a:t>(Haraway, 2022) como uma forma de </a:t>
            </a:r>
            <a:r>
              <a:rPr b="1" lang="es" sz="1310">
                <a:solidFill>
                  <a:srgbClr val="8625B8"/>
                </a:solidFill>
                <a:latin typeface="Georgia"/>
                <a:ea typeface="Georgia"/>
                <a:cs typeface="Georgia"/>
                <a:sym typeface="Georgia"/>
              </a:rPr>
              <a:t>bricolagem</a:t>
            </a:r>
            <a:r>
              <a:rPr lang="es" sz="1310">
                <a:solidFill>
                  <a:srgbClr val="8625B8"/>
                </a:solidFill>
                <a:latin typeface="Georgia"/>
                <a:ea typeface="Georgia"/>
                <a:cs typeface="Georgia"/>
                <a:sym typeface="Georgia"/>
              </a:rPr>
              <a:t> (Kincheloe e Mc. Laren, 2012) para expor o </a:t>
            </a:r>
            <a:r>
              <a:rPr b="1" lang="es" sz="1310">
                <a:solidFill>
                  <a:srgbClr val="8625B8"/>
                </a:solidFill>
                <a:latin typeface="Georgia"/>
                <a:ea typeface="Georgia"/>
                <a:cs typeface="Georgia"/>
                <a:sym typeface="Georgia"/>
              </a:rPr>
              <a:t>ponto de vida </a:t>
            </a:r>
            <a:r>
              <a:rPr lang="es" sz="1310">
                <a:solidFill>
                  <a:srgbClr val="8625B8"/>
                </a:solidFill>
                <a:latin typeface="Georgia"/>
                <a:ea typeface="Georgia"/>
                <a:cs typeface="Georgia"/>
                <a:sym typeface="Georgia"/>
              </a:rPr>
              <a:t>(Coccia, 2017) a partir do qual </a:t>
            </a:r>
            <a:r>
              <a:rPr b="1" lang="es" sz="1310">
                <a:solidFill>
                  <a:srgbClr val="8625B8"/>
                </a:solidFill>
                <a:latin typeface="Georgia"/>
                <a:ea typeface="Georgia"/>
                <a:cs typeface="Georgia"/>
                <a:sym typeface="Georgia"/>
              </a:rPr>
              <a:t>conceituo afetivamente minha pesquis</a:t>
            </a:r>
            <a:r>
              <a:rPr lang="es" sz="1310">
                <a:solidFill>
                  <a:srgbClr val="8625B8"/>
                </a:solidFill>
                <a:latin typeface="Georgia"/>
                <a:ea typeface="Georgia"/>
                <a:cs typeface="Georgia"/>
                <a:sym typeface="Georgia"/>
              </a:rPr>
              <a:t>a, tendo em vista visibilizar minha relação com a rede de realidade de tais indagações (Kincheloe e Mc. Laren, 2012).</a:t>
            </a:r>
            <a:endParaRPr sz="1310">
              <a:solidFill>
                <a:srgbClr val="8625B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179999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100">
              <a:solidFill>
                <a:srgbClr val="D00505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es" sz="1300">
                <a:solidFill>
                  <a:srgbClr val="D0050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Nada existe quando chego, </a:t>
            </a:r>
            <a:endParaRPr b="1" sz="1300">
              <a:solidFill>
                <a:srgbClr val="D00505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es" sz="1300">
                <a:solidFill>
                  <a:srgbClr val="D0050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nem acaba quando vou embora.</a:t>
            </a:r>
            <a:endParaRPr sz="141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/>
        </p:nvSpPr>
        <p:spPr>
          <a:xfrm>
            <a:off x="4426825" y="455700"/>
            <a:ext cx="5078700" cy="23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900">
                <a:solidFill>
                  <a:srgbClr val="FF0000"/>
                </a:solidFill>
                <a:latin typeface="Roboto Serif"/>
                <a:ea typeface="Roboto Serif"/>
                <a:cs typeface="Roboto Serif"/>
                <a:sym typeface="Roboto Serif"/>
              </a:rPr>
              <a:t>perfor</a:t>
            </a:r>
            <a:r>
              <a:rPr lang="es" sz="49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(</a:t>
            </a:r>
            <a:r>
              <a:rPr b="1" lang="es" sz="7400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m</a:t>
            </a:r>
            <a:r>
              <a:rPr lang="es" sz="49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)</a:t>
            </a:r>
            <a:r>
              <a:rPr lang="es" sz="4900">
                <a:solidFill>
                  <a:srgbClr val="FF0000"/>
                </a:solidFill>
                <a:latin typeface="Roboto Serif"/>
                <a:ea typeface="Roboto Serif"/>
                <a:cs typeface="Roboto Serif"/>
                <a:sym typeface="Roboto Serif"/>
              </a:rPr>
              <a:t>ar</a:t>
            </a:r>
            <a:endParaRPr sz="4900">
              <a:solidFill>
                <a:srgbClr val="FF0000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4200">
                <a:solidFill>
                  <a:srgbClr val="FF0000"/>
                </a:solidFill>
                <a:latin typeface="Roboto Serif"/>
                <a:ea typeface="Roboto Serif"/>
                <a:cs typeface="Roboto Serif"/>
                <a:sym typeface="Roboto Serif"/>
              </a:rPr>
              <a:t>las </a:t>
            </a:r>
            <a:r>
              <a:rPr lang="es" sz="4900">
                <a:solidFill>
                  <a:srgbClr val="FF0000"/>
                </a:solidFill>
                <a:latin typeface="Roboto Serif"/>
                <a:ea typeface="Roboto Serif"/>
                <a:cs typeface="Roboto Serif"/>
                <a:sym typeface="Roboto Serif"/>
              </a:rPr>
              <a:t>visualidades</a:t>
            </a:r>
            <a:endParaRPr sz="4900">
              <a:solidFill>
                <a:srgbClr val="FF0000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075" y="-25237"/>
            <a:ext cx="3482325" cy="51939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/>
        </p:nvSpPr>
        <p:spPr>
          <a:xfrm>
            <a:off x="4689900" y="2727000"/>
            <a:ext cx="4060500" cy="24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900" strike="sngStrike">
                <a:solidFill>
                  <a:srgbClr val="434343"/>
                </a:solidFill>
                <a:latin typeface="Roboto Serif"/>
                <a:ea typeface="Roboto Serif"/>
                <a:cs typeface="Roboto Serif"/>
                <a:sym typeface="Roboto Serif"/>
              </a:rPr>
              <a:t>hegemónicas</a:t>
            </a:r>
            <a:endParaRPr sz="2900" strike="sngStrike">
              <a:solidFill>
                <a:srgbClr val="434343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900" strike="sngStrike">
                <a:solidFill>
                  <a:srgbClr val="434343"/>
                </a:solidFill>
                <a:latin typeface="Roboto Serif"/>
                <a:ea typeface="Roboto Serif"/>
                <a:cs typeface="Roboto Serif"/>
                <a:sym typeface="Roboto Serif"/>
              </a:rPr>
              <a:t>moderno-coloniales</a:t>
            </a:r>
            <a:endParaRPr sz="2900" strike="sngStrike">
              <a:solidFill>
                <a:srgbClr val="434343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900" strike="sngStrike">
                <a:solidFill>
                  <a:srgbClr val="434343"/>
                </a:solidFill>
                <a:latin typeface="Roboto Serif"/>
                <a:ea typeface="Roboto Serif"/>
                <a:cs typeface="Roboto Serif"/>
                <a:sym typeface="Roboto Serif"/>
              </a:rPr>
              <a:t>heteropatriarcales</a:t>
            </a:r>
            <a:endParaRPr sz="2900" strike="sngStrike">
              <a:solidFill>
                <a:srgbClr val="434343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900" strike="sngStrike">
                <a:solidFill>
                  <a:srgbClr val="434343"/>
                </a:solidFill>
                <a:latin typeface="Roboto Serif"/>
                <a:ea typeface="Roboto Serif"/>
                <a:cs typeface="Roboto Serif"/>
                <a:sym typeface="Roboto Serif"/>
              </a:rPr>
              <a:t>biologicistas</a:t>
            </a:r>
            <a:endParaRPr sz="2900" strike="sngStrike">
              <a:solidFill>
                <a:srgbClr val="434343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900" strike="sngStrike">
                <a:solidFill>
                  <a:srgbClr val="434343"/>
                </a:solidFill>
                <a:latin typeface="Roboto Serif"/>
                <a:ea typeface="Roboto Serif"/>
                <a:cs typeface="Roboto Serif"/>
                <a:sym typeface="Roboto Serif"/>
              </a:rPr>
              <a:t>biomédicas</a:t>
            </a:r>
            <a:endParaRPr sz="2900" strike="sngStrike">
              <a:solidFill>
                <a:srgbClr val="434343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pic>
        <p:nvPicPr>
          <p:cNvPr id="90" name="Google Shape;90;p18" title="blood-splatter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9875" y="45570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5324998" y="1156360"/>
            <a:ext cx="380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D00505"/>
                </a:solidFill>
                <a:latin typeface="Roboto Serif"/>
                <a:ea typeface="Roboto Serif"/>
                <a:cs typeface="Roboto Serif"/>
                <a:sym typeface="Roboto Serif"/>
              </a:rPr>
              <a:t>Transmasculinidades menstruantes</a:t>
            </a:r>
            <a:endParaRPr>
              <a:solidFill>
                <a:srgbClr val="D00505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5325073" y="2196185"/>
            <a:ext cx="3575700" cy="30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625B8"/>
              </a:buClr>
              <a:buSzPts val="1800"/>
              <a:buFont typeface="Roboto Serif Light"/>
              <a:buChar char="●"/>
            </a:pPr>
            <a:r>
              <a:rPr lang="es">
                <a:solidFill>
                  <a:srgbClr val="8625B8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Effy Beth</a:t>
            </a:r>
            <a:endParaRPr>
              <a:solidFill>
                <a:srgbClr val="8625B8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625B8"/>
              </a:buClr>
              <a:buSzPts val="1800"/>
              <a:buFont typeface="Roboto Serif Light"/>
              <a:buChar char="●"/>
            </a:pPr>
            <a:r>
              <a:rPr lang="es">
                <a:solidFill>
                  <a:srgbClr val="8625B8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Thonithetampon</a:t>
            </a:r>
            <a:endParaRPr>
              <a:solidFill>
                <a:srgbClr val="8625B8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625B8"/>
              </a:buClr>
              <a:buSzPts val="1800"/>
              <a:buFont typeface="Roboto Serif Light"/>
              <a:buChar char="●"/>
            </a:pPr>
            <a:r>
              <a:rPr lang="es">
                <a:solidFill>
                  <a:srgbClr val="8625B8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Raindovmodel</a:t>
            </a:r>
            <a:endParaRPr>
              <a:solidFill>
                <a:srgbClr val="8625B8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9" title="2 cartografias menstruales.jpg"/>
          <p:cNvPicPr preferRelativeResize="0"/>
          <p:nvPr/>
        </p:nvPicPr>
        <p:blipFill rotWithShape="1">
          <a:blip r:embed="rId3">
            <a:alphaModFix/>
          </a:blip>
          <a:srcRect b="14745" l="0" r="0" t="10252"/>
          <a:stretch/>
        </p:blipFill>
        <p:spPr>
          <a:xfrm>
            <a:off x="101450" y="361195"/>
            <a:ext cx="5155149" cy="4448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 title="WhatsApp Image 2025-04-28 at 11.10.32 AM.jpeg"/>
          <p:cNvPicPr preferRelativeResize="0"/>
          <p:nvPr/>
        </p:nvPicPr>
        <p:blipFill rotWithShape="1">
          <a:blip r:embed="rId3">
            <a:alphaModFix/>
          </a:blip>
          <a:srcRect b="26986" l="0" r="0" t="17209"/>
          <a:stretch/>
        </p:blipFill>
        <p:spPr>
          <a:xfrm>
            <a:off x="4853450" y="588212"/>
            <a:ext cx="3199126" cy="396707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/>
          <p:nvPr>
            <p:ph type="title"/>
          </p:nvPr>
        </p:nvSpPr>
        <p:spPr>
          <a:xfrm>
            <a:off x="768898" y="588198"/>
            <a:ext cx="380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D00505"/>
                </a:solidFill>
                <a:latin typeface="Roboto Serif"/>
                <a:ea typeface="Roboto Serif"/>
                <a:cs typeface="Roboto Serif"/>
                <a:sym typeface="Roboto Serif"/>
              </a:rPr>
              <a:t>Personas </a:t>
            </a:r>
            <a:r>
              <a:rPr lang="es">
                <a:solidFill>
                  <a:srgbClr val="D00505"/>
                </a:solidFill>
                <a:latin typeface="Roboto Serif"/>
                <a:ea typeface="Roboto Serif"/>
                <a:cs typeface="Roboto Serif"/>
                <a:sym typeface="Roboto Serif"/>
              </a:rPr>
              <a:t>menstruantes</a:t>
            </a:r>
            <a:endParaRPr>
              <a:solidFill>
                <a:srgbClr val="D00505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D00505"/>
                </a:solidFill>
                <a:latin typeface="Roboto Serif"/>
                <a:ea typeface="Roboto Serif"/>
                <a:cs typeface="Roboto Serif"/>
                <a:sym typeface="Roboto Serif"/>
              </a:rPr>
              <a:t>con </a:t>
            </a:r>
            <a:r>
              <a:rPr i="1" lang="es">
                <a:solidFill>
                  <a:srgbClr val="D00505"/>
                </a:solidFill>
                <a:latin typeface="Roboto Serif"/>
                <a:ea typeface="Roboto Serif"/>
                <a:cs typeface="Roboto Serif"/>
                <a:sym typeface="Roboto Serif"/>
              </a:rPr>
              <a:t>discapacidad</a:t>
            </a:r>
            <a:endParaRPr i="1">
              <a:solidFill>
                <a:srgbClr val="D00505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768900" y="2311999"/>
            <a:ext cx="3575700" cy="161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625B8"/>
              </a:buClr>
              <a:buSzPts val="1800"/>
              <a:buFont typeface="Roboto Serif Light"/>
              <a:buChar char="●"/>
            </a:pPr>
            <a:r>
              <a:rPr lang="es">
                <a:solidFill>
                  <a:srgbClr val="8625B8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This Ability</a:t>
            </a:r>
            <a:endParaRPr>
              <a:solidFill>
                <a:srgbClr val="8625B8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8625B8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Desconozco el nombre de la persona de la imagen</a:t>
            </a:r>
            <a:endParaRPr>
              <a:solidFill>
                <a:srgbClr val="8625B8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113175" y="759675"/>
            <a:ext cx="2120400" cy="33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D00505"/>
                </a:solidFill>
                <a:latin typeface="Roboto Serif"/>
                <a:ea typeface="Roboto Serif"/>
                <a:cs typeface="Roboto Serif"/>
                <a:sym typeface="Roboto Serif"/>
              </a:rPr>
              <a:t>Entonces, </a:t>
            </a:r>
            <a:endParaRPr>
              <a:solidFill>
                <a:srgbClr val="D00505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D00505"/>
                </a:solidFill>
                <a:latin typeface="Roboto Serif"/>
                <a:ea typeface="Roboto Serif"/>
                <a:cs typeface="Roboto Serif"/>
                <a:sym typeface="Roboto Serif"/>
              </a:rPr>
              <a:t>cómo</a:t>
            </a:r>
            <a:r>
              <a:rPr b="1" lang="es">
                <a:solidFill>
                  <a:srgbClr val="D00505"/>
                </a:solidFill>
                <a:latin typeface="Roboto Serif"/>
                <a:ea typeface="Roboto Serif"/>
                <a:cs typeface="Roboto Serif"/>
                <a:sym typeface="Roboto Serif"/>
              </a:rPr>
              <a:t> operan estas visualidades</a:t>
            </a:r>
            <a:r>
              <a:rPr lang="es">
                <a:solidFill>
                  <a:srgbClr val="D00505"/>
                </a:solidFill>
                <a:latin typeface="Roboto Serif"/>
                <a:ea typeface="Roboto Serif"/>
                <a:cs typeface="Roboto Serif"/>
                <a:sym typeface="Roboto Serif"/>
              </a:rPr>
              <a:t> en las aulas?</a:t>
            </a:r>
            <a:endParaRPr>
              <a:solidFill>
                <a:srgbClr val="D00505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pic>
        <p:nvPicPr>
          <p:cNvPr id="110" name="Google Shape;110;p21" title="IMG-20230517-WA000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6800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