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256" r:id="rId2"/>
    <p:sldId id="449" r:id="rId3"/>
    <p:sldId id="445" r:id="rId4"/>
    <p:sldId id="448" r:id="rId5"/>
    <p:sldId id="452" r:id="rId6"/>
    <p:sldId id="506" r:id="rId7"/>
    <p:sldId id="507" r:id="rId8"/>
    <p:sldId id="471" r:id="rId9"/>
    <p:sldId id="508" r:id="rId10"/>
    <p:sldId id="494" r:id="rId11"/>
    <p:sldId id="498" r:id="rId12"/>
    <p:sldId id="500" r:id="rId13"/>
    <p:sldId id="499" r:id="rId14"/>
    <p:sldId id="501" r:id="rId15"/>
    <p:sldId id="502" r:id="rId16"/>
    <p:sldId id="509" r:id="rId17"/>
    <p:sldId id="503" r:id="rId18"/>
    <p:sldId id="510" r:id="rId19"/>
    <p:sldId id="505" r:id="rId20"/>
    <p:sldId id="371" r:id="rId21"/>
    <p:sldId id="489" r:id="rId22"/>
    <p:sldId id="491" r:id="rId23"/>
    <p:sldId id="276" r:id="rId24"/>
    <p:sldId id="442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Moritz" initials="MM" lastIdx="4" clrIdx="0">
    <p:extLst>
      <p:ext uri="{19B8F6BF-5375-455C-9EA6-DF929625EA0E}">
        <p15:presenceInfo xmlns="" xmlns:p15="http://schemas.microsoft.com/office/powerpoint/2012/main" userId="ec419ec8ff74460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2" autoAdjust="0"/>
  </p:normalViewPr>
  <p:slideViewPr>
    <p:cSldViewPr>
      <p:cViewPr>
        <p:scale>
          <a:sx n="76" d="100"/>
          <a:sy n="76" d="100"/>
        </p:scale>
        <p:origin x="-1200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5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F47AA-176A-4EA0-A073-DD73030D26EC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98FEA-6118-4248-95F1-2421779971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49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026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118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118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118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98FEA-6118-4248-95F1-24217799719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6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ED07A26-E398-43E3-8D13-7A943A5AF255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5566B7E-BB59-415E-BB86-68223A5960F7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608" y="359898"/>
            <a:ext cx="7795592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pt-BR" sz="2800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>
                <a:effectLst/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pt-BR" sz="2800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>
                <a:effectLst/>
                <a:latin typeface="Arial" pitchFamily="34" charset="0"/>
                <a:cs typeface="Arial" pitchFamily="34" charset="0"/>
              </a:rPr>
            </a:br>
            <a:endParaRPr lang="pt-BR" sz="2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2492896"/>
            <a:ext cx="7406640" cy="2952328"/>
          </a:xfrm>
        </p:spPr>
        <p:txBody>
          <a:bodyPr>
            <a:normAutofit fontScale="92500" lnSpcReduction="20000"/>
          </a:bodyPr>
          <a:lstStyle/>
          <a:p>
            <a:pPr algn="ctr"/>
            <a:endParaRPr lang="pt-BR" b="1" dirty="0" smtClean="0"/>
          </a:p>
          <a:p>
            <a:pPr algn="ctr"/>
            <a:endParaRPr lang="pt-BR" b="1" dirty="0"/>
          </a:p>
          <a:p>
            <a:pPr algn="ctr"/>
            <a:r>
              <a:rPr lang="pt-BR" b="1" dirty="0"/>
              <a:t>A inter-relação entre estigmas e outros problemas sociais em campanhas sobre HIV: uma análise do discurso a partir de uma abordagem interseccional</a:t>
            </a:r>
            <a:endParaRPr lang="pt-BR" dirty="0"/>
          </a:p>
          <a:p>
            <a:pPr algn="ctr"/>
            <a:endParaRPr lang="pt-BR" dirty="0" smtClean="0"/>
          </a:p>
          <a:p>
            <a:pPr algn="ctr"/>
            <a:r>
              <a:rPr lang="pt-BR" dirty="0" smtClean="0"/>
              <a:t>José Augusto Simões de Miranda (UFSC)</a:t>
            </a:r>
          </a:p>
          <a:p>
            <a:pPr algn="ctr"/>
            <a:endParaRPr lang="pt-BR" dirty="0"/>
          </a:p>
        </p:txBody>
      </p:sp>
      <p:pic>
        <p:nvPicPr>
          <p:cNvPr id="1026" name="Picture 2" descr="C:\Users\Zé Augusto\Desktop\IMAGEM UFS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834" y="417815"/>
            <a:ext cx="1735998" cy="127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Zé Augusto\Desktop\IMAGEM IE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182526"/>
            <a:ext cx="1440161" cy="160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Zé Augusto\Desktop\IMAGEM SITE IEG NOV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89558"/>
            <a:ext cx="35147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0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Acordos metodológicos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492896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/>
              <a:t>Para que isso </a:t>
            </a:r>
            <a:r>
              <a:rPr lang="pt-BR" sz="2800" dirty="0" smtClean="0"/>
              <a:t>fosse </a:t>
            </a:r>
            <a:r>
              <a:rPr lang="pt-BR" sz="2800" dirty="0"/>
              <a:t>possível, este estudo </a:t>
            </a:r>
            <a:r>
              <a:rPr lang="pt-BR" sz="2800" dirty="0" smtClean="0"/>
              <a:t>foi realizado </a:t>
            </a:r>
            <a:r>
              <a:rPr lang="pt-BR" sz="2800" dirty="0"/>
              <a:t>seguindo uma metodologia de pesquisa qualitativa e os dados são discutidos à luz da abordagem teórico-metodológica da Análise Crítica do Discurso, </a:t>
            </a:r>
            <a:r>
              <a:rPr lang="pt-BR" sz="2800" dirty="0" smtClean="0"/>
              <a:t>mais especificamente a categoria analítica de Contexto (van </a:t>
            </a:r>
            <a:r>
              <a:rPr lang="pt-BR" sz="2800" dirty="0" err="1" smtClean="0"/>
              <a:t>Dijk</a:t>
            </a:r>
            <a:r>
              <a:rPr lang="pt-BR" sz="2800" dirty="0" smtClean="0"/>
              <a:t>, 2020), dos estudos </a:t>
            </a:r>
            <a:r>
              <a:rPr lang="pt-BR" sz="2800" i="1" dirty="0" err="1" smtClean="0"/>
              <a:t>queer</a:t>
            </a:r>
            <a:r>
              <a:rPr lang="pt-BR" sz="2800" dirty="0"/>
              <a:t> </a:t>
            </a:r>
            <a:r>
              <a:rPr lang="pt-BR" sz="2800" dirty="0" smtClean="0"/>
              <a:t>e da </a:t>
            </a:r>
            <a:r>
              <a:rPr lang="pt-BR" sz="2800" dirty="0" err="1" smtClean="0"/>
              <a:t>interseccionalidade</a:t>
            </a:r>
            <a:r>
              <a:rPr lang="pt-BR" sz="2800" dirty="0" smtClean="0"/>
              <a:t> como teoria social crítica.  </a:t>
            </a:r>
          </a:p>
        </p:txBody>
      </p:sp>
    </p:spTree>
    <p:extLst>
      <p:ext uri="{BB962C8B-B14F-4D97-AF65-F5344CB8AC3E}">
        <p14:creationId xmlns:p14="http://schemas.microsoft.com/office/powerpoint/2010/main" val="293855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O que encontramos?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060848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/>
              <a:t>N</a:t>
            </a:r>
            <a:r>
              <a:rPr lang="pt-BR" sz="2800" dirty="0" smtClean="0"/>
              <a:t>o </a:t>
            </a:r>
            <a:r>
              <a:rPr lang="pt-BR" sz="2800" dirty="0"/>
              <a:t>presente estudo, vimos regularidades que predominam entre os participantes </a:t>
            </a:r>
            <a:r>
              <a:rPr lang="pt-BR" sz="2800" dirty="0" smtClean="0"/>
              <a:t>na categoria analítica </a:t>
            </a:r>
            <a:r>
              <a:rPr lang="pt-BR" sz="2800" dirty="0"/>
              <a:t>de Contexto, como: </a:t>
            </a:r>
            <a:endParaRPr lang="pt-BR" sz="2800" dirty="0" smtClean="0"/>
          </a:p>
          <a:p>
            <a:pPr marL="82296" indent="0" algn="just">
              <a:buNone/>
            </a:pPr>
            <a:r>
              <a:rPr lang="pt-BR" sz="2800" dirty="0" smtClean="0"/>
              <a:t>i</a:t>
            </a:r>
            <a:r>
              <a:rPr lang="pt-BR" sz="2800" dirty="0"/>
              <a:t>) </a:t>
            </a:r>
            <a:r>
              <a:rPr lang="pt-BR" sz="2800" i="1" dirty="0"/>
              <a:t>tipos de papéis </a:t>
            </a:r>
            <a:r>
              <a:rPr lang="pt-BR" sz="2800" i="1" dirty="0" smtClean="0"/>
              <a:t>sociais </a:t>
            </a:r>
            <a:r>
              <a:rPr lang="pt-BR" sz="2800" dirty="0" smtClean="0"/>
              <a:t>(ser </a:t>
            </a:r>
            <a:r>
              <a:rPr lang="pt-BR" sz="2800" dirty="0"/>
              <a:t>membro de um grupo ou </a:t>
            </a:r>
            <a:r>
              <a:rPr lang="pt-BR" sz="2800" dirty="0" smtClean="0"/>
              <a:t>identidades</a:t>
            </a:r>
            <a:r>
              <a:rPr lang="pt-BR" sz="2800" dirty="0"/>
              <a:t>)</a:t>
            </a:r>
            <a:r>
              <a:rPr lang="pt-BR" sz="2800" dirty="0" smtClean="0"/>
              <a:t> </a:t>
            </a:r>
            <a:r>
              <a:rPr lang="pt-BR" sz="2800" dirty="0"/>
              <a:t>que demonstraram a representação dessas identidades de </a:t>
            </a:r>
            <a:r>
              <a:rPr lang="pt-BR" sz="2800"/>
              <a:t>forma </a:t>
            </a:r>
            <a:r>
              <a:rPr lang="pt-BR" sz="2800" smtClean="0"/>
              <a:t>sobreposta, </a:t>
            </a:r>
            <a:r>
              <a:rPr lang="pt-BR" sz="2800" dirty="0"/>
              <a:t>ou seja, há uma </a:t>
            </a:r>
            <a:r>
              <a:rPr lang="pt-BR" sz="2800" dirty="0" smtClean="0"/>
              <a:t>inter-relação entre </a:t>
            </a:r>
            <a:r>
              <a:rPr lang="pt-BR" sz="2800" dirty="0"/>
              <a:t>ser gay e viver com </a:t>
            </a:r>
            <a:r>
              <a:rPr lang="pt-BR" sz="2800" dirty="0" err="1"/>
              <a:t>hiv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770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O que encontramos?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060848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/>
              <a:t>Por exemplo, o primeiro participante relatou uma ‘condescendência’ de outras pessoas (dissidentes de sexualidade) com o seu diagnóstico em aplicativos de relacionamento, deixando </a:t>
            </a:r>
            <a:r>
              <a:rPr lang="pt-BR" sz="2800" dirty="0" smtClean="0"/>
              <a:t>ele confortável </a:t>
            </a:r>
            <a:r>
              <a:rPr lang="pt-BR" sz="2800" dirty="0"/>
              <a:t>para falar sobre o tema </a:t>
            </a:r>
            <a:r>
              <a:rPr lang="pt-BR" sz="2800" dirty="0" err="1" smtClean="0"/>
              <a:t>hiv</a:t>
            </a:r>
            <a:r>
              <a:rPr lang="pt-BR" sz="2800" dirty="0" smtClean="0"/>
              <a:t>/aids. </a:t>
            </a:r>
          </a:p>
          <a:p>
            <a:pPr marL="82296" indent="0" algn="just">
              <a:buNone/>
            </a:pPr>
            <a:r>
              <a:rPr lang="pt-BR" sz="2800" dirty="0" smtClean="0"/>
              <a:t>E também </a:t>
            </a:r>
            <a:r>
              <a:rPr lang="pt-BR" sz="2800" dirty="0"/>
              <a:t>conheceu </a:t>
            </a:r>
            <a:r>
              <a:rPr lang="pt-BR" sz="2800"/>
              <a:t>uma </a:t>
            </a:r>
            <a:r>
              <a:rPr lang="pt-BR" sz="2800" smtClean="0"/>
              <a:t>pessoa, que </a:t>
            </a:r>
            <a:r>
              <a:rPr lang="pt-BR" sz="2800" dirty="0"/>
              <a:t>é o segundo participante, com quem mantém um relacionamento </a:t>
            </a:r>
            <a:r>
              <a:rPr lang="pt-BR" sz="2800" dirty="0" err="1" smtClean="0"/>
              <a:t>sorodiferente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620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O que encontramos?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276872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 smtClean="0"/>
              <a:t>O </a:t>
            </a:r>
            <a:r>
              <a:rPr lang="pt-BR" sz="2800" dirty="0"/>
              <a:t>terceiro participante falou sobre a dificuldade de sair de dois armários — que se inter-relacionam ao longo da história da epidemia do </a:t>
            </a:r>
            <a:r>
              <a:rPr lang="pt-BR" sz="2800" dirty="0" err="1"/>
              <a:t>hiv</a:t>
            </a:r>
            <a:r>
              <a:rPr lang="pt-BR" sz="2800" dirty="0"/>
              <a:t>/aids. </a:t>
            </a:r>
            <a:endParaRPr lang="pt-BR" sz="2800" dirty="0" smtClean="0"/>
          </a:p>
          <a:p>
            <a:pPr marL="82296" indent="0" algn="just">
              <a:buNone/>
            </a:pPr>
            <a:r>
              <a:rPr lang="pt-BR" sz="2800" dirty="0" smtClean="0"/>
              <a:t>E </a:t>
            </a:r>
            <a:r>
              <a:rPr lang="pt-BR" sz="2800" dirty="0"/>
              <a:t>o quarto participante afirmou, de forma </a:t>
            </a:r>
            <a:r>
              <a:rPr lang="pt-BR" sz="2800" dirty="0" smtClean="0"/>
              <a:t>direta e categórica, </a:t>
            </a:r>
            <a:r>
              <a:rPr lang="pt-BR" sz="2800" dirty="0"/>
              <a:t>que falar sobre viver com </a:t>
            </a:r>
            <a:r>
              <a:rPr lang="pt-BR" sz="2800" dirty="0" err="1"/>
              <a:t>hiv</a:t>
            </a:r>
            <a:r>
              <a:rPr lang="pt-BR" sz="2800" dirty="0"/>
              <a:t> era falar sobre sua orientação </a:t>
            </a:r>
            <a:r>
              <a:rPr lang="pt-BR" sz="2800" dirty="0" smtClean="0"/>
              <a:t>sexual.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107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O que encontramos?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060848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 err="1"/>
              <a:t>ii</a:t>
            </a:r>
            <a:r>
              <a:rPr lang="pt-BR" sz="2800" dirty="0"/>
              <a:t>) </a:t>
            </a:r>
            <a:r>
              <a:rPr lang="pt-BR" sz="2800" i="1" dirty="0"/>
              <a:t>crenças e conhecimentos compartilhados e sociais</a:t>
            </a:r>
            <a:r>
              <a:rPr lang="pt-BR" sz="2800" dirty="0"/>
              <a:t>: vimos que, de modo geral, os participantes se inserem no campo </a:t>
            </a:r>
            <a:r>
              <a:rPr lang="pt-BR" sz="2800" dirty="0" smtClean="0"/>
              <a:t>político progressista.</a:t>
            </a:r>
          </a:p>
          <a:p>
            <a:pPr marL="82296" indent="0" algn="just">
              <a:buNone/>
            </a:pPr>
            <a:r>
              <a:rPr lang="pt-BR" sz="2800" dirty="0" err="1"/>
              <a:t>Defert</a:t>
            </a:r>
            <a:r>
              <a:rPr lang="pt-BR" sz="2800" dirty="0"/>
              <a:t> (2021) argumenta que [no início da epidemia] pessoas apoiavam pacientes com aids principalmente quando compartilhavam os mesmos sistemas de crenças e valores.</a:t>
            </a:r>
          </a:p>
        </p:txBody>
      </p:sp>
    </p:spTree>
    <p:extLst>
      <p:ext uri="{BB962C8B-B14F-4D97-AF65-F5344CB8AC3E}">
        <p14:creationId xmlns:p14="http://schemas.microsoft.com/office/powerpoint/2010/main" val="36584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O que encontramos?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060848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 smtClean="0"/>
              <a:t>Assim, os </a:t>
            </a:r>
            <a:r>
              <a:rPr lang="pt-BR" sz="2800" i="1" dirty="0" smtClean="0"/>
              <a:t>tipos papéis sociais </a:t>
            </a:r>
            <a:r>
              <a:rPr lang="pt-BR" sz="2800" dirty="0" smtClean="0"/>
              <a:t>dos participantes da presente pesquisa demonstraram ter semelhantes </a:t>
            </a:r>
            <a:r>
              <a:rPr lang="pt-BR" sz="2800" i="1" dirty="0" smtClean="0"/>
              <a:t>crenças </a:t>
            </a:r>
            <a:r>
              <a:rPr lang="pt-BR" sz="2800" i="1" dirty="0"/>
              <a:t>e conhecimentos compartilhados e </a:t>
            </a:r>
            <a:r>
              <a:rPr lang="pt-BR" sz="2800" i="1" dirty="0" smtClean="0"/>
              <a:t>sociais </a:t>
            </a:r>
            <a:r>
              <a:rPr lang="pt-BR" sz="2800" dirty="0" smtClean="0"/>
              <a:t>— quando há desarticulações de discursos existentes e rearticulações de novas hegemonias discursivas (</a:t>
            </a:r>
            <a:r>
              <a:rPr lang="pt-BR" sz="2800" dirty="0" err="1" smtClean="0"/>
              <a:t>Fairclough</a:t>
            </a:r>
            <a:r>
              <a:rPr lang="pt-BR" sz="2800" dirty="0" smtClean="0"/>
              <a:t>, 2019).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4708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O que encontramos?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628800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 smtClean="0"/>
              <a:t>Desse modo, os </a:t>
            </a:r>
            <a:r>
              <a:rPr lang="pt-BR" sz="2800" dirty="0"/>
              <a:t>resultados demonstram que as </a:t>
            </a:r>
            <a:r>
              <a:rPr lang="pt-BR" sz="2800" dirty="0" smtClean="0"/>
              <a:t>categorias de identidade social </a:t>
            </a:r>
            <a:r>
              <a:rPr lang="pt-BR" sz="2800" dirty="0"/>
              <a:t>dos participantes são representadas sobrepostas, ou seja, </a:t>
            </a:r>
            <a:r>
              <a:rPr lang="pt-BR" sz="2800" dirty="0" smtClean="0"/>
              <a:t>eles demonstram essa inter-relação </a:t>
            </a:r>
            <a:r>
              <a:rPr lang="pt-BR" sz="2800" dirty="0"/>
              <a:t>— social e histórica — entre ser gay e viver com </a:t>
            </a:r>
            <a:r>
              <a:rPr lang="pt-BR" sz="2800" dirty="0" err="1"/>
              <a:t>hiv</a:t>
            </a:r>
            <a:r>
              <a:rPr lang="pt-BR" sz="2800" dirty="0"/>
              <a:t>. Também vimos que os participantes reagem a essas identidades com resistência, </a:t>
            </a:r>
            <a:r>
              <a:rPr lang="pt-BR" sz="2800" dirty="0" err="1"/>
              <a:t>ressignificando</a:t>
            </a:r>
            <a:r>
              <a:rPr lang="pt-BR" sz="2800" dirty="0"/>
              <a:t> os discursos </a:t>
            </a:r>
            <a:r>
              <a:rPr lang="pt-BR" sz="2800" dirty="0" err="1"/>
              <a:t>estigmatizantes</a:t>
            </a:r>
            <a:r>
              <a:rPr lang="pt-BR" sz="2800" dirty="0"/>
              <a:t> que foram (</a:t>
            </a:r>
            <a:r>
              <a:rPr lang="pt-BR" sz="2800" dirty="0" err="1"/>
              <a:t>re</a:t>
            </a:r>
            <a:r>
              <a:rPr lang="pt-BR" sz="2800" dirty="0"/>
              <a:t>)produzidos ao longo dos mais de 40 anos de epidemia do </a:t>
            </a:r>
            <a:r>
              <a:rPr lang="pt-BR" sz="2800" dirty="0" err="1"/>
              <a:t>hiv</a:t>
            </a:r>
            <a:r>
              <a:rPr lang="pt-BR" sz="2800" dirty="0"/>
              <a:t>/aids e que tentam associar e marginalizar as duas categorias de identidade social aqui analisadas.</a:t>
            </a:r>
          </a:p>
        </p:txBody>
      </p:sp>
    </p:spTree>
    <p:extLst>
      <p:ext uri="{BB962C8B-B14F-4D97-AF65-F5344CB8AC3E}">
        <p14:creationId xmlns:p14="http://schemas.microsoft.com/office/powerpoint/2010/main" val="257610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Palavras (nunca) finais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988840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/>
              <a:t>Apesar de diversos avanços e conquistas </a:t>
            </a:r>
            <a:r>
              <a:rPr lang="pt-BR" sz="2800" dirty="0" smtClean="0"/>
              <a:t>com relação a essas categorias de identidade </a:t>
            </a:r>
            <a:r>
              <a:rPr lang="pt-BR" sz="2800" dirty="0"/>
              <a:t>social (ser gay e viver com </a:t>
            </a:r>
            <a:r>
              <a:rPr lang="pt-BR" sz="2800" dirty="0" err="1" smtClean="0"/>
              <a:t>hiv</a:t>
            </a:r>
            <a:r>
              <a:rPr lang="pt-BR" sz="2800" dirty="0" smtClean="0"/>
              <a:t>), </a:t>
            </a:r>
            <a:r>
              <a:rPr lang="pt-BR" sz="2800" dirty="0"/>
              <a:t>observados na área jurídica — com o protecionismo legal, como </a:t>
            </a:r>
            <a:r>
              <a:rPr lang="pt-BR" sz="2800" dirty="0" smtClean="0"/>
              <a:t>a criminalização </a:t>
            </a:r>
            <a:r>
              <a:rPr lang="pt-BR" sz="2800" dirty="0"/>
              <a:t>da </a:t>
            </a:r>
            <a:r>
              <a:rPr lang="pt-BR" sz="2800" dirty="0" smtClean="0"/>
              <a:t>homofobia </a:t>
            </a:r>
            <a:r>
              <a:rPr lang="pt-BR" sz="2800" dirty="0"/>
              <a:t>e </a:t>
            </a:r>
            <a:r>
              <a:rPr lang="pt-BR" sz="2800" dirty="0" err="1"/>
              <a:t>sorofobia</a:t>
            </a:r>
            <a:r>
              <a:rPr lang="pt-BR" sz="2800" dirty="0"/>
              <a:t> — e política — parlamentares defendendo o interesse e direitos desses grupos sociais; ainda vemos outras formas de violência que estão no nível do discurso. Exemplo: epidemia social/discursiva.</a:t>
            </a:r>
          </a:p>
          <a:p>
            <a:pPr marL="82296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518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Palavras (nunca) finais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988840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PT" sz="2800" dirty="0"/>
              <a:t>Portanto, é essencial </a:t>
            </a:r>
            <a:r>
              <a:rPr lang="pt-PT" sz="2800" dirty="0" smtClean="0"/>
              <a:t>que unamos forças para desarticular discursos hegemônicos que tentam colocar essas pessoas em um lugar de abjeção, </a:t>
            </a:r>
            <a:r>
              <a:rPr lang="pt-PT" sz="2800" dirty="0"/>
              <a:t>assim como </a:t>
            </a:r>
            <a:r>
              <a:rPr lang="pt-PT" sz="2800" dirty="0" smtClean="0"/>
              <a:t>assumamos </a:t>
            </a:r>
            <a:r>
              <a:rPr lang="pt-PT" sz="2800" dirty="0"/>
              <a:t>posturas éticas na luta contra o preconceito e a discriminação da comunidade LGBTQIAPN+ e de PVHIV.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367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Palavras (nunca) finais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988840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/>
              <a:t>Com relação à limitação do estudo é que foi identificado apenas duas categorias de identidade social. Para pesquisas futuras, sugiro </a:t>
            </a:r>
            <a:r>
              <a:rPr lang="pt-BR" sz="2800" dirty="0" smtClean="0"/>
              <a:t>investigar </a:t>
            </a:r>
            <a:r>
              <a:rPr lang="pt-BR" sz="2800" dirty="0"/>
              <a:t>se há outras categorias de identidade social disponíveis para que haja a possibilidade de ampliação de análises </a:t>
            </a:r>
            <a:r>
              <a:rPr lang="pt-BR" sz="2800" dirty="0" smtClean="0"/>
              <a:t>interseccionais, por </a:t>
            </a:r>
            <a:r>
              <a:rPr lang="pt-BR" sz="2800" dirty="0" smtClean="0"/>
              <a:t>exemplo</a:t>
            </a:r>
            <a:r>
              <a:rPr lang="pt-BR" sz="2800" dirty="0" smtClean="0"/>
              <a:t>, envolvendo grupos sociais diversos.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46831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Palavras iniciais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2276872"/>
            <a:ext cx="7818072" cy="397152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pt-BR" dirty="0"/>
              <a:t>Ao pensarmos em teorias sociais críticas, há algumas questões que são centrais nas discussões que permeiam essas teorias, como desigualdade social, problemas sociais, ordem social, justiça social e mudança social (Collins, 2022). </a:t>
            </a:r>
          </a:p>
        </p:txBody>
      </p:sp>
    </p:spTree>
    <p:extLst>
      <p:ext uri="{BB962C8B-B14F-4D97-AF65-F5344CB8AC3E}">
        <p14:creationId xmlns:p14="http://schemas.microsoft.com/office/powerpoint/2010/main" val="53946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Referências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568863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1600" dirty="0" smtClean="0"/>
              <a:t>BUTLER</a:t>
            </a:r>
            <a:r>
              <a:rPr lang="en-US" sz="1600" dirty="0"/>
              <a:t>, Judith. </a:t>
            </a:r>
            <a:r>
              <a:rPr lang="en-US" sz="1600" i="1" dirty="0"/>
              <a:t>Undoing Gender</a:t>
            </a:r>
            <a:r>
              <a:rPr lang="en-US" sz="1600" dirty="0"/>
              <a:t>. Nova York-London: </a:t>
            </a:r>
            <a:r>
              <a:rPr lang="en-US" sz="1600" dirty="0" err="1"/>
              <a:t>Routledge</a:t>
            </a:r>
            <a:r>
              <a:rPr lang="en-US" sz="1600" dirty="0"/>
              <a:t>, </a:t>
            </a:r>
            <a:r>
              <a:rPr lang="en-US" sz="1600" dirty="0" smtClean="0"/>
              <a:t>2004.</a:t>
            </a:r>
            <a:endParaRPr lang="pt-BR" sz="1600" dirty="0"/>
          </a:p>
          <a:p>
            <a:pPr>
              <a:buFontTx/>
              <a:buChar char="-"/>
            </a:pPr>
            <a:r>
              <a:rPr lang="pt-BR" sz="1600" dirty="0" smtClean="0"/>
              <a:t>CAETANO</a:t>
            </a:r>
            <a:r>
              <a:rPr lang="pt-BR" sz="1600" dirty="0"/>
              <a:t>, M.; NASCIMENTO, C.; RODRIGUES, A. Do caos </a:t>
            </a:r>
            <a:r>
              <a:rPr lang="pt-BR" sz="1600" dirty="0" err="1"/>
              <a:t>re-emerge</a:t>
            </a:r>
            <a:r>
              <a:rPr lang="pt-BR" sz="1600" dirty="0"/>
              <a:t> a força: AIDS e mobilização LGBT, in J. A. Green e t al. (</a:t>
            </a:r>
            <a:r>
              <a:rPr lang="pt-BR" sz="1600" dirty="0" err="1"/>
              <a:t>orgs</a:t>
            </a:r>
            <a:r>
              <a:rPr lang="pt-BR" sz="1600" dirty="0"/>
              <a:t>.), </a:t>
            </a:r>
            <a:r>
              <a:rPr lang="pt-BR" sz="1600" i="1" dirty="0"/>
              <a:t>História do movimento LGBT no Brasil</a:t>
            </a:r>
            <a:r>
              <a:rPr lang="pt-BR" sz="1600" dirty="0"/>
              <a:t>, São Paulo, Alameda, </a:t>
            </a:r>
            <a:r>
              <a:rPr lang="pt-BR" sz="1600" dirty="0" smtClean="0"/>
              <a:t>2018.</a:t>
            </a:r>
          </a:p>
          <a:p>
            <a:pPr>
              <a:buFontTx/>
              <a:buChar char="-"/>
            </a:pPr>
            <a:r>
              <a:rPr lang="pt-BR" sz="1600" dirty="0" smtClean="0"/>
              <a:t>COLLINS</a:t>
            </a:r>
            <a:r>
              <a:rPr lang="pt-BR" sz="1600" dirty="0"/>
              <a:t>, P. H. </a:t>
            </a:r>
            <a:r>
              <a:rPr lang="pt-BR" sz="1600" i="1" dirty="0"/>
              <a:t>Bem mais que ideias</a:t>
            </a:r>
            <a:r>
              <a:rPr lang="pt-BR" sz="1600" dirty="0"/>
              <a:t>: a </a:t>
            </a:r>
            <a:r>
              <a:rPr lang="pt-BR" sz="1600" dirty="0" err="1"/>
              <a:t>interseccionalidade</a:t>
            </a:r>
            <a:r>
              <a:rPr lang="pt-BR" sz="1600" dirty="0"/>
              <a:t> como teoria social crítica. Tradução: Bruna Barros, </a:t>
            </a:r>
            <a:r>
              <a:rPr lang="pt-BR" sz="1600" dirty="0" err="1"/>
              <a:t>Jess</a:t>
            </a:r>
            <a:r>
              <a:rPr lang="pt-BR" sz="1600" dirty="0"/>
              <a:t> Oliveira; orelha: </a:t>
            </a:r>
            <a:r>
              <a:rPr lang="pt-BR" sz="1600" dirty="0" err="1"/>
              <a:t>Elaini</a:t>
            </a:r>
            <a:r>
              <a:rPr lang="pt-BR" sz="1600" dirty="0"/>
              <a:t> Cristina Gonzaga da Silva. – 1. ed. – São Paulo: </a:t>
            </a:r>
            <a:r>
              <a:rPr lang="pt-BR" sz="1600" dirty="0" err="1"/>
              <a:t>Boitempo</a:t>
            </a:r>
            <a:r>
              <a:rPr lang="pt-BR" sz="1600" dirty="0"/>
              <a:t>, </a:t>
            </a:r>
            <a:r>
              <a:rPr lang="pt-BR" sz="1600" dirty="0" smtClean="0"/>
              <a:t>2022.</a:t>
            </a:r>
          </a:p>
          <a:p>
            <a:pPr>
              <a:buFontTx/>
              <a:buChar char="-"/>
            </a:pPr>
            <a:r>
              <a:rPr lang="pt-BR" sz="1600" dirty="0" smtClean="0"/>
              <a:t>CRENSHAW</a:t>
            </a:r>
            <a:r>
              <a:rPr lang="pt-BR" sz="1600" dirty="0"/>
              <a:t>, K. A </a:t>
            </a:r>
            <a:r>
              <a:rPr lang="pt-BR" sz="1600" dirty="0" err="1"/>
              <a:t>interseccionalidade</a:t>
            </a:r>
            <a:r>
              <a:rPr lang="pt-BR" sz="1600" dirty="0"/>
              <a:t> na Discriminação de Raça e Gênero. In: VV.AA. </a:t>
            </a:r>
            <a:r>
              <a:rPr lang="pt-BR" sz="1600" i="1" dirty="0"/>
              <a:t>Cruzamento</a:t>
            </a:r>
            <a:r>
              <a:rPr lang="pt-BR" sz="1600" dirty="0"/>
              <a:t>: raça e gênero. Brasília: </a:t>
            </a:r>
            <a:r>
              <a:rPr lang="pt-BR" sz="1600" dirty="0" err="1"/>
              <a:t>Unifem</a:t>
            </a:r>
            <a:r>
              <a:rPr lang="pt-BR" sz="1600" dirty="0"/>
              <a:t>, p. 7-16, </a:t>
            </a:r>
            <a:r>
              <a:rPr lang="pt-BR" sz="1600" dirty="0" smtClean="0"/>
              <a:t>2004.</a:t>
            </a:r>
          </a:p>
          <a:p>
            <a:pPr>
              <a:buFontTx/>
              <a:buChar char="-"/>
            </a:pPr>
            <a:r>
              <a:rPr lang="en-US" sz="1600" dirty="0" smtClean="0"/>
              <a:t>CRENSHAW</a:t>
            </a:r>
            <a:r>
              <a:rPr lang="en-US" sz="1600" dirty="0"/>
              <a:t>, K. </a:t>
            </a:r>
            <a:r>
              <a:rPr lang="en-US" sz="1600" i="1" dirty="0"/>
              <a:t>Mapping the margins</a:t>
            </a:r>
            <a:r>
              <a:rPr lang="en-US" sz="1600" dirty="0"/>
              <a:t>: </a:t>
            </a:r>
            <a:r>
              <a:rPr lang="en-US" sz="1600" dirty="0" err="1"/>
              <a:t>intersectionality</a:t>
            </a:r>
            <a:r>
              <a:rPr lang="en-US" sz="1600" dirty="0"/>
              <a:t>, identity politics and violence against women of color”. </a:t>
            </a:r>
            <a:r>
              <a:rPr lang="pt-BR" sz="1600" i="1" dirty="0"/>
              <a:t>Stanford Law </a:t>
            </a:r>
            <a:r>
              <a:rPr lang="pt-BR" sz="1600" i="1" dirty="0" err="1"/>
              <a:t>Review</a:t>
            </a:r>
            <a:r>
              <a:rPr lang="pt-BR" sz="1600" dirty="0"/>
              <a:t>, vol. 43, pp. 1241-1299, </a:t>
            </a:r>
            <a:r>
              <a:rPr lang="pt-BR" sz="1600" dirty="0" smtClean="0"/>
              <a:t>1991.</a:t>
            </a:r>
          </a:p>
          <a:p>
            <a:pPr>
              <a:buFontTx/>
              <a:buChar char="-"/>
            </a:pPr>
            <a:r>
              <a:rPr lang="pt-BR" sz="1600" dirty="0" smtClean="0"/>
              <a:t>DEFERT</a:t>
            </a:r>
            <a:r>
              <a:rPr lang="pt-BR" sz="1600" dirty="0"/>
              <a:t>, D. </a:t>
            </a:r>
            <a:r>
              <a:rPr lang="pt-BR" sz="1600" i="1" dirty="0"/>
              <a:t>Uma vida política</a:t>
            </a:r>
            <a:r>
              <a:rPr lang="pt-BR" sz="1600" dirty="0"/>
              <a:t>: entrevistas com Philippe </a:t>
            </a:r>
            <a:r>
              <a:rPr lang="pt-BR" sz="1600" dirty="0" err="1"/>
              <a:t>Artières</a:t>
            </a:r>
            <a:r>
              <a:rPr lang="pt-BR" sz="1600" dirty="0"/>
              <a:t> e Eric </a:t>
            </a:r>
            <a:r>
              <a:rPr lang="pt-BR" sz="1600" dirty="0" err="1"/>
              <a:t>Favereau</a:t>
            </a:r>
            <a:r>
              <a:rPr lang="pt-BR" sz="1600" dirty="0"/>
              <a:t> com a colaboração de Josephine Gross. </a:t>
            </a:r>
            <a:r>
              <a:rPr lang="en-US" sz="1600" dirty="0" err="1"/>
              <a:t>Traduzido</a:t>
            </a:r>
            <a:r>
              <a:rPr lang="en-US" sz="1600" dirty="0"/>
              <a:t> </a:t>
            </a:r>
            <a:r>
              <a:rPr lang="en-US" sz="1600" dirty="0" err="1"/>
              <a:t>por</a:t>
            </a:r>
            <a:r>
              <a:rPr lang="en-US" sz="1600" dirty="0"/>
              <a:t> </a:t>
            </a:r>
            <a:r>
              <a:rPr lang="en-US" sz="1600" dirty="0" err="1"/>
              <a:t>Ernani</a:t>
            </a:r>
            <a:r>
              <a:rPr lang="en-US" sz="1600" dirty="0"/>
              <a:t> Chaves. São Paulo, SP: N-1 </a:t>
            </a:r>
            <a:r>
              <a:rPr lang="en-US" sz="1600" dirty="0" err="1"/>
              <a:t>edições</a:t>
            </a:r>
            <a:r>
              <a:rPr lang="en-US" sz="1600" dirty="0"/>
              <a:t>, 2021. </a:t>
            </a:r>
          </a:p>
          <a:p>
            <a:pPr>
              <a:buFontTx/>
              <a:buChar char="-"/>
            </a:pPr>
            <a:r>
              <a:rPr lang="pt-BR" sz="1600" dirty="0" smtClean="0"/>
              <a:t>FAIRCLOUGH</a:t>
            </a:r>
            <a:r>
              <a:rPr lang="pt-BR" sz="1600" dirty="0"/>
              <a:t>, N. 2019. </a:t>
            </a:r>
            <a:r>
              <a:rPr lang="pt-BR" sz="1600" i="1" dirty="0"/>
              <a:t>Discurso e mudança social. </a:t>
            </a:r>
            <a:r>
              <a:rPr lang="pt-BR" sz="1600" dirty="0"/>
              <a:t>2. ed. Brasília: Ed. Universidade de </a:t>
            </a:r>
            <a:r>
              <a:rPr lang="pt-BR" sz="1600" dirty="0" smtClean="0"/>
              <a:t>Brasília.</a:t>
            </a:r>
          </a:p>
          <a:p>
            <a:pPr>
              <a:buFontTx/>
              <a:buChar char="-"/>
            </a:pPr>
            <a:r>
              <a:rPr lang="en-US" sz="1600" dirty="0" smtClean="0"/>
              <a:t>FAIRCLOUGH</a:t>
            </a:r>
            <a:r>
              <a:rPr lang="en-US" sz="1600" dirty="0"/>
              <a:t>, N. </a:t>
            </a:r>
            <a:r>
              <a:rPr lang="en-US" sz="1600" i="1" dirty="0"/>
              <a:t>Critical Discourse Analysis</a:t>
            </a:r>
            <a:r>
              <a:rPr lang="en-US" sz="1600" dirty="0"/>
              <a:t>: The Critical Study of Language. London and New York: </a:t>
            </a:r>
            <a:r>
              <a:rPr lang="en-US" sz="1600" dirty="0" err="1"/>
              <a:t>Routlege</a:t>
            </a:r>
            <a:r>
              <a:rPr lang="en-US" sz="1600" dirty="0"/>
              <a:t>, Taylor &amp; Francis Group, 2010.</a:t>
            </a:r>
            <a:endParaRPr lang="pt-BR" sz="1600" dirty="0"/>
          </a:p>
          <a:p>
            <a:pPr>
              <a:buFontTx/>
              <a:buChar char="-"/>
            </a:pPr>
            <a:endParaRPr lang="pt-BR" sz="1600" dirty="0"/>
          </a:p>
          <a:p>
            <a:pPr>
              <a:buFontTx/>
              <a:buChar char="-"/>
            </a:pPr>
            <a:endParaRPr lang="pt-BR" sz="1600" dirty="0"/>
          </a:p>
          <a:p>
            <a:pPr algn="just">
              <a:buFontTx/>
              <a:buChar char="-"/>
            </a:pPr>
            <a:endParaRPr lang="pt-BR" sz="1600" dirty="0"/>
          </a:p>
          <a:p>
            <a:pPr marL="82296" indent="0">
              <a:buNone/>
            </a:pPr>
            <a:endParaRPr lang="pt-BR" sz="1800" dirty="0"/>
          </a:p>
          <a:p>
            <a:pPr marL="82296" indent="0">
              <a:buNone/>
            </a:pPr>
            <a:r>
              <a:rPr lang="pt-BR" sz="2000" dirty="0"/>
              <a:t> </a:t>
            </a:r>
          </a:p>
          <a:p>
            <a:pPr marL="82296" indent="0">
              <a:buNone/>
            </a:pPr>
            <a:endParaRPr lang="pt-BR" sz="1400" dirty="0"/>
          </a:p>
          <a:p>
            <a:pPr algn="just">
              <a:buFontTx/>
              <a:buChar char="-"/>
            </a:pPr>
            <a:endParaRPr lang="pt-BR" sz="1400" dirty="0"/>
          </a:p>
          <a:p>
            <a:pPr algn="just">
              <a:buFontTx/>
              <a:buChar char="-"/>
            </a:pPr>
            <a:endParaRPr lang="pt-BR" sz="1400" dirty="0"/>
          </a:p>
          <a:p>
            <a:pPr algn="just">
              <a:buFontTx/>
              <a:buChar char="-"/>
            </a:pPr>
            <a:endParaRPr lang="pt-BR" sz="1400" dirty="0"/>
          </a:p>
          <a:p>
            <a:pPr marL="82296" indent="0" algn="just"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pt-BR" sz="1400" dirty="0" smtClean="0"/>
          </a:p>
          <a:p>
            <a:pPr algn="just">
              <a:buFontTx/>
              <a:buChar char="-"/>
            </a:pPr>
            <a:endParaRPr lang="pt-BR" sz="1400" dirty="0" smtClean="0"/>
          </a:p>
          <a:p>
            <a:pPr algn="just">
              <a:buFontTx/>
              <a:buChar char="-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en-US" sz="2800" dirty="0" smtClean="0"/>
          </a:p>
          <a:p>
            <a:pPr algn="just">
              <a:buFontTx/>
              <a:buChar char="-"/>
            </a:pPr>
            <a:endParaRPr lang="en-US" sz="2800" dirty="0" smtClean="0"/>
          </a:p>
          <a:p>
            <a:pPr marL="82296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511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Referências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568863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pt-BR" sz="1500" dirty="0" smtClean="0"/>
              <a:t>FOUCAULT</a:t>
            </a:r>
            <a:r>
              <a:rPr lang="pt-BR" sz="1500" dirty="0"/>
              <a:t>, M. </a:t>
            </a:r>
            <a:r>
              <a:rPr lang="pt-BR" sz="1500" i="1" dirty="0"/>
              <a:t>História da sexualidade I</a:t>
            </a:r>
            <a:r>
              <a:rPr lang="pt-BR" sz="1500" dirty="0"/>
              <a:t>: a vontade de saber. Tradução Maria Thereza da Costa Albuquerque e J. A. Albuquerque. 10. ed. Rio de Janeiro/São Paulo: Paz e Terra, </a:t>
            </a:r>
            <a:r>
              <a:rPr lang="pt-BR" sz="1500" dirty="0" smtClean="0"/>
              <a:t>2020.</a:t>
            </a:r>
          </a:p>
          <a:p>
            <a:pPr>
              <a:buFontTx/>
              <a:buChar char="-"/>
            </a:pPr>
            <a:r>
              <a:rPr lang="pt-BR" sz="1500" dirty="0" smtClean="0"/>
              <a:t>GOFFMAN</a:t>
            </a:r>
            <a:r>
              <a:rPr lang="pt-BR" sz="1500" dirty="0"/>
              <a:t>, E. </a:t>
            </a:r>
            <a:r>
              <a:rPr lang="pt-BR" sz="1500" i="1" dirty="0"/>
              <a:t>Estigma</a:t>
            </a:r>
            <a:r>
              <a:rPr lang="pt-BR" sz="1500" dirty="0"/>
              <a:t>: notas sobre a manipulação da identidade deteriorada. Rio de Janeiro: Zahar Editores, </a:t>
            </a:r>
            <a:r>
              <a:rPr lang="pt-BR" sz="1500" dirty="0" smtClean="0"/>
              <a:t>1982.</a:t>
            </a:r>
          </a:p>
          <a:p>
            <a:pPr>
              <a:buFontTx/>
              <a:buChar char="-"/>
            </a:pPr>
            <a:r>
              <a:rPr lang="pt-BR" sz="1500" dirty="0" smtClean="0"/>
              <a:t>GRUPO </a:t>
            </a:r>
            <a:r>
              <a:rPr lang="pt-BR" sz="1500" dirty="0"/>
              <a:t>GAY DA BAHIA. </a:t>
            </a:r>
            <a:r>
              <a:rPr lang="pt-BR" sz="1500" i="1" dirty="0"/>
              <a:t>Relatório anual de mortes LGBT no Brasil. </a:t>
            </a:r>
            <a:r>
              <a:rPr lang="pt-BR" sz="1500" dirty="0"/>
              <a:t>Salvador: Grupo Gay da Bahia, </a:t>
            </a:r>
            <a:r>
              <a:rPr lang="pt-BR" sz="1500" dirty="0" smtClean="0"/>
              <a:t>2022.</a:t>
            </a:r>
          </a:p>
          <a:p>
            <a:pPr>
              <a:buFontTx/>
              <a:buChar char="-"/>
            </a:pPr>
            <a:r>
              <a:rPr lang="pt-BR" sz="1500" dirty="0" smtClean="0"/>
              <a:t>LIMA</a:t>
            </a:r>
            <a:r>
              <a:rPr lang="pt-BR" sz="1500" dirty="0"/>
              <a:t>, V. M. </a:t>
            </a:r>
            <a:r>
              <a:rPr lang="pt-BR" sz="1500" i="1" dirty="0"/>
              <a:t>A subversão pelos dejetos</a:t>
            </a:r>
            <a:r>
              <a:rPr lang="pt-BR" sz="1500" dirty="0"/>
              <a:t>: o movimento </a:t>
            </a:r>
            <a:r>
              <a:rPr lang="pt-BR" sz="1500" dirty="0" err="1"/>
              <a:t>queer</a:t>
            </a:r>
            <a:r>
              <a:rPr lang="pt-BR" sz="1500" dirty="0"/>
              <a:t> interrogou o ideal de normalização que permitira a incorporação de parte da comunidade gay aos padrões estadunidenses. Revista Cult. São Paulo: Editora </a:t>
            </a:r>
            <a:r>
              <a:rPr lang="pt-BR" sz="1500" dirty="0" err="1"/>
              <a:t>Bregantini</a:t>
            </a:r>
            <a:r>
              <a:rPr lang="pt-BR" sz="1500" dirty="0"/>
              <a:t>, ano 24, n. 270, jun. 2021, p. </a:t>
            </a:r>
            <a:r>
              <a:rPr lang="pt-BR" sz="1500" dirty="0" smtClean="0"/>
              <a:t>19-23.</a:t>
            </a:r>
          </a:p>
          <a:p>
            <a:pPr>
              <a:buFontTx/>
              <a:buChar char="-"/>
            </a:pPr>
            <a:r>
              <a:rPr lang="pt-BR" sz="1500" dirty="0" smtClean="0"/>
              <a:t>MOITA </a:t>
            </a:r>
            <a:r>
              <a:rPr lang="pt-BR" sz="1500" dirty="0"/>
              <a:t>LOPES, L. P.; GONZALES, C. R.; MELO, G. C. V.; GUIMARÃES, T. F. </a:t>
            </a:r>
            <a:r>
              <a:rPr lang="pt-BR" sz="1500" i="1" dirty="0"/>
              <a:t>Estudos </a:t>
            </a:r>
            <a:r>
              <a:rPr lang="pt-BR" sz="1500" i="1" dirty="0" err="1"/>
              <a:t>queer</a:t>
            </a:r>
            <a:r>
              <a:rPr lang="pt-BR" sz="1500" i="1" dirty="0"/>
              <a:t> em linguística aplicada indisciplinar</a:t>
            </a:r>
            <a:r>
              <a:rPr lang="pt-BR" sz="1500" dirty="0"/>
              <a:t>: gênero, sexualidade, raça e classe social. </a:t>
            </a:r>
            <a:r>
              <a:rPr lang="en-US" sz="1500" dirty="0"/>
              <a:t>São Paulo: </a:t>
            </a:r>
            <a:r>
              <a:rPr lang="en-US" sz="1500" dirty="0" err="1"/>
              <a:t>Parábola</a:t>
            </a:r>
            <a:r>
              <a:rPr lang="en-US" sz="1500" dirty="0"/>
              <a:t>, 2022. </a:t>
            </a:r>
            <a:endParaRPr lang="pt-BR" sz="1500" dirty="0"/>
          </a:p>
          <a:p>
            <a:pPr>
              <a:buFontTx/>
              <a:buChar char="-"/>
            </a:pPr>
            <a:r>
              <a:rPr lang="pt-BR" sz="1500" dirty="0"/>
              <a:t>MOITA LOPES, L. P. Introdução: Linguística Aplicada Indisciplinar com base em uma ideologia linguística responsiva às teorizações </a:t>
            </a:r>
            <a:r>
              <a:rPr lang="pt-BR" sz="1500" dirty="0" err="1"/>
              <a:t>queer</a:t>
            </a:r>
            <a:r>
              <a:rPr lang="pt-BR" sz="1500" dirty="0"/>
              <a:t>, in: MOITA LOPES, L. P.; GONZALES, C. R.; MELO, G. C. V.; GUIMARÃES, T. F. </a:t>
            </a:r>
            <a:r>
              <a:rPr lang="pt-BR" sz="1500" i="1" dirty="0"/>
              <a:t>Estudos </a:t>
            </a:r>
            <a:r>
              <a:rPr lang="pt-BR" sz="1500" i="1" dirty="0" err="1"/>
              <a:t>queer</a:t>
            </a:r>
            <a:r>
              <a:rPr lang="pt-BR" sz="1500" i="1" dirty="0"/>
              <a:t> em linguística aplicada indisciplinar</a:t>
            </a:r>
            <a:r>
              <a:rPr lang="pt-BR" sz="1500" dirty="0"/>
              <a:t>: gênero, sexualidade, raça e classe social. São Paulo: Parábola, 2022. </a:t>
            </a:r>
          </a:p>
          <a:p>
            <a:pPr>
              <a:buFontTx/>
              <a:buChar char="-"/>
            </a:pPr>
            <a:r>
              <a:rPr lang="pt-BR" sz="1500" dirty="0" smtClean="0"/>
              <a:t>SONTAG</a:t>
            </a:r>
            <a:r>
              <a:rPr lang="pt-BR" sz="1500" dirty="0"/>
              <a:t>, S. </a:t>
            </a:r>
            <a:r>
              <a:rPr lang="pt-BR" sz="1500" i="1" dirty="0" err="1"/>
              <a:t>Ilness</a:t>
            </a:r>
            <a:r>
              <a:rPr lang="pt-BR" sz="1500" i="1" dirty="0"/>
              <a:t> as </a:t>
            </a:r>
            <a:r>
              <a:rPr lang="pt-BR" sz="1500" i="1" dirty="0" err="1"/>
              <a:t>Metaphor</a:t>
            </a:r>
            <a:r>
              <a:rPr lang="pt-BR" sz="1500" i="1" dirty="0"/>
              <a:t> </a:t>
            </a:r>
            <a:r>
              <a:rPr lang="pt-BR" sz="1500" i="1" dirty="0" err="1"/>
              <a:t>and</a:t>
            </a:r>
            <a:r>
              <a:rPr lang="pt-BR" sz="1500" i="1" dirty="0"/>
              <a:t> AIDS as Its </a:t>
            </a:r>
            <a:r>
              <a:rPr lang="pt-BR" sz="1500" i="1" dirty="0" err="1"/>
              <a:t>Metaphors</a:t>
            </a:r>
            <a:r>
              <a:rPr lang="pt-BR" sz="1500" dirty="0"/>
              <a:t>. Picador. USA. </a:t>
            </a:r>
            <a:r>
              <a:rPr lang="pt-BR" sz="1500" dirty="0" err="1"/>
              <a:t>First</a:t>
            </a:r>
            <a:r>
              <a:rPr lang="pt-BR" sz="1500" dirty="0"/>
              <a:t> </a:t>
            </a:r>
            <a:r>
              <a:rPr lang="pt-BR" sz="1500" dirty="0" err="1"/>
              <a:t>edition</a:t>
            </a:r>
            <a:r>
              <a:rPr lang="pt-BR" sz="1500" dirty="0"/>
              <a:t>, 2001. </a:t>
            </a:r>
            <a:endParaRPr lang="pt-BR" sz="1500" dirty="0" smtClean="0"/>
          </a:p>
          <a:p>
            <a:pPr>
              <a:buFontTx/>
              <a:buChar char="-"/>
            </a:pPr>
            <a:r>
              <a:rPr lang="pt-BR" sz="1500" dirty="0" smtClean="0"/>
              <a:t>VAN </a:t>
            </a:r>
            <a:r>
              <a:rPr lang="pt-BR" sz="1500" dirty="0"/>
              <a:t>DIJK, T. A. </a:t>
            </a:r>
            <a:r>
              <a:rPr lang="pt-BR" sz="1500" i="1" dirty="0"/>
              <a:t>Discurso e contexto</a:t>
            </a:r>
            <a:r>
              <a:rPr lang="pt-BR" sz="1500" dirty="0"/>
              <a:t>: uma abordagem </a:t>
            </a:r>
            <a:r>
              <a:rPr lang="pt-BR" sz="1500" dirty="0" err="1"/>
              <a:t>sociocognitiva</a:t>
            </a:r>
            <a:r>
              <a:rPr lang="pt-BR" sz="1500" dirty="0"/>
              <a:t>. Tradutor Rodolfo </a:t>
            </a:r>
            <a:r>
              <a:rPr lang="pt-BR" sz="1500" dirty="0" err="1"/>
              <a:t>Ilari</a:t>
            </a:r>
            <a:r>
              <a:rPr lang="pt-BR" sz="1500" dirty="0"/>
              <a:t>.— 1. </a:t>
            </a:r>
            <a:r>
              <a:rPr lang="en-US" sz="1500" dirty="0"/>
              <a:t>Ed. 2ª </a:t>
            </a:r>
            <a:r>
              <a:rPr lang="en-US" sz="1500" dirty="0" err="1"/>
              <a:t>reimpressão</a:t>
            </a:r>
            <a:r>
              <a:rPr lang="en-US" sz="1500" dirty="0"/>
              <a:t> — São Paulo: </a:t>
            </a:r>
            <a:r>
              <a:rPr lang="en-US" sz="1500" dirty="0" err="1"/>
              <a:t>Contexto</a:t>
            </a:r>
            <a:r>
              <a:rPr lang="en-US" sz="1500" dirty="0"/>
              <a:t>, 2020.</a:t>
            </a:r>
            <a:endParaRPr lang="pt-BR" sz="1500" dirty="0"/>
          </a:p>
          <a:p>
            <a:pPr>
              <a:buFontTx/>
              <a:buChar char="-"/>
            </a:pPr>
            <a:endParaRPr lang="pt-BR" sz="1600" dirty="0"/>
          </a:p>
          <a:p>
            <a:pPr>
              <a:buFontTx/>
              <a:buChar char="-"/>
            </a:pPr>
            <a:endParaRPr lang="pt-BR" sz="1600" dirty="0"/>
          </a:p>
          <a:p>
            <a:pPr>
              <a:buFontTx/>
              <a:buChar char="-"/>
            </a:pPr>
            <a:endParaRPr lang="pt-BR" sz="1600" dirty="0"/>
          </a:p>
          <a:p>
            <a:pPr>
              <a:buFontTx/>
              <a:buChar char="-"/>
            </a:pPr>
            <a:endParaRPr lang="pt-BR" sz="1600" dirty="0"/>
          </a:p>
          <a:p>
            <a:pPr marL="82296" indent="0">
              <a:buNone/>
            </a:pPr>
            <a:endParaRPr lang="pt-BR" sz="2000" dirty="0"/>
          </a:p>
          <a:p>
            <a:pPr marL="82296" indent="0">
              <a:buNone/>
            </a:pPr>
            <a:endParaRPr lang="pt-BR" sz="2000" dirty="0"/>
          </a:p>
          <a:p>
            <a:pPr marL="82296" indent="0">
              <a:buNone/>
            </a:pPr>
            <a:endParaRPr lang="pt-BR" sz="1400" dirty="0"/>
          </a:p>
          <a:p>
            <a:pPr algn="just">
              <a:buFontTx/>
              <a:buChar char="-"/>
            </a:pPr>
            <a:endParaRPr lang="pt-BR" sz="1400" dirty="0"/>
          </a:p>
          <a:p>
            <a:pPr algn="just">
              <a:buFontTx/>
              <a:buChar char="-"/>
            </a:pPr>
            <a:endParaRPr lang="pt-BR" sz="1400" dirty="0"/>
          </a:p>
          <a:p>
            <a:pPr algn="just">
              <a:buFontTx/>
              <a:buChar char="-"/>
            </a:pPr>
            <a:endParaRPr lang="pt-BR" sz="1400" dirty="0"/>
          </a:p>
          <a:p>
            <a:pPr marL="82296" indent="0" algn="just"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pt-BR" sz="1400" dirty="0" smtClean="0"/>
          </a:p>
          <a:p>
            <a:pPr algn="just">
              <a:buFontTx/>
              <a:buChar char="-"/>
            </a:pPr>
            <a:endParaRPr lang="pt-BR" sz="1400" dirty="0" smtClean="0"/>
          </a:p>
          <a:p>
            <a:pPr algn="just">
              <a:buFontTx/>
              <a:buChar char="-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en-US" sz="2800" dirty="0" smtClean="0"/>
          </a:p>
          <a:p>
            <a:pPr algn="just">
              <a:buFontTx/>
              <a:buChar char="-"/>
            </a:pPr>
            <a:endParaRPr lang="en-US" sz="2800" dirty="0" smtClean="0"/>
          </a:p>
          <a:p>
            <a:pPr marL="82296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156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Referências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12776"/>
            <a:ext cx="7890080" cy="504056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pt-PT" sz="1500" dirty="0" smtClean="0"/>
              <a:t>LEMKE</a:t>
            </a:r>
            <a:r>
              <a:rPr lang="pt-PT" sz="1500" dirty="0"/>
              <a:t>, T. </a:t>
            </a:r>
            <a:r>
              <a:rPr lang="pt-PT" sz="1500" i="1" dirty="0"/>
              <a:t>Biopolítica: críticas, debates e perspectivas</a:t>
            </a:r>
            <a:r>
              <a:rPr lang="pt-PT" sz="1500" dirty="0"/>
              <a:t>. Traduzido por Eduardo Tltheman Camargo Santos. São Paulo: Editora Filosófica Politeia, 2018. </a:t>
            </a:r>
            <a:endParaRPr lang="pt-BR" sz="1500" dirty="0"/>
          </a:p>
          <a:p>
            <a:pPr algn="just">
              <a:buFontTx/>
              <a:buChar char="-"/>
            </a:pPr>
            <a:r>
              <a:rPr lang="pt-PT" sz="1500" dirty="0" smtClean="0"/>
              <a:t>LIMA</a:t>
            </a:r>
            <a:r>
              <a:rPr lang="pt-PT" sz="1500" dirty="0"/>
              <a:t>, V. M. A subversão pelos dejetos: o movimento queer interrogou o ideal de normalização que permitira a incorporação de parte da comunidade gay aos padrões estadunidenses. </a:t>
            </a:r>
            <a:r>
              <a:rPr lang="pt-PT" sz="1500" i="1" dirty="0"/>
              <a:t>Revista Cult</a:t>
            </a:r>
            <a:r>
              <a:rPr lang="pt-PT" sz="1500" dirty="0"/>
              <a:t>. São Paulo: Editora Bregantini, ano 24, n. 270, jun. 2021, p. </a:t>
            </a:r>
            <a:r>
              <a:rPr lang="pt-PT" sz="1500" dirty="0" smtClean="0"/>
              <a:t>19-23.</a:t>
            </a:r>
            <a:endParaRPr lang="pt-BR" sz="1500" dirty="0"/>
          </a:p>
          <a:p>
            <a:pPr algn="just">
              <a:buFontTx/>
              <a:buChar char="-"/>
            </a:pPr>
            <a:r>
              <a:rPr lang="pt-BR" sz="1500" dirty="0" smtClean="0"/>
              <a:t>MOITA </a:t>
            </a:r>
            <a:r>
              <a:rPr lang="pt-BR" sz="1500" dirty="0"/>
              <a:t>LOPES, L. P.; GONZALES, C. R.; MELO, G. C. V.; GUIMARÃES, T. F. </a:t>
            </a:r>
            <a:r>
              <a:rPr lang="pt-BR" sz="1500" i="1" dirty="0"/>
              <a:t>Estudos </a:t>
            </a:r>
            <a:r>
              <a:rPr lang="pt-BR" sz="1500" i="1" dirty="0" err="1"/>
              <a:t>queer</a:t>
            </a:r>
            <a:r>
              <a:rPr lang="pt-BR" sz="1500" i="1" dirty="0"/>
              <a:t> em linguística aplicada indisciplinar</a:t>
            </a:r>
            <a:r>
              <a:rPr lang="pt-BR" sz="1500" dirty="0"/>
              <a:t>: gênero, sexualidade, raça e classe social. </a:t>
            </a:r>
            <a:r>
              <a:rPr lang="en-US" sz="1500" dirty="0"/>
              <a:t>São Paulo: </a:t>
            </a:r>
            <a:r>
              <a:rPr lang="en-US" sz="1500" dirty="0" err="1"/>
              <a:t>Parábola</a:t>
            </a:r>
            <a:r>
              <a:rPr lang="en-US" sz="1500" dirty="0"/>
              <a:t>, 2022. </a:t>
            </a:r>
            <a:endParaRPr lang="pt-BR" sz="1500" dirty="0"/>
          </a:p>
          <a:p>
            <a:pPr algn="just">
              <a:buFontTx/>
              <a:buChar char="-"/>
            </a:pPr>
            <a:r>
              <a:rPr lang="en-US" sz="1500" dirty="0" smtClean="0"/>
              <a:t>MIRANDA</a:t>
            </a:r>
            <a:r>
              <a:rPr lang="en-US" sz="1500" dirty="0"/>
              <a:t>, J. A. S. </a:t>
            </a:r>
            <a:r>
              <a:rPr lang="en-US" sz="1500" i="1" dirty="0"/>
              <a:t>From metaphors to (new) identities</a:t>
            </a:r>
            <a:r>
              <a:rPr lang="en-US" sz="1500" dirty="0"/>
              <a:t>: a critical discourse analysis of </a:t>
            </a:r>
            <a:r>
              <a:rPr lang="en-US" sz="1500" dirty="0" err="1"/>
              <a:t>hiv</a:t>
            </a:r>
            <a:r>
              <a:rPr lang="en-US" sz="1500" dirty="0"/>
              <a:t> campaigns in Brazil. </a:t>
            </a:r>
            <a:r>
              <a:rPr lang="pt-PT" sz="1500" dirty="0"/>
              <a:t>Tese de doutorado em Inglês: Estudos Linguísticos e Literários. Área de concentração: Estudos da Linguagem. PPGI/UFSC: Florianópolis, </a:t>
            </a:r>
            <a:r>
              <a:rPr lang="pt-PT" sz="1500" dirty="0" smtClean="0"/>
              <a:t>2023.</a:t>
            </a:r>
            <a:endParaRPr lang="pt-BR" sz="1500" dirty="0"/>
          </a:p>
          <a:p>
            <a:pPr algn="just">
              <a:buFontTx/>
              <a:buChar char="-"/>
            </a:pPr>
            <a:r>
              <a:rPr lang="pt-BR" sz="1500" dirty="0" smtClean="0"/>
              <a:t>MOITA </a:t>
            </a:r>
            <a:r>
              <a:rPr lang="pt-BR" sz="1500" dirty="0"/>
              <a:t>LOPES, L. P. Introdução: Linguística Aplicada Indisciplinar com base em uma ideologia linguística responsiva às teorizações </a:t>
            </a:r>
            <a:r>
              <a:rPr lang="pt-BR" sz="1500" dirty="0" err="1"/>
              <a:t>queer</a:t>
            </a:r>
            <a:r>
              <a:rPr lang="pt-BR" sz="1500" dirty="0"/>
              <a:t>, in: MOITA LOPES, L. P.; GONZALES, C. R.; MELO, G. C. V.; GUIMARÃES, T. F. </a:t>
            </a:r>
            <a:r>
              <a:rPr lang="pt-BR" sz="1500" i="1" dirty="0"/>
              <a:t>Estudos </a:t>
            </a:r>
            <a:r>
              <a:rPr lang="pt-BR" sz="1500" i="1" dirty="0" err="1"/>
              <a:t>queer</a:t>
            </a:r>
            <a:r>
              <a:rPr lang="pt-BR" sz="1500" i="1" dirty="0"/>
              <a:t> em linguística aplicada indisciplinar</a:t>
            </a:r>
            <a:r>
              <a:rPr lang="pt-BR" sz="1500" dirty="0"/>
              <a:t>: gênero, sexualidade, raça e classe social. São Paulo: Parábola, 2022. </a:t>
            </a:r>
            <a:endParaRPr lang="pt-BR" sz="1500" dirty="0" smtClean="0"/>
          </a:p>
          <a:p>
            <a:pPr algn="just">
              <a:buFontTx/>
              <a:buChar char="-"/>
            </a:pPr>
            <a:r>
              <a:rPr lang="pt-PT" sz="1500" dirty="0" smtClean="0"/>
              <a:t>PRECIADO</a:t>
            </a:r>
            <a:r>
              <a:rPr lang="pt-PT" sz="1500" dirty="0"/>
              <a:t>, P. B. </a:t>
            </a:r>
            <a:r>
              <a:rPr lang="pt-PT" sz="1500" i="1" dirty="0"/>
              <a:t>Testo junkie</a:t>
            </a:r>
            <a:r>
              <a:rPr lang="pt-PT" sz="1500" dirty="0"/>
              <a:t>: sexo, drogas e biopolítica na era farmacopornográfica. Rio de Janeiro: Zahar, </a:t>
            </a:r>
            <a:r>
              <a:rPr lang="pt-PT" sz="1500" dirty="0" smtClean="0"/>
              <a:t>2023.</a:t>
            </a:r>
          </a:p>
          <a:p>
            <a:pPr algn="just">
              <a:buFontTx/>
              <a:buChar char="-"/>
            </a:pPr>
            <a:r>
              <a:rPr lang="pt-BR" sz="1500" dirty="0" smtClean="0"/>
              <a:t>SONTAG</a:t>
            </a:r>
            <a:r>
              <a:rPr lang="pt-BR" sz="1500" dirty="0"/>
              <a:t>, S. </a:t>
            </a:r>
            <a:r>
              <a:rPr lang="pt-BR" sz="1500" i="1" dirty="0" err="1"/>
              <a:t>Ilness</a:t>
            </a:r>
            <a:r>
              <a:rPr lang="pt-BR" sz="1500" i="1" dirty="0"/>
              <a:t> as </a:t>
            </a:r>
            <a:r>
              <a:rPr lang="pt-BR" sz="1500" i="1" dirty="0" err="1"/>
              <a:t>Metaphor</a:t>
            </a:r>
            <a:r>
              <a:rPr lang="pt-BR" sz="1500" i="1" dirty="0"/>
              <a:t> </a:t>
            </a:r>
            <a:r>
              <a:rPr lang="pt-BR" sz="1500" i="1" dirty="0" err="1"/>
              <a:t>and</a:t>
            </a:r>
            <a:r>
              <a:rPr lang="pt-BR" sz="1500" i="1" dirty="0"/>
              <a:t> AIDS as Its </a:t>
            </a:r>
            <a:r>
              <a:rPr lang="pt-BR" sz="1500" i="1" dirty="0" err="1"/>
              <a:t>Metaphors</a:t>
            </a:r>
            <a:r>
              <a:rPr lang="pt-BR" sz="1500" dirty="0"/>
              <a:t>. Picador. USA. </a:t>
            </a:r>
            <a:r>
              <a:rPr lang="pt-BR" sz="1500" dirty="0" err="1"/>
              <a:t>First</a:t>
            </a:r>
            <a:r>
              <a:rPr lang="pt-BR" sz="1500" dirty="0"/>
              <a:t> </a:t>
            </a:r>
            <a:r>
              <a:rPr lang="pt-BR" sz="1500" dirty="0" err="1"/>
              <a:t>edition</a:t>
            </a:r>
            <a:r>
              <a:rPr lang="pt-BR" sz="1500" dirty="0"/>
              <a:t>, 2001. </a:t>
            </a:r>
            <a:endParaRPr lang="pt-BR" sz="1500" dirty="0" smtClean="0"/>
          </a:p>
          <a:p>
            <a:pPr algn="just">
              <a:buFontTx/>
              <a:buChar char="-"/>
            </a:pPr>
            <a:r>
              <a:rPr lang="pt-PT" sz="1500" dirty="0" smtClean="0"/>
              <a:t>VAN </a:t>
            </a:r>
            <a:r>
              <a:rPr lang="pt-PT" sz="1500" dirty="0"/>
              <a:t>DIJK, T. A. </a:t>
            </a:r>
            <a:r>
              <a:rPr lang="pt-PT" sz="1500" i="1" dirty="0"/>
              <a:t>Discurso e Poder</a:t>
            </a:r>
            <a:r>
              <a:rPr lang="pt-PT" sz="1500" dirty="0"/>
              <a:t>. Judith Hoffnagel, Karina Falcone, organização. — 2. </a:t>
            </a:r>
            <a:r>
              <a:rPr lang="en-US" sz="1500" dirty="0"/>
              <a:t>Ed. 5ª </a:t>
            </a:r>
            <a:r>
              <a:rPr lang="en-US" sz="1500" dirty="0" err="1"/>
              <a:t>reimpressão</a:t>
            </a:r>
            <a:r>
              <a:rPr lang="en-US" sz="1500" dirty="0"/>
              <a:t> — São Paulo: </a:t>
            </a:r>
            <a:r>
              <a:rPr lang="en-US" sz="1500" dirty="0" err="1"/>
              <a:t>Contexto</a:t>
            </a:r>
            <a:r>
              <a:rPr lang="en-US" sz="1500" dirty="0"/>
              <a:t>, 2020</a:t>
            </a:r>
            <a:endParaRPr lang="pt-BR" sz="1500" dirty="0"/>
          </a:p>
          <a:p>
            <a:pPr algn="just">
              <a:buFontTx/>
              <a:buChar char="-"/>
            </a:pPr>
            <a:endParaRPr lang="pt-BR" sz="1800" dirty="0"/>
          </a:p>
          <a:p>
            <a:pPr algn="just">
              <a:buFontTx/>
              <a:buChar char="-"/>
            </a:pPr>
            <a:endParaRPr lang="pt-BR" sz="1400" dirty="0"/>
          </a:p>
          <a:p>
            <a:pPr algn="just">
              <a:buFontTx/>
              <a:buChar char="-"/>
            </a:pPr>
            <a:endParaRPr lang="pt-BR" sz="1400" dirty="0"/>
          </a:p>
          <a:p>
            <a:pPr algn="just">
              <a:buFontTx/>
              <a:buChar char="-"/>
            </a:pPr>
            <a:endParaRPr lang="pt-BR" sz="1400" dirty="0"/>
          </a:p>
          <a:p>
            <a:pPr marL="82296" indent="0" algn="just"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pt-BR" sz="1400" dirty="0" smtClean="0"/>
          </a:p>
          <a:p>
            <a:pPr algn="just">
              <a:buFontTx/>
              <a:buChar char="-"/>
            </a:pPr>
            <a:endParaRPr lang="pt-BR" sz="1400" dirty="0" smtClean="0"/>
          </a:p>
          <a:p>
            <a:pPr algn="just">
              <a:buFontTx/>
              <a:buChar char="-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en-US" sz="2800" dirty="0" smtClean="0"/>
          </a:p>
          <a:p>
            <a:pPr algn="just">
              <a:buFontTx/>
              <a:buChar char="-"/>
            </a:pPr>
            <a:endParaRPr lang="en-US" sz="2800" dirty="0" smtClean="0"/>
          </a:p>
          <a:p>
            <a:pPr marL="82296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901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pt-BR" dirty="0" smtClean="0"/>
          </a:p>
          <a:p>
            <a:pPr marL="82296" indent="0" algn="ctr">
              <a:buNone/>
            </a:pPr>
            <a:endParaRPr lang="pt-BR" dirty="0"/>
          </a:p>
          <a:p>
            <a:pPr marL="82296" indent="0" algn="ctr">
              <a:buNone/>
            </a:pPr>
            <a:r>
              <a:rPr lang="pt-BR" sz="2800" dirty="0" smtClean="0"/>
              <a:t>E-mail:</a:t>
            </a:r>
          </a:p>
          <a:p>
            <a:pPr marL="82296" indent="0" algn="ctr">
              <a:buNone/>
            </a:pPr>
            <a:r>
              <a:rPr lang="pt-BR" sz="2800" dirty="0" smtClean="0"/>
              <a:t>joseaugustosimoesdemiranda@gmail.com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2204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pt-BR" dirty="0" smtClean="0"/>
          </a:p>
          <a:p>
            <a:pPr marL="82296" indent="0" algn="ctr">
              <a:buNone/>
            </a:pPr>
            <a:endParaRPr lang="pt-BR" dirty="0"/>
          </a:p>
          <a:p>
            <a:pPr marL="82296" indent="0" algn="ctr">
              <a:buNone/>
            </a:pPr>
            <a:r>
              <a:rPr lang="pt-BR" sz="5400" i="1" dirty="0" smtClean="0"/>
              <a:t>Obrigado!</a:t>
            </a:r>
            <a:endParaRPr lang="pt-BR" sz="5400" i="1" dirty="0"/>
          </a:p>
        </p:txBody>
      </p:sp>
    </p:spTree>
    <p:extLst>
      <p:ext uri="{BB962C8B-B14F-4D97-AF65-F5344CB8AC3E}">
        <p14:creationId xmlns:p14="http://schemas.microsoft.com/office/powerpoint/2010/main" val="217565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Palavras iniciais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2276872"/>
            <a:ext cx="7818072" cy="397152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pt-BR" dirty="0" smtClean="0"/>
              <a:t>Segundo a autora</a:t>
            </a:r>
            <a:r>
              <a:rPr lang="pt-BR" dirty="0"/>
              <a:t>, a </a:t>
            </a:r>
            <a:r>
              <a:rPr lang="pt-BR" dirty="0" err="1"/>
              <a:t>interseccionalidade</a:t>
            </a:r>
            <a:r>
              <a:rPr lang="pt-BR" dirty="0"/>
              <a:t> é uma teoria social crítica em construção e um projeto, tanto intelectual como político, em que diversos agentes sociais participam de forma colaborativa.</a:t>
            </a:r>
          </a:p>
        </p:txBody>
      </p:sp>
    </p:spTree>
    <p:extLst>
      <p:ext uri="{BB962C8B-B14F-4D97-AF65-F5344CB8AC3E}">
        <p14:creationId xmlns:p14="http://schemas.microsoft.com/office/powerpoint/2010/main" val="39782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Palavras iniciais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962088" cy="4475584"/>
          </a:xfrm>
        </p:spPr>
        <p:txBody>
          <a:bodyPr>
            <a:normAutofit/>
          </a:bodyPr>
          <a:lstStyle/>
          <a:p>
            <a:endParaRPr lang="pt-BR" dirty="0"/>
          </a:p>
          <a:p>
            <a:pPr marL="82296" indent="0" algn="just">
              <a:buNone/>
            </a:pPr>
            <a:r>
              <a:rPr lang="pt-BR" dirty="0"/>
              <a:t>Nesse sentido, Collins argumenta que a </a:t>
            </a:r>
            <a:r>
              <a:rPr lang="pt-BR" dirty="0" err="1"/>
              <a:t>interseccionalidade</a:t>
            </a:r>
            <a:r>
              <a:rPr lang="pt-BR" dirty="0"/>
              <a:t> é capaz de abordar problemas sociais contemporâneos, assim como sua reparação, e tem a heterogeneidade como uma grande aliada. </a:t>
            </a:r>
          </a:p>
        </p:txBody>
      </p:sp>
    </p:spTree>
    <p:extLst>
      <p:ext uri="{BB962C8B-B14F-4D97-AF65-F5344CB8AC3E}">
        <p14:creationId xmlns:p14="http://schemas.microsoft.com/office/powerpoint/2010/main" val="279192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Palavras iniciais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276872"/>
            <a:ext cx="7962088" cy="397152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pt-BR" dirty="0"/>
              <a:t>Quando falamos em uma proposta heterogênea e plural, também podemos pensar em </a:t>
            </a:r>
            <a:r>
              <a:rPr lang="pt-BR" dirty="0" smtClean="0"/>
              <a:t>categorias </a:t>
            </a:r>
            <a:r>
              <a:rPr lang="pt-BR" dirty="0"/>
              <a:t>de identidade social, como gênero, raça, classe, sexualidade, etnia, idade, marcadores de saúde, entre </a:t>
            </a:r>
            <a:r>
              <a:rPr lang="pt-BR" dirty="0" smtClean="0"/>
              <a:t>outras</a:t>
            </a:r>
            <a:r>
              <a:rPr lang="pt-BR" dirty="0"/>
              <a:t>, que se articulam como fenômenos globais em sociedades capitalistas avançadas. </a:t>
            </a:r>
          </a:p>
        </p:txBody>
      </p:sp>
    </p:spTree>
    <p:extLst>
      <p:ext uri="{BB962C8B-B14F-4D97-AF65-F5344CB8AC3E}">
        <p14:creationId xmlns:p14="http://schemas.microsoft.com/office/powerpoint/2010/main" val="342777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Palavras iniciais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276872"/>
            <a:ext cx="7962088" cy="397152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pt-PT" dirty="0"/>
              <a:t>Desse modo, é importante ressaltar que não há mais espaços para lutas efetivas nas esferas políticas e intelectuais sem um olhar para diferentes intersecções da vida social — por exemplo, problematizar questões de classe social e lutar contra o racismo, mas continuar reproduzindo o machismo e a </a:t>
            </a:r>
            <a:r>
              <a:rPr lang="pt-PT" dirty="0" smtClean="0"/>
              <a:t>LGBTfobia.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605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Palavras iniciais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276872"/>
            <a:ext cx="7962088" cy="397152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pt-PT" dirty="0"/>
              <a:t>Portanto, a interseccionalidade é um projeto que inclui grupos marginalizados diversos, almejando a redução das desigualdades sociais e de relações de poder no mundo social.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626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Acordos metodológicos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916832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/>
              <a:t>A partir do exposto, a presente pesquisa, provinda de um projeto de pós-doutoramento, </a:t>
            </a:r>
            <a:r>
              <a:rPr lang="pt-BR" sz="2800" dirty="0" smtClean="0"/>
              <a:t>tem como </a:t>
            </a:r>
            <a:r>
              <a:rPr lang="pt-BR" sz="2800" dirty="0"/>
              <a:t>objetivo analisar discursos de uma campanha sobre </a:t>
            </a:r>
            <a:r>
              <a:rPr lang="pt-BR" sz="2800" dirty="0" err="1"/>
              <a:t>hiv</a:t>
            </a:r>
            <a:r>
              <a:rPr lang="pt-BR" sz="2800" dirty="0"/>
              <a:t>, produzida pelo Ministério da Saúde, que envolvem participantes homens </a:t>
            </a:r>
            <a:r>
              <a:rPr lang="pt-BR" sz="2800" dirty="0" smtClean="0"/>
              <a:t>gays, </a:t>
            </a:r>
            <a:r>
              <a:rPr lang="pt-BR" sz="2800" dirty="0" err="1" smtClean="0"/>
              <a:t>cis</a:t>
            </a:r>
            <a:r>
              <a:rPr lang="pt-BR" sz="2800" dirty="0" smtClean="0"/>
              <a:t> </a:t>
            </a:r>
            <a:r>
              <a:rPr lang="pt-BR" sz="2800" dirty="0"/>
              <a:t>e que (</a:t>
            </a:r>
            <a:r>
              <a:rPr lang="pt-BR" sz="2800" dirty="0" err="1"/>
              <a:t>con</a:t>
            </a:r>
            <a:r>
              <a:rPr lang="pt-BR" sz="2800" dirty="0"/>
              <a:t>)vivem com </a:t>
            </a:r>
            <a:r>
              <a:rPr lang="pt-BR" sz="2800" dirty="0" err="1"/>
              <a:t>hiv</a:t>
            </a:r>
            <a:r>
              <a:rPr lang="pt-BR" sz="2800" dirty="0"/>
              <a:t>; compreender como essas </a:t>
            </a:r>
            <a:r>
              <a:rPr lang="pt-BR" sz="2800" dirty="0" smtClean="0"/>
              <a:t>categorias de identidade social, </a:t>
            </a:r>
            <a:r>
              <a:rPr lang="pt-BR" sz="2800" dirty="0"/>
              <a:t>ser gay e (</a:t>
            </a:r>
            <a:r>
              <a:rPr lang="pt-BR" sz="2800" dirty="0" err="1"/>
              <a:t>con</a:t>
            </a:r>
            <a:r>
              <a:rPr lang="pt-BR" sz="2800" dirty="0"/>
              <a:t>)viver com </a:t>
            </a:r>
            <a:r>
              <a:rPr lang="pt-BR" sz="2800" dirty="0" err="1"/>
              <a:t>hiv</a:t>
            </a:r>
            <a:r>
              <a:rPr lang="pt-BR" sz="2800" dirty="0"/>
              <a:t>, são representadas — isoladamente ou sobrepostas —  nos discursos dos participantes; assim como discutir como os participantes reagem a essas </a:t>
            </a:r>
            <a:r>
              <a:rPr lang="pt-BR" sz="2800" dirty="0" smtClean="0"/>
              <a:t>categorias de identidade social.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90252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effectLst/>
                <a:latin typeface="Arial" pitchFamily="34" charset="0"/>
                <a:cs typeface="Arial" pitchFamily="34" charset="0"/>
              </a:rPr>
              <a:t>Acordos metodológicos</a:t>
            </a:r>
            <a:endParaRPr lang="pt-BR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916832"/>
            <a:ext cx="7962088" cy="37555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pt-BR" sz="2800" dirty="0" smtClean="0"/>
              <a:t>A campanha foi produzida em 2018 pelo Ministério da Saúde se chama ‘Campanha Indetectável’. Há quatro participantes que foram levados em consideração por terem exposto de forma clara a homossexualidade. Três deles vivem com </a:t>
            </a:r>
            <a:r>
              <a:rPr lang="pt-BR" sz="2800" dirty="0" err="1" smtClean="0"/>
              <a:t>hiv</a:t>
            </a:r>
            <a:r>
              <a:rPr lang="pt-BR" sz="2800" dirty="0" smtClean="0"/>
              <a:t> e um deles convive (está em uma relação </a:t>
            </a:r>
            <a:r>
              <a:rPr lang="pt-BR" sz="2800" dirty="0" err="1" smtClean="0"/>
              <a:t>sorodiferente</a:t>
            </a:r>
            <a:r>
              <a:rPr lang="pt-BR" sz="2800" dirty="0" smtClean="0"/>
              <a:t> com um dos participantes).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1179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24878</TotalTime>
  <Words>1872</Words>
  <Application>Microsoft Office PowerPoint</Application>
  <PresentationFormat>Apresentação na tela (4:3)</PresentationFormat>
  <Paragraphs>135</Paragraphs>
  <Slides>24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Solstício</vt:lpstr>
      <vt:lpstr>    </vt:lpstr>
      <vt:lpstr>Palavras iniciais</vt:lpstr>
      <vt:lpstr>Palavras iniciais</vt:lpstr>
      <vt:lpstr>Palavras iniciais</vt:lpstr>
      <vt:lpstr>Palavras iniciais</vt:lpstr>
      <vt:lpstr>Palavras iniciais</vt:lpstr>
      <vt:lpstr>Palavras iniciais</vt:lpstr>
      <vt:lpstr>Acordos metodológicos</vt:lpstr>
      <vt:lpstr>Acordos metodológicos</vt:lpstr>
      <vt:lpstr>Acordos metodológicos</vt:lpstr>
      <vt:lpstr>O que encontramos?</vt:lpstr>
      <vt:lpstr>O que encontramos?</vt:lpstr>
      <vt:lpstr>O que encontramos?</vt:lpstr>
      <vt:lpstr>O que encontramos?</vt:lpstr>
      <vt:lpstr>O que encontramos?</vt:lpstr>
      <vt:lpstr>O que encontramos?</vt:lpstr>
      <vt:lpstr>Palavras (nunca) finais</vt:lpstr>
      <vt:lpstr>Palavras (nunca) finais</vt:lpstr>
      <vt:lpstr>Palavras (nunca) finais</vt:lpstr>
      <vt:lpstr>Referências</vt:lpstr>
      <vt:lpstr>Referências</vt:lpstr>
      <vt:lpstr>Referências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UNIVERSITY OF SANTA CATARINA -UFSC</dc:title>
  <dc:creator>Zé Augusto</dc:creator>
  <cp:lastModifiedBy>Zé Augusto</cp:lastModifiedBy>
  <cp:revision>533</cp:revision>
  <dcterms:created xsi:type="dcterms:W3CDTF">2016-06-05T10:32:48Z</dcterms:created>
  <dcterms:modified xsi:type="dcterms:W3CDTF">2025-04-28T13:45:42Z</dcterms:modified>
</cp:coreProperties>
</file>