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handoutMasterIdLst>
    <p:handoutMasterId r:id="rId57"/>
  </p:handoutMasterIdLst>
  <p:sldIdLst>
    <p:sldId id="256" r:id="rId2"/>
    <p:sldId id="278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5" r:id="rId13"/>
    <p:sldId id="296" r:id="rId14"/>
    <p:sldId id="297" r:id="rId15"/>
    <p:sldId id="350" r:id="rId16"/>
    <p:sldId id="322" r:id="rId17"/>
    <p:sldId id="323" r:id="rId18"/>
    <p:sldId id="325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08" r:id="rId31"/>
    <p:sldId id="340" r:id="rId32"/>
    <p:sldId id="349" r:id="rId33"/>
    <p:sldId id="342" r:id="rId34"/>
    <p:sldId id="339" r:id="rId35"/>
    <p:sldId id="309" r:id="rId36"/>
    <p:sldId id="314" r:id="rId37"/>
    <p:sldId id="343" r:id="rId38"/>
    <p:sldId id="317" r:id="rId39"/>
    <p:sldId id="321" r:id="rId40"/>
    <p:sldId id="341" r:id="rId41"/>
    <p:sldId id="320" r:id="rId42"/>
    <p:sldId id="319" r:id="rId43"/>
    <p:sldId id="316" r:id="rId44"/>
    <p:sldId id="344" r:id="rId45"/>
    <p:sldId id="345" r:id="rId46"/>
    <p:sldId id="318" r:id="rId47"/>
    <p:sldId id="346" r:id="rId48"/>
    <p:sldId id="312" r:id="rId49"/>
    <p:sldId id="347" r:id="rId50"/>
    <p:sldId id="304" r:id="rId51"/>
    <p:sldId id="348" r:id="rId52"/>
    <p:sldId id="306" r:id="rId53"/>
    <p:sldId id="351" r:id="rId54"/>
    <p:sldId id="292" r:id="rId5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81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4971" autoAdjust="0"/>
    <p:restoredTop sz="94660" autoAdjust="0"/>
  </p:normalViewPr>
  <p:slideViewPr>
    <p:cSldViewPr snapToGrid="0">
      <p:cViewPr>
        <p:scale>
          <a:sx n="81" d="100"/>
          <a:sy n="81" d="100"/>
        </p:scale>
        <p:origin x="-55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39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192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A0D85-AF31-478D-9EEE-AB7615EDB34B}" type="datetimeFigureOut">
              <a:rPr lang="pt-BR" smtClean="0"/>
              <a:t>05/11/2015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80EA3-EF07-4BF3-BBBF-E83ABAF794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437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AFD94-6D26-43A2-B883-EB054688487C}" type="datetimeFigureOut">
              <a:rPr lang="pt-BR" smtClean="0"/>
              <a:t>05/11/2015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10133-F7B6-4289-85A0-F063F48486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7828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AA3F58-2414-4B4B-B943-C0B9EBE378A3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92B9AC-8D0A-4E6E-9117-51E2E5F6D6DC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47623" y="1506433"/>
            <a:ext cx="8426083" cy="66999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pt-BR" dirty="0" smtClean="0"/>
              <a:t>Clique para editar o título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355600" y="2176463"/>
            <a:ext cx="8387878" cy="2871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 marL="457200" indent="0" algn="r">
              <a:buNone/>
              <a:defRPr sz="1600"/>
            </a:lvl2pPr>
            <a:lvl3pPr marL="914400" indent="0" algn="r">
              <a:buNone/>
              <a:defRPr sz="1600"/>
            </a:lvl3pPr>
            <a:lvl4pPr marL="1371600" indent="0" algn="r">
              <a:buNone/>
              <a:defRPr sz="1600"/>
            </a:lvl4pPr>
            <a:lvl5pPr marL="1828800" indent="0" algn="r">
              <a:buNone/>
              <a:defRPr sz="1600"/>
            </a:lvl5pPr>
          </a:lstStyle>
          <a:p>
            <a:pPr lvl="0"/>
            <a:r>
              <a:rPr lang="pt-BR" dirty="0" smtClean="0"/>
              <a:t>Nome do autor</a:t>
            </a:r>
          </a:p>
        </p:txBody>
      </p:sp>
      <p:sp>
        <p:nvSpPr>
          <p:cNvPr id="9" name="Espaço Reservado para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364417" y="2517789"/>
            <a:ext cx="8379061" cy="2871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 marL="457200" indent="0" algn="r">
              <a:buNone/>
              <a:defRPr sz="1600"/>
            </a:lvl2pPr>
            <a:lvl3pPr marL="914400" indent="0" algn="r">
              <a:buNone/>
              <a:defRPr sz="1600"/>
            </a:lvl3pPr>
            <a:lvl4pPr marL="1371600" indent="0" algn="r">
              <a:buNone/>
              <a:defRPr sz="1600"/>
            </a:lvl4pPr>
            <a:lvl5pPr marL="1828800" indent="0" algn="r">
              <a:buNone/>
              <a:defRPr sz="1600"/>
            </a:lvl5pPr>
          </a:lstStyle>
          <a:p>
            <a:pPr lvl="0"/>
            <a:r>
              <a:rPr lang="pt-BR" dirty="0" smtClean="0"/>
              <a:t>Especialização, formação etc.</a:t>
            </a:r>
          </a:p>
        </p:txBody>
      </p:sp>
    </p:spTree>
    <p:extLst>
      <p:ext uri="{BB962C8B-B14F-4D97-AF65-F5344CB8AC3E}">
        <p14:creationId xmlns:p14="http://schemas.microsoft.com/office/powerpoint/2010/main" val="1201999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193637" y="1398588"/>
            <a:ext cx="8756726" cy="355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/>
            </a:lvl1pPr>
          </a:lstStyle>
          <a:p>
            <a:pPr lvl="0"/>
            <a:r>
              <a:rPr lang="pt-BR" dirty="0" smtClean="0"/>
              <a:t>Contato</a:t>
            </a:r>
            <a:endParaRPr lang="pt-BR" dirty="0"/>
          </a:p>
        </p:txBody>
      </p:sp>
      <p:sp>
        <p:nvSpPr>
          <p:cNvPr id="5" name="Espaço Reservado para Texto 3"/>
          <p:cNvSpPr>
            <a:spLocks noGrp="1"/>
          </p:cNvSpPr>
          <p:nvPr>
            <p:ph type="body" sz="quarter" idx="11" hasCustomPrompt="1"/>
          </p:nvPr>
        </p:nvSpPr>
        <p:spPr>
          <a:xfrm>
            <a:off x="193637" y="1905992"/>
            <a:ext cx="8756727" cy="355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="0"/>
            </a:lvl1pPr>
          </a:lstStyle>
          <a:p>
            <a:pPr lvl="0"/>
            <a:r>
              <a:rPr lang="pt-BR" dirty="0" smtClean="0"/>
              <a:t>E-mail:</a:t>
            </a:r>
            <a:endParaRPr lang="pt-BR" dirty="0"/>
          </a:p>
        </p:txBody>
      </p:sp>
      <p:sp>
        <p:nvSpPr>
          <p:cNvPr id="6" name="Espaço Reservado para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193636" y="2284300"/>
            <a:ext cx="8756727" cy="36187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="0"/>
            </a:lvl1pPr>
          </a:lstStyle>
          <a:p>
            <a:pPr lvl="0"/>
            <a:r>
              <a:rPr lang="pt-BR" dirty="0" smtClean="0"/>
              <a:t>Telefone:</a:t>
            </a:r>
            <a:endParaRPr lang="pt-BR" dirty="0"/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3" hasCustomPrompt="1"/>
          </p:nvPr>
        </p:nvSpPr>
        <p:spPr>
          <a:xfrm>
            <a:off x="193636" y="2667694"/>
            <a:ext cx="8756727" cy="25838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="0"/>
            </a:lvl1pPr>
          </a:lstStyle>
          <a:p>
            <a:pPr lvl="0"/>
            <a:r>
              <a:rPr lang="pt-BR" dirty="0" smtClean="0"/>
              <a:t>Site: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0056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4BD87-CA7D-47E5-A010-C09E7511DED7}" type="datetimeFigureOut">
              <a:rPr lang="pt-BR"/>
              <a:pPr>
                <a:defRPr/>
              </a:pPr>
              <a:t>05/11/2015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1F436-F1E0-42F2-8DFE-5F04C2B9ED5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063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FB5E0-F57B-4C20-A7F6-7F66693C29D5}" type="datetimeFigureOut">
              <a:rPr lang="pt-BR"/>
              <a:pPr>
                <a:defRPr/>
              </a:pPr>
              <a:t>05/11/2015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16C73-E4C8-43FE-B86A-3382D0C63E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72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631982"/>
            <a:ext cx="7886700" cy="43513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pt-BR" dirty="0" smtClean="0">
                <a:solidFill>
                  <a:schemeClr val="tx1"/>
                </a:solidFill>
              </a:defRPr>
            </a:lvl1pPr>
            <a:lvl2pPr>
              <a:defRPr lang="pt-BR" dirty="0" smtClean="0">
                <a:solidFill>
                  <a:schemeClr val="tx1"/>
                </a:solidFill>
              </a:defRPr>
            </a:lvl2pPr>
            <a:lvl3pPr>
              <a:defRPr lang="pt-BR" dirty="0" smtClean="0">
                <a:solidFill>
                  <a:schemeClr val="tx1"/>
                </a:solidFill>
              </a:defRPr>
            </a:lvl3pPr>
            <a:lvl4pPr>
              <a:defRPr lang="pt-BR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72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212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643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96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567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255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7363" y="449263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7363" y="2049463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3278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971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1944895"/>
            <a:ext cx="3740146" cy="393767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4593514" y="1944895"/>
            <a:ext cx="3921835" cy="39376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08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13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73" r:id="rId3"/>
    <p:sldLayoutId id="2147483674" r:id="rId4"/>
    <p:sldLayoutId id="2147483662" r:id="rId5"/>
    <p:sldLayoutId id="2147483666" r:id="rId6"/>
    <p:sldLayoutId id="2147483668" r:id="rId7"/>
    <p:sldLayoutId id="2147483672" r:id="rId8"/>
    <p:sldLayoutId id="2147483671" r:id="rId9"/>
    <p:sldLayoutId id="2147483670" r:id="rId10"/>
    <p:sldLayoutId id="2147483675" r:id="rId11"/>
    <p:sldLayoutId id="2147483676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75818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75818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75818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75818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5818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5818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47623" y="1324708"/>
            <a:ext cx="8426083" cy="851715"/>
          </a:xfrm>
        </p:spPr>
        <p:txBody>
          <a:bodyPr/>
          <a:lstStyle/>
          <a:p>
            <a:pPr algn="just"/>
            <a:r>
              <a:rPr lang="pt-BR" sz="2000" dirty="0" smtClean="0">
                <a:solidFill>
                  <a:schemeClr val="tx1"/>
                </a:solidFill>
              </a:rPr>
              <a:t>EXAMINANDO O FENÔMENO DA VIOLÊNCIA CONTRA A MULHER E RECURSOS TECNOLÓGICOS PARA SUA PROTEÇÃO</a:t>
            </a:r>
            <a:r>
              <a:rPr lang="pt-BR" sz="2000" b="0" dirty="0" smtClean="0"/>
              <a:t/>
            </a:r>
            <a:br>
              <a:rPr lang="pt-BR" sz="2000" b="0" dirty="0" smtClean="0"/>
            </a:br>
            <a:endParaRPr lang="pt-BR" sz="2000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/>
          </p:nvPr>
        </p:nvSpPr>
        <p:spPr>
          <a:xfrm>
            <a:off x="355600" y="2232612"/>
            <a:ext cx="8387878" cy="287127"/>
          </a:xfrm>
        </p:spPr>
        <p:txBody>
          <a:bodyPr/>
          <a:lstStyle/>
          <a:p>
            <a:pPr algn="ctr"/>
            <a:r>
              <a:rPr lang="pt-BR" sz="1800" b="1" dirty="0" smtClean="0"/>
              <a:t>Sônia Maria </a:t>
            </a:r>
            <a:r>
              <a:rPr lang="pt-BR" sz="1800" b="1" dirty="0" err="1" smtClean="0"/>
              <a:t>Dall’Igna</a:t>
            </a:r>
            <a:r>
              <a:rPr lang="pt-BR" sz="1800" b="1" dirty="0" smtClean="0"/>
              <a:t> - Mestranda</a:t>
            </a:r>
          </a:p>
          <a:p>
            <a:endParaRPr lang="pt-BR" sz="1800" b="1" dirty="0" smtClean="0"/>
          </a:p>
          <a:p>
            <a:endParaRPr lang="pt-BR" sz="1800" b="1" dirty="0" smtClean="0"/>
          </a:p>
          <a:p>
            <a:endParaRPr lang="pt-BR" sz="1800" b="1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1"/>
          </p:nvPr>
        </p:nvSpPr>
        <p:spPr>
          <a:xfrm>
            <a:off x="364417" y="2714008"/>
            <a:ext cx="8379061" cy="287127"/>
          </a:xfrm>
        </p:spPr>
        <p:txBody>
          <a:bodyPr/>
          <a:lstStyle/>
          <a:p>
            <a:r>
              <a:rPr lang="pt-BR" dirty="0" smtClean="0"/>
              <a:t>Programa de Pós-Graduação em Tecnologias da Informação e Comunicação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054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Mitos sobre a violência doméstica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28650" y="1446922"/>
            <a:ext cx="7886700" cy="4351338"/>
          </a:xfrm>
          <a:prstGeom prst="rect">
            <a:avLst/>
          </a:prstGeo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pt-BR" altLang="pt-BR" sz="2000" b="1" kern="0" dirty="0">
                <a:solidFill>
                  <a:srgbClr val="000000"/>
                </a:solidFill>
                <a:latin typeface="Arial"/>
                <a:cs typeface="+mn-cs"/>
              </a:rPr>
              <a:t>A violência só acontece entre famílias de baixa renda e pouca instrução;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pt-BR" altLang="pt-BR" sz="2000" b="1" kern="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pt-BR" altLang="pt-BR" sz="2000" b="1" kern="0" dirty="0">
                <a:solidFill>
                  <a:srgbClr val="000000"/>
                </a:solidFill>
                <a:latin typeface="Arial"/>
                <a:cs typeface="+mn-cs"/>
              </a:rPr>
              <a:t>As mulheres provocam ou gostam da violência;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pt-BR" altLang="pt-BR" sz="2000" b="1" kern="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pt-BR" altLang="pt-BR" sz="2000" b="1" kern="0" dirty="0">
                <a:solidFill>
                  <a:srgbClr val="000000"/>
                </a:solidFill>
                <a:latin typeface="Arial"/>
                <a:cs typeface="+mn-cs"/>
              </a:rPr>
              <a:t>Os agressores não conseguem controlar suas emoções;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pt-BR" altLang="pt-BR" sz="2000" b="1" kern="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pt-BR" altLang="pt-BR" sz="2000" b="1" kern="0" dirty="0">
                <a:solidFill>
                  <a:srgbClr val="000000"/>
                </a:solidFill>
                <a:latin typeface="Arial"/>
                <a:cs typeface="+mn-cs"/>
              </a:rPr>
              <a:t>A violência doméstica vem de problemas com o álcool, drogas ou doenças mentais;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pt-BR" altLang="pt-BR" sz="2000" b="1" kern="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pt-BR" altLang="pt-BR" sz="2000" b="1" kern="0" dirty="0">
                <a:solidFill>
                  <a:srgbClr val="000000"/>
                </a:solidFill>
                <a:latin typeface="Arial"/>
                <a:cs typeface="+mn-cs"/>
              </a:rPr>
              <a:t>Para acabar com a violência basta proteger as vítimas e punir os agressores;</a:t>
            </a:r>
          </a:p>
          <a:p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6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Delegacias Especializadas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28650" y="1446922"/>
            <a:ext cx="7886700" cy="4351338"/>
          </a:xfrm>
          <a:prstGeom prst="rect">
            <a:avLst/>
          </a:prstGeom>
        </p:spPr>
        <p:txBody>
          <a:bodyPr/>
          <a:lstStyle/>
          <a:p>
            <a:pPr marL="0" lvl="0" indent="0" algn="just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pt-BR" altLang="pt-BR" sz="2000" b="1" dirty="0" smtClean="0">
                <a:solidFill>
                  <a:srgbClr val="000000"/>
                </a:solidFill>
                <a:latin typeface="Arial" charset="0"/>
                <a:cs typeface="+mn-cs"/>
              </a:rPr>
              <a:t>      </a:t>
            </a:r>
            <a:r>
              <a:rPr lang="pt-BR" altLang="pt-BR" sz="2000" b="1" dirty="0">
                <a:solidFill>
                  <a:srgbClr val="000000"/>
                </a:solidFill>
                <a:latin typeface="Arial" charset="0"/>
                <a:cs typeface="+mn-cs"/>
              </a:rPr>
              <a:t>“... é um fato inegável que para boa parte da população brasileira – principalmente a mais carente – a polícia é a face mais exposta, ou melhor, tangível da institucionalidade pública. 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pt-BR" altLang="pt-BR" sz="2000" b="1" dirty="0">
                <a:solidFill>
                  <a:srgbClr val="000000"/>
                </a:solidFill>
                <a:latin typeface="Arial" charset="0"/>
                <a:cs typeface="+mn-cs"/>
              </a:rPr>
              <a:t>       É a essa instituição que se recorre em razão de problemas de naturezas diversas, quando se procura conhecer a lei e encontrar um respaldo legal para a resolução de conflitos.”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t-BR" altLang="pt-BR" sz="2000" b="1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t-BR" altLang="pt-BR" sz="2000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sz="1600" dirty="0" err="1">
                <a:solidFill>
                  <a:srgbClr val="000000"/>
                </a:solidFill>
                <a:latin typeface="Arial" charset="0"/>
                <a:cs typeface="+mn-cs"/>
              </a:rPr>
              <a:t>Debert</a:t>
            </a:r>
            <a:r>
              <a:rPr lang="pt-BR" altLang="pt-BR" sz="1600" dirty="0">
                <a:solidFill>
                  <a:srgbClr val="000000"/>
                </a:solidFill>
                <a:latin typeface="Arial" charset="0"/>
                <a:cs typeface="+mn-cs"/>
              </a:rPr>
              <a:t>, Guita G.; Gregori, Maria Filomena</a:t>
            </a:r>
            <a:r>
              <a:rPr lang="pt-BR" altLang="pt-BR" sz="1600" b="1" dirty="0">
                <a:solidFill>
                  <a:srgbClr val="000000"/>
                </a:solidFill>
                <a:latin typeface="Arial" charset="0"/>
                <a:cs typeface="+mn-cs"/>
              </a:rPr>
              <a:t>, “</a:t>
            </a:r>
            <a:r>
              <a:rPr lang="pt-BR" altLang="pt-BR" sz="1600" dirty="0">
                <a:solidFill>
                  <a:srgbClr val="000000"/>
                </a:solidFill>
                <a:latin typeface="Arial" charset="0"/>
                <a:cs typeface="+mn-cs"/>
              </a:rPr>
              <a:t>As Delegacias Especiais de Polícia e o Projeto Gênero e Cidadania”, in Correa, Mariza (</a:t>
            </a:r>
            <a:r>
              <a:rPr lang="pt-BR" altLang="pt-BR" sz="1600" dirty="0" err="1">
                <a:solidFill>
                  <a:srgbClr val="000000"/>
                </a:solidFill>
                <a:latin typeface="Arial" charset="0"/>
                <a:cs typeface="+mn-cs"/>
              </a:rPr>
              <a:t>org</a:t>
            </a:r>
            <a:r>
              <a:rPr lang="pt-BR" altLang="pt-BR" sz="1600" dirty="0">
                <a:solidFill>
                  <a:srgbClr val="000000"/>
                </a:solidFill>
                <a:latin typeface="Arial" charset="0"/>
                <a:cs typeface="+mn-cs"/>
              </a:rPr>
              <a:t>), </a:t>
            </a:r>
            <a:r>
              <a:rPr lang="pt-BR" altLang="pt-BR" sz="1600" i="1" dirty="0">
                <a:solidFill>
                  <a:srgbClr val="000000"/>
                </a:solidFill>
                <a:latin typeface="Arial" charset="0"/>
                <a:cs typeface="+mn-cs"/>
              </a:rPr>
              <a:t>Gênero e Cidadania</a:t>
            </a:r>
            <a:r>
              <a:rPr lang="pt-BR" altLang="pt-BR" sz="1600" dirty="0">
                <a:solidFill>
                  <a:srgbClr val="000000"/>
                </a:solidFill>
                <a:latin typeface="Arial" charset="0"/>
                <a:cs typeface="+mn-cs"/>
              </a:rPr>
              <a:t>, 2002. p.10</a:t>
            </a:r>
          </a:p>
          <a:p>
            <a:pPr marL="0" indent="0">
              <a:buNone/>
            </a:pP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94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Delegacias de Atendimento à Mulher – </a:t>
            </a:r>
            <a:r>
              <a:rPr lang="pt-BR" sz="3600" dirty="0" err="1" smtClean="0"/>
              <a:t>DEAM’s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sz="2400" dirty="0">
                <a:solidFill>
                  <a:srgbClr val="000000"/>
                </a:solidFill>
                <a:latin typeface="Arial" charset="0"/>
                <a:cs typeface="+mn-cs"/>
              </a:rPr>
              <a:t>Em 2006 foi elaborada a </a:t>
            </a:r>
            <a:r>
              <a:rPr lang="pt-BR" altLang="pt-BR" sz="2400" i="1" dirty="0">
                <a:solidFill>
                  <a:srgbClr val="000000"/>
                </a:solidFill>
                <a:latin typeface="Arial" charset="0"/>
                <a:cs typeface="+mn-cs"/>
              </a:rPr>
              <a:t>Normatização Nacional para funcionamento das Delegacias da </a:t>
            </a:r>
            <a:r>
              <a:rPr lang="pt-BR" altLang="pt-BR" sz="2400" i="1" dirty="0" smtClean="0">
                <a:solidFill>
                  <a:srgbClr val="000000"/>
                </a:solidFill>
                <a:latin typeface="Arial" charset="0"/>
                <a:cs typeface="+mn-cs"/>
              </a:rPr>
              <a:t>Mulher</a:t>
            </a:r>
            <a:endParaRPr lang="pt-BR" altLang="pt-BR" sz="2400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t-BR" altLang="pt-BR" sz="2400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sz="2000" dirty="0">
                <a:solidFill>
                  <a:srgbClr val="000000"/>
                </a:solidFill>
                <a:latin typeface="Arial" charset="0"/>
                <a:cs typeface="+mn-cs"/>
              </a:rPr>
              <a:t>“As </a:t>
            </a:r>
            <a:r>
              <a:rPr lang="pt-BR" altLang="pt-BR" sz="2000" dirty="0" err="1">
                <a:solidFill>
                  <a:srgbClr val="000000"/>
                </a:solidFill>
                <a:latin typeface="Arial" charset="0"/>
                <a:cs typeface="+mn-cs"/>
              </a:rPr>
              <a:t>DEAMs</a:t>
            </a:r>
            <a:r>
              <a:rPr lang="pt-BR" altLang="pt-BR" sz="2000" dirty="0">
                <a:solidFill>
                  <a:srgbClr val="000000"/>
                </a:solidFill>
                <a:latin typeface="Arial" charset="0"/>
                <a:cs typeface="+mn-cs"/>
              </a:rPr>
              <a:t> são unidades especializadas da Polícia Civil para atendimento </a:t>
            </a:r>
            <a:r>
              <a:rPr lang="pt-BR" altLang="pt-BR" sz="2000" b="1" dirty="0">
                <a:solidFill>
                  <a:srgbClr val="000000"/>
                </a:solidFill>
                <a:latin typeface="Arial" charset="0"/>
                <a:cs typeface="+mn-cs"/>
              </a:rPr>
              <a:t>especializado</a:t>
            </a:r>
            <a:r>
              <a:rPr lang="pt-BR" altLang="pt-BR" sz="2000" dirty="0">
                <a:solidFill>
                  <a:srgbClr val="000000"/>
                </a:solidFill>
                <a:latin typeface="Arial" charset="0"/>
                <a:cs typeface="+mn-cs"/>
              </a:rPr>
              <a:t> à mulher em situação de violência de gênero.”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t-BR" altLang="pt-BR" sz="2000" b="1" dirty="0">
              <a:solidFill>
                <a:srgbClr val="231F20"/>
              </a:solidFill>
              <a:latin typeface="Arial" charset="0"/>
              <a:cs typeface="+mn-cs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t-BR" altLang="pt-BR" sz="2000" b="1" dirty="0">
              <a:solidFill>
                <a:srgbClr val="231F20"/>
              </a:solidFill>
              <a:latin typeface="Arial" charset="0"/>
              <a:cs typeface="+mn-cs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sz="2000" dirty="0">
                <a:solidFill>
                  <a:srgbClr val="000000"/>
                </a:solidFill>
                <a:latin typeface="Arial" charset="0"/>
                <a:cs typeface="+mn-cs"/>
              </a:rPr>
              <a:t>“As atividades das </a:t>
            </a:r>
            <a:r>
              <a:rPr lang="pt-BR" altLang="pt-BR" sz="2000" dirty="0" err="1">
                <a:solidFill>
                  <a:srgbClr val="000000"/>
                </a:solidFill>
                <a:latin typeface="Arial" charset="0"/>
                <a:cs typeface="+mn-cs"/>
              </a:rPr>
              <a:t>DEAMs</a:t>
            </a:r>
            <a:r>
              <a:rPr lang="pt-BR" altLang="pt-BR" sz="2000" dirty="0">
                <a:solidFill>
                  <a:srgbClr val="000000"/>
                </a:solidFill>
                <a:latin typeface="Arial" charset="0"/>
                <a:cs typeface="+mn-cs"/>
              </a:rPr>
              <a:t> têm caráter preventivo e repressivo, devendo realizar ações de prevenção, apuração, investigação e enquadramento legal, as quais devem ser pautadas no respeito aos direitos humanos e nos princípios do Estado Democrático de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sz="2000" dirty="0">
                <a:solidFill>
                  <a:srgbClr val="000000"/>
                </a:solidFill>
                <a:latin typeface="Arial" charset="0"/>
                <a:cs typeface="+mn-cs"/>
              </a:rPr>
              <a:t>Direito.”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146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 smtClean="0"/>
              <a:t>DEAM’s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sz="2000" dirty="0">
                <a:solidFill>
                  <a:srgbClr val="000000"/>
                </a:solidFill>
                <a:latin typeface="Arial" charset="0"/>
                <a:cs typeface="+mn-cs"/>
              </a:rPr>
              <a:t>“</a:t>
            </a:r>
            <a:r>
              <a:rPr lang="pt-BR" altLang="pt-BR" sz="2000" b="1" dirty="0">
                <a:solidFill>
                  <a:srgbClr val="000000"/>
                </a:solidFill>
                <a:latin typeface="Arial" charset="0"/>
                <a:cs typeface="+mn-cs"/>
              </a:rPr>
              <a:t>As mulheres devem ser as beneficiárias diretas das </a:t>
            </a:r>
            <a:r>
              <a:rPr lang="pt-BR" altLang="pt-BR" sz="2000" b="1" dirty="0" err="1">
                <a:solidFill>
                  <a:srgbClr val="000000"/>
                </a:solidFill>
                <a:latin typeface="Arial" charset="0"/>
                <a:cs typeface="+mn-cs"/>
              </a:rPr>
              <a:t>DEAMs</a:t>
            </a:r>
            <a:r>
              <a:rPr lang="pt-BR" altLang="pt-BR" sz="2000" dirty="0">
                <a:solidFill>
                  <a:srgbClr val="000000"/>
                </a:solidFill>
                <a:latin typeface="Arial" charset="0"/>
                <a:cs typeface="+mn-cs"/>
              </a:rPr>
              <a:t>, tendo em vista a especialização dos serviços de segurança pública prestados por esses equipamentos da Polícia Civil.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t-BR" altLang="pt-BR" sz="2000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sz="2000" dirty="0">
                <a:solidFill>
                  <a:srgbClr val="000000"/>
                </a:solidFill>
                <a:latin typeface="Arial" charset="0"/>
                <a:cs typeface="+mn-cs"/>
              </a:rPr>
              <a:t>. Os policiais envolvidos no atendimento a essas mulheres devem ter escuta atenta, profissional e observadora, de forma a propiciar o rompimento do silêncio, do isolamento destas mulheres e, em especial, dos atos de violência, aos quais estão submetidas.”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t-BR" altLang="pt-BR" sz="1400" dirty="0">
              <a:solidFill>
                <a:srgbClr val="231F20"/>
              </a:solidFill>
              <a:latin typeface="Arial" charset="0"/>
              <a:cs typeface="+mn-cs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t-BR" altLang="pt-BR" sz="1400" dirty="0">
              <a:solidFill>
                <a:srgbClr val="231F20"/>
              </a:solidFill>
              <a:latin typeface="Arial" charset="0"/>
              <a:cs typeface="+mn-cs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t-BR" altLang="pt-BR" sz="1400" dirty="0">
              <a:solidFill>
                <a:srgbClr val="231F20"/>
              </a:solidFill>
              <a:latin typeface="Arial" charset="0"/>
              <a:cs typeface="+mn-cs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sz="1400" dirty="0">
                <a:solidFill>
                  <a:srgbClr val="231F20"/>
                </a:solidFill>
                <a:latin typeface="Arial" charset="0"/>
                <a:cs typeface="+mn-cs"/>
              </a:rPr>
              <a:t>NORMA TÉCNICA DE PADRONIZAÇÃO DELEGACIAS ESPECIALIZADAS DE ATENDIMENTO À MULHER – DEAMS</a:t>
            </a:r>
            <a:endParaRPr lang="pt-BR" altLang="pt-BR" sz="1400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sz="1400" dirty="0">
                <a:solidFill>
                  <a:srgbClr val="000000"/>
                </a:solidFill>
                <a:latin typeface="Arial" charset="0"/>
                <a:cs typeface="+mn-cs"/>
              </a:rPr>
              <a:t>SECRETARIA NACIONAL DE SEGURANÇA PÚBLICA MINISTÉRIO DA JUSTIÇA SECRETARIA ESPECIAL DE POLÍTICAS PARA AS MULHERES PRESIDÊNCIA DA REPÚBLICA Brasília -2006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t-BR" altLang="pt-BR" sz="1400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t-BR" altLang="pt-BR" sz="2400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348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Violência é questão de saúde pública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pt-BR" altLang="pt-BR" sz="2000" b="1" i="1" dirty="0" smtClean="0">
                <a:solidFill>
                  <a:srgbClr val="000000"/>
                </a:solidFill>
                <a:latin typeface="Arial" charset="0"/>
                <a:cs typeface="+mn-cs"/>
              </a:rPr>
              <a:t>Resolução </a:t>
            </a:r>
            <a:r>
              <a:rPr lang="pt-BR" altLang="pt-BR" sz="2000" b="1" i="1" dirty="0">
                <a:solidFill>
                  <a:srgbClr val="000000"/>
                </a:solidFill>
                <a:latin typeface="Arial" charset="0"/>
                <a:cs typeface="+mn-cs"/>
              </a:rPr>
              <a:t>da Organização Mundial de Saúde e da Organização Pan-americana da Saúde</a:t>
            </a:r>
            <a:r>
              <a:rPr lang="pt-BR" altLang="pt-BR" sz="2000" b="1" dirty="0">
                <a:solidFill>
                  <a:srgbClr val="000000"/>
                </a:solidFill>
                <a:latin typeface="Arial" charset="0"/>
                <a:cs typeface="+mn-cs"/>
              </a:rPr>
              <a:t> de 29 de junho de 1993: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pt-BR" altLang="pt-BR" sz="2400" b="1" i="1" dirty="0">
                <a:solidFill>
                  <a:srgbClr val="000000"/>
                </a:solidFill>
                <a:latin typeface="Arial" charset="0"/>
                <a:cs typeface="+mn-cs"/>
              </a:rPr>
              <a:t>Considera a violência como uma questão de saúde pública e recomenda aos governos que estabeleçam política e planos nacionais de prevenção controle da violência</a:t>
            </a:r>
            <a:r>
              <a:rPr lang="pt-BR" altLang="pt-BR" sz="2400" b="1" i="1" dirty="0" smtClean="0">
                <a:solidFill>
                  <a:srgbClr val="000000"/>
                </a:solidFill>
                <a:latin typeface="Arial" charset="0"/>
                <a:cs typeface="+mn-cs"/>
              </a:rPr>
              <a:t>”.</a:t>
            </a:r>
            <a:endParaRPr lang="pt-BR" altLang="pt-BR" sz="2400" b="1" i="1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pt-BR" altLang="pt-BR" sz="2000" b="1" i="1" dirty="0">
                <a:solidFill>
                  <a:srgbClr val="000000"/>
                </a:solidFill>
                <a:latin typeface="Arial" charset="0"/>
                <a:cs typeface="+mn-cs"/>
              </a:rPr>
              <a:t>Resolução da 49.a </a:t>
            </a:r>
            <a:r>
              <a:rPr lang="pt-BR" altLang="pt-BR" sz="2000" b="1" i="1" dirty="0" err="1">
                <a:solidFill>
                  <a:srgbClr val="000000"/>
                </a:solidFill>
                <a:latin typeface="Arial" charset="0"/>
                <a:cs typeface="+mn-cs"/>
              </a:rPr>
              <a:t>Assembléia</a:t>
            </a:r>
            <a:r>
              <a:rPr lang="pt-BR" altLang="pt-BR" sz="2000" b="1" i="1" dirty="0">
                <a:solidFill>
                  <a:srgbClr val="000000"/>
                </a:solidFill>
                <a:latin typeface="Arial" charset="0"/>
                <a:cs typeface="+mn-cs"/>
              </a:rPr>
              <a:t> Mundial de Saúde de maio de 1996: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pt-BR" altLang="pt-BR" sz="2400" b="1" i="1" dirty="0">
                <a:solidFill>
                  <a:srgbClr val="000000"/>
                </a:solidFill>
                <a:latin typeface="Arial" charset="0"/>
                <a:cs typeface="+mn-cs"/>
              </a:rPr>
              <a:t>Declara a violência uma prioridade de Saúde Pública.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920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59582"/>
          </a:xfrm>
        </p:spPr>
        <p:txBody>
          <a:bodyPr/>
          <a:lstStyle/>
          <a:p>
            <a:r>
              <a:rPr lang="pt-BR" dirty="0" smtClean="0"/>
              <a:t>Dados da violência no 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336431"/>
            <a:ext cx="7886700" cy="4646889"/>
          </a:xfrm>
        </p:spPr>
        <p:txBody>
          <a:bodyPr/>
          <a:lstStyle/>
          <a:p>
            <a:pPr algn="just"/>
            <a:r>
              <a:rPr lang="pt-BR" dirty="0"/>
              <a:t>A cada uma hora e meia uma mulher é vítima de </a:t>
            </a:r>
            <a:r>
              <a:rPr lang="pt-BR" dirty="0" err="1"/>
              <a:t>feminicídio</a:t>
            </a:r>
            <a:r>
              <a:rPr lang="pt-BR" dirty="0"/>
              <a:t> no Brasil. Violência contra a mulher: </a:t>
            </a:r>
            <a:r>
              <a:rPr lang="pt-BR" dirty="0" err="1"/>
              <a:t>feminicídios</a:t>
            </a:r>
            <a:r>
              <a:rPr lang="pt-BR" dirty="0"/>
              <a:t> no Brasil - Instituto de Pesquisa Econômica Aplicada (Ipea) </a:t>
            </a:r>
            <a:r>
              <a:rPr lang="pt-BR" dirty="0" smtClean="0"/>
              <a:t>– 2013; </a:t>
            </a:r>
          </a:p>
          <a:p>
            <a:pPr algn="just"/>
            <a:r>
              <a:rPr lang="pt-BR" dirty="0"/>
              <a:t>54% da população conhece uma mulher que já foi agredida pelo </a:t>
            </a:r>
            <a:r>
              <a:rPr lang="pt-BR" dirty="0" smtClean="0"/>
              <a:t>parceiro! </a:t>
            </a:r>
            <a:r>
              <a:rPr lang="pt-BR" dirty="0"/>
              <a:t>Violência contra a mulher: </a:t>
            </a:r>
            <a:r>
              <a:rPr lang="pt-BR" dirty="0" smtClean="0"/>
              <a:t>Pesquisa </a:t>
            </a:r>
            <a:r>
              <a:rPr lang="pt-BR" dirty="0"/>
              <a:t>Data Popular e Instituto Patrícia </a:t>
            </a:r>
            <a:r>
              <a:rPr lang="pt-BR" dirty="0" smtClean="0"/>
              <a:t>Galvão; </a:t>
            </a:r>
          </a:p>
          <a:p>
            <a:pPr algn="just"/>
            <a:r>
              <a:rPr lang="pt-BR" dirty="0"/>
              <a:t>Em 68,8% dos atendimentos a mulheres vítimas de violência, a agressão aconteceu na residência da vítima.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015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726421" y="2201171"/>
            <a:ext cx="7915275" cy="4464496"/>
          </a:xfrm>
          <a:noFill/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9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9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9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9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/>
            </a:r>
            <a:br>
              <a:rPr lang="pt-BR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</a:br>
            <a:r>
              <a:rPr lang="pt-BR" sz="39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 Maria da Penha</a:t>
            </a:r>
            <a:r>
              <a:rPr lang="pt-BR" sz="27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7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7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7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7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7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OBSERVATÓRIO </a:t>
            </a:r>
            <a:r>
              <a:rPr lang="pt-BR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DA VIOLÊNCIA </a:t>
            </a:r>
            <a:r>
              <a:rPr lang="pt-BR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CONTRA  A MULHER</a:t>
            </a:r>
            <a:br>
              <a:rPr lang="pt-BR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pt-BR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DIVISÃO DE ESTATÍSTICA</a:t>
            </a:r>
            <a:br>
              <a:rPr lang="pt-BR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pt-BR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DEPARTAMENTO DE GESTÃO E ESTRATÉGIA OPERACIONAL</a:t>
            </a:r>
            <a:r>
              <a:rPr lang="pt-BR" sz="27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pt-BR" sz="27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pt-BR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14348" y="571480"/>
            <a:ext cx="2214578" cy="584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+mn-cs"/>
              </a:rPr>
              <a:t>Secretaria da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+mn-cs"/>
              </a:rPr>
              <a:t>Segurança Pública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 rot="19667734">
            <a:off x="757917" y="4906253"/>
            <a:ext cx="1106281" cy="110628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</p:pic>
      <p:pic>
        <p:nvPicPr>
          <p:cNvPr id="2" name="Picture 2" descr="D:\Documents and Settings\helena-grillo\Desktop\GD_20150306102856marca_coletiv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4EFEB"/>
              </a:clrFrom>
              <a:clrTo>
                <a:srgbClr val="F4EF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4825" y="333375"/>
            <a:ext cx="1639888" cy="1127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" name="Retângulo 2"/>
          <p:cNvSpPr/>
          <p:nvPr/>
        </p:nvSpPr>
        <p:spPr>
          <a:xfrm>
            <a:off x="2145355" y="2228671"/>
            <a:ext cx="4988097" cy="1184940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Perfil dos femicídios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estudo 1º semestre 2015</a:t>
            </a:r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5992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"/>
          <p:cNvSpPr>
            <a:spLocks noChangeArrowheads="1"/>
          </p:cNvSpPr>
          <p:nvPr/>
        </p:nvSpPr>
        <p:spPr bwMode="auto">
          <a:xfrm>
            <a:off x="665476" y="1920861"/>
            <a:ext cx="79216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7030A0"/>
                </a:solidFill>
                <a:ea typeface="Verdana" pitchFamily="34" charset="0"/>
                <a:cs typeface="Arial" pitchFamily="34" charset="0"/>
              </a:rPr>
              <a:t> Observatório da Violência contra as Mulheres da SSP/RS</a:t>
            </a:r>
          </a:p>
        </p:txBody>
      </p:sp>
      <p:sp>
        <p:nvSpPr>
          <p:cNvPr id="3077" name="Retângulo 1"/>
          <p:cNvSpPr>
            <a:spLocks noChangeArrowheads="1"/>
          </p:cNvSpPr>
          <p:nvPr/>
        </p:nvSpPr>
        <p:spPr bwMode="auto">
          <a:xfrm>
            <a:off x="1462088" y="4581525"/>
            <a:ext cx="6192837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altLang="pt-BR" sz="2200" b="1">
                <a:solidFill>
                  <a:srgbClr val="7030A0"/>
                </a:solidFill>
                <a:latin typeface="Franklin Gothic Book" pitchFamily="34" charset="0"/>
              </a:rPr>
              <a:t>Departamento de Gestão e Estratégia Operacional</a:t>
            </a:r>
          </a:p>
          <a:p>
            <a:pPr algn="ctr"/>
            <a:r>
              <a:rPr lang="pt-BR" altLang="pt-BR" sz="2000" b="1">
                <a:solidFill>
                  <a:srgbClr val="7030A0"/>
                </a:solidFill>
                <a:latin typeface="Franklin Gothic Book" pitchFamily="34" charset="0"/>
              </a:rPr>
              <a:t>Divisão de Estatística</a:t>
            </a:r>
          </a:p>
          <a:p>
            <a:pPr algn="ctr"/>
            <a:endParaRPr lang="pt-BR" altLang="pt-BR" sz="2000" b="1">
              <a:solidFill>
                <a:srgbClr val="7030A0"/>
              </a:solidFill>
              <a:latin typeface="Franklin Gothic Book" pitchFamily="34" charset="0"/>
            </a:endParaRPr>
          </a:p>
          <a:p>
            <a:pPr algn="ctr"/>
            <a:r>
              <a:rPr lang="pt-BR" altLang="pt-BR" sz="1600" b="1">
                <a:solidFill>
                  <a:srgbClr val="7030A0"/>
                </a:solidFill>
                <a:latin typeface="Franklin Gothic Book" pitchFamily="34" charset="0"/>
              </a:rPr>
              <a:t>2015   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 rot="1754930">
            <a:off x="7236296" y="5317364"/>
            <a:ext cx="1112852" cy="111285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</p:pic>
    </p:spTree>
    <p:extLst>
      <p:ext uri="{BB962C8B-B14F-4D97-AF65-F5344CB8AC3E}">
        <p14:creationId xmlns:p14="http://schemas.microsoft.com/office/powerpoint/2010/main" val="6696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1763713" y="188913"/>
            <a:ext cx="7196137" cy="582612"/>
          </a:xfrm>
        </p:spPr>
        <p:txBody>
          <a:bodyPr/>
          <a:lstStyle/>
          <a:p>
            <a:pPr algn="r"/>
            <a:r>
              <a:rPr lang="pt-BR" altLang="pt-BR" sz="2400" u="sng" smtClean="0">
                <a:latin typeface="Century Gothic" pitchFamily="34" charset="0"/>
              </a:rPr>
              <a:t>Série Histórica Femicídio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916238" y="5776913"/>
            <a:ext cx="47513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Redução de 18,4% nos femicídios nesta série histórica</a:t>
            </a:r>
          </a:p>
        </p:txBody>
      </p:sp>
      <p:sp>
        <p:nvSpPr>
          <p:cNvPr id="2" name="Seta para baixo 1"/>
          <p:cNvSpPr/>
          <p:nvPr/>
        </p:nvSpPr>
        <p:spPr>
          <a:xfrm>
            <a:off x="1691680" y="5517232"/>
            <a:ext cx="936104" cy="80196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666875"/>
            <a:ext cx="4464050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67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2928938" y="214313"/>
            <a:ext cx="6043612" cy="582612"/>
          </a:xfrm>
        </p:spPr>
        <p:txBody>
          <a:bodyPr/>
          <a:lstStyle/>
          <a:p>
            <a:pPr algn="r"/>
            <a:r>
              <a:rPr lang="pt-BR" altLang="pt-BR" sz="2400" u="sng" smtClean="0">
                <a:latin typeface="Century Gothic" pitchFamily="34" charset="0"/>
              </a:rPr>
              <a:t>Dados do Fato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0825" y="260350"/>
            <a:ext cx="33131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Femicídio  1º semestre de 2015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908050"/>
            <a:ext cx="7388225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06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Violência Doméstica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28650" y="1446922"/>
            <a:ext cx="7886700" cy="4351338"/>
          </a:xfrm>
          <a:prstGeom prst="rect">
            <a:avLst/>
          </a:prstGeom>
        </p:spPr>
        <p:txBody>
          <a:bodyPr/>
          <a:lstStyle/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pt-BR" altLang="pt-BR" b="1" kern="0" dirty="0" smtClean="0">
                <a:solidFill>
                  <a:srgbClr val="000000"/>
                </a:solidFill>
                <a:latin typeface="Arial"/>
                <a:cs typeface="+mn-cs"/>
              </a:rPr>
              <a:t>   Qualquer </a:t>
            </a:r>
            <a:r>
              <a:rPr lang="pt-BR" altLang="pt-BR" b="1" kern="0" dirty="0">
                <a:solidFill>
                  <a:srgbClr val="000000"/>
                </a:solidFill>
                <a:latin typeface="Arial"/>
                <a:cs typeface="+mn-cs"/>
              </a:rPr>
              <a:t>mulher pode ser vítima da violência doméstica. Não importa se ela é rica, pobre, branca ou negra; se vive no campo ou na cidade, se é moderna ou antiquada; católica, evangélica, </a:t>
            </a:r>
            <a:r>
              <a:rPr lang="pt-BR" altLang="pt-BR" b="1" kern="0" dirty="0" err="1">
                <a:solidFill>
                  <a:srgbClr val="000000"/>
                </a:solidFill>
                <a:latin typeface="Arial"/>
                <a:cs typeface="+mn-cs"/>
              </a:rPr>
              <a:t>atéia</a:t>
            </a:r>
            <a:r>
              <a:rPr lang="pt-BR" altLang="pt-BR" b="1" kern="0" dirty="0">
                <a:solidFill>
                  <a:srgbClr val="000000"/>
                </a:solidFill>
                <a:latin typeface="Arial"/>
                <a:cs typeface="+mn-cs"/>
              </a:rPr>
              <a:t> ou umbandista</a:t>
            </a:r>
            <a:r>
              <a:rPr lang="pt-BR" altLang="pt-BR" b="1" kern="0" dirty="0" smtClean="0">
                <a:solidFill>
                  <a:srgbClr val="000000"/>
                </a:solidFill>
                <a:latin typeface="Arial"/>
                <a:cs typeface="+mn-cs"/>
              </a:rPr>
              <a:t>.</a:t>
            </a:r>
            <a:endParaRPr lang="pt-BR" altLang="pt-BR" b="1" kern="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pt-BR" altLang="pt-BR" b="1" kern="0" dirty="0">
                <a:solidFill>
                  <a:srgbClr val="000000"/>
                </a:solidFill>
                <a:latin typeface="Arial"/>
                <a:cs typeface="+mn-cs"/>
              </a:rPr>
              <a:t>	A única diferença é que as mulheres mais ricas conseguem esconder melhor sua situação e têm mais recursos para tentar escapar da violência.</a:t>
            </a:r>
          </a:p>
          <a:p>
            <a:pPr marL="0" indent="0">
              <a:buNone/>
            </a:pPr>
            <a:endParaRPr lang="pt-BR" sz="11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15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846" y="2304256"/>
            <a:ext cx="4854576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ítulo 1"/>
          <p:cNvSpPr>
            <a:spLocks noGrp="1"/>
          </p:cNvSpPr>
          <p:nvPr>
            <p:ph type="title"/>
          </p:nvPr>
        </p:nvSpPr>
        <p:spPr>
          <a:xfrm>
            <a:off x="2928938" y="214313"/>
            <a:ext cx="6043612" cy="582612"/>
          </a:xfrm>
        </p:spPr>
        <p:txBody>
          <a:bodyPr/>
          <a:lstStyle/>
          <a:p>
            <a:pPr algn="r"/>
            <a:r>
              <a:rPr lang="pt-BR" altLang="pt-BR" sz="2400" u="sng" smtClean="0">
                <a:latin typeface="Century Gothic" pitchFamily="34" charset="0"/>
              </a:rPr>
              <a:t>Dados do Fato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50825" y="260350"/>
            <a:ext cx="33131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Femicídio  1º semestre de 2015</a:t>
            </a:r>
          </a:p>
        </p:txBody>
      </p:sp>
      <p:sp>
        <p:nvSpPr>
          <p:cNvPr id="8197" name="CaixaDeTexto 1"/>
          <p:cNvSpPr txBox="1">
            <a:spLocks noChangeArrowheads="1"/>
          </p:cNvSpPr>
          <p:nvPr/>
        </p:nvSpPr>
        <p:spPr bwMode="auto">
          <a:xfrm rot="-2993462">
            <a:off x="738981" y="2745582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b="1"/>
              <a:t>Turno </a:t>
            </a:r>
          </a:p>
        </p:txBody>
      </p: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765175"/>
            <a:ext cx="4943475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32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 txBox="1">
            <a:spLocks/>
          </p:cNvSpPr>
          <p:nvPr/>
        </p:nvSpPr>
        <p:spPr bwMode="auto">
          <a:xfrm>
            <a:off x="2928938" y="214313"/>
            <a:ext cx="604361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pt-BR" altLang="pt-BR" sz="2400" u="sng">
                <a:latin typeface="Century Gothic" pitchFamily="34" charset="0"/>
              </a:rPr>
              <a:t>Dados do Fato</a:t>
            </a:r>
          </a:p>
        </p:txBody>
      </p:sp>
      <p:sp>
        <p:nvSpPr>
          <p:cNvPr id="9219" name="CaixaDeTexto 2"/>
          <p:cNvSpPr txBox="1">
            <a:spLocks noChangeArrowheads="1"/>
          </p:cNvSpPr>
          <p:nvPr/>
        </p:nvSpPr>
        <p:spPr bwMode="auto">
          <a:xfrm>
            <a:off x="373063" y="2751138"/>
            <a:ext cx="1511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2400" b="1"/>
              <a:t>Local (%)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284538"/>
            <a:ext cx="4949825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92188"/>
            <a:ext cx="4668838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50825" y="260350"/>
            <a:ext cx="33131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Femicídio  1º semestre de 2015</a:t>
            </a:r>
          </a:p>
        </p:txBody>
      </p:sp>
    </p:spTree>
    <p:extLst>
      <p:ext uri="{BB962C8B-B14F-4D97-AF65-F5344CB8AC3E}">
        <p14:creationId xmlns:p14="http://schemas.microsoft.com/office/powerpoint/2010/main" val="67384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>
          <a:xfrm>
            <a:off x="2928938" y="214313"/>
            <a:ext cx="6043612" cy="582612"/>
          </a:xfrm>
        </p:spPr>
        <p:txBody>
          <a:bodyPr/>
          <a:lstStyle/>
          <a:p>
            <a:pPr algn="r"/>
            <a:r>
              <a:rPr lang="pt-BR" altLang="pt-BR" sz="2400" u="sng" smtClean="0">
                <a:latin typeface="Century Gothic" pitchFamily="34" charset="0"/>
              </a:rPr>
              <a:t>Dados da Vítima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7" y="1418490"/>
            <a:ext cx="7418632" cy="440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0825" y="260350"/>
            <a:ext cx="33131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Femicídio  1º semestre de 2015</a:t>
            </a:r>
          </a:p>
        </p:txBody>
      </p:sp>
    </p:spTree>
    <p:extLst>
      <p:ext uri="{BB962C8B-B14F-4D97-AF65-F5344CB8AC3E}">
        <p14:creationId xmlns:p14="http://schemas.microsoft.com/office/powerpoint/2010/main" val="214687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3"/>
          <p:cNvSpPr txBox="1">
            <a:spLocks noChangeArrowheads="1"/>
          </p:cNvSpPr>
          <p:nvPr/>
        </p:nvSpPr>
        <p:spPr bwMode="auto">
          <a:xfrm>
            <a:off x="1042988" y="4437063"/>
            <a:ext cx="30972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1200" dirty="0"/>
              <a:t>Distribuição da população feminina do RS</a:t>
            </a:r>
          </a:p>
        </p:txBody>
      </p:sp>
      <p:sp>
        <p:nvSpPr>
          <p:cNvPr id="11267" name="Título 1"/>
          <p:cNvSpPr>
            <a:spLocks noGrp="1"/>
          </p:cNvSpPr>
          <p:nvPr>
            <p:ph type="title"/>
          </p:nvPr>
        </p:nvSpPr>
        <p:spPr>
          <a:xfrm>
            <a:off x="2928938" y="214313"/>
            <a:ext cx="6043612" cy="582612"/>
          </a:xfrm>
        </p:spPr>
        <p:txBody>
          <a:bodyPr/>
          <a:lstStyle/>
          <a:p>
            <a:pPr algn="r"/>
            <a:r>
              <a:rPr lang="pt-BR" altLang="pt-BR" sz="2400" u="sng" smtClean="0">
                <a:latin typeface="Century Gothic" pitchFamily="34" charset="0"/>
              </a:rPr>
              <a:t>Dados da Vítima</a:t>
            </a: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484151"/>
              </a:clrFrom>
              <a:clrTo>
                <a:srgbClr val="48415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4714875"/>
            <a:ext cx="2735262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3A2C7"/>
              </a:clrFrom>
              <a:clrTo>
                <a:srgbClr val="B3A2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509713"/>
            <a:ext cx="2870200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60350"/>
            <a:ext cx="326072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1341438"/>
            <a:ext cx="3059112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50825" y="260350"/>
            <a:ext cx="33131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Femicídio  1º semestre de 2015</a:t>
            </a:r>
          </a:p>
        </p:txBody>
      </p:sp>
    </p:spTree>
    <p:extLst>
      <p:ext uri="{BB962C8B-B14F-4D97-AF65-F5344CB8AC3E}">
        <p14:creationId xmlns:p14="http://schemas.microsoft.com/office/powerpoint/2010/main" val="139684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>
          <a:xfrm>
            <a:off x="2928938" y="214313"/>
            <a:ext cx="6043612" cy="582612"/>
          </a:xfrm>
        </p:spPr>
        <p:txBody>
          <a:bodyPr/>
          <a:lstStyle/>
          <a:p>
            <a:pPr algn="r"/>
            <a:r>
              <a:rPr lang="pt-BR" altLang="pt-BR" sz="2400" u="sng" smtClean="0">
                <a:latin typeface="Century Gothic" pitchFamily="34" charset="0"/>
              </a:rPr>
              <a:t>Dados da Vítima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03225" y="4051300"/>
            <a:ext cx="3232150" cy="76993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u="sng" dirty="0">
                <a:latin typeface="+mn-lt"/>
                <a:cs typeface="+mn-cs"/>
              </a:rPr>
              <a:t>relacionamento atual</a:t>
            </a:r>
            <a:r>
              <a:rPr lang="pt-BR" sz="1100" dirty="0">
                <a:latin typeface="+mn-lt"/>
                <a:cs typeface="+mn-cs"/>
              </a:rPr>
              <a:t>: companheiro, marido, noivo,    namorado, relação extra conjugal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u="sng" dirty="0">
                <a:latin typeface="+mn-lt"/>
                <a:cs typeface="+mn-cs"/>
              </a:rPr>
              <a:t>relacionamento anterior</a:t>
            </a:r>
            <a:r>
              <a:rPr lang="pt-BR" sz="1100" dirty="0">
                <a:latin typeface="+mn-lt"/>
                <a:cs typeface="+mn-cs"/>
              </a:rPr>
              <a:t>: </a:t>
            </a:r>
            <a:r>
              <a:rPr lang="pt-BR" sz="1100" dirty="0" err="1">
                <a:latin typeface="+mn-lt"/>
                <a:cs typeface="+mn-cs"/>
              </a:rPr>
              <a:t>ex-companheiro</a:t>
            </a:r>
            <a:r>
              <a:rPr lang="pt-BR" sz="1100" dirty="0">
                <a:latin typeface="+mn-lt"/>
                <a:cs typeface="+mn-cs"/>
              </a:rPr>
              <a:t>, ex-marido</a:t>
            </a:r>
            <a:endParaRPr lang="pt-BR" sz="1100" u="sng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u="sng" dirty="0">
                <a:latin typeface="+mn-lt"/>
                <a:cs typeface="+mn-cs"/>
              </a:rPr>
              <a:t>relacionamento familiar</a:t>
            </a:r>
            <a:r>
              <a:rPr lang="pt-BR" sz="1100" dirty="0">
                <a:latin typeface="+mn-lt"/>
                <a:cs typeface="+mn-cs"/>
              </a:rPr>
              <a:t>: mãe, padrasto, filho, primo</a:t>
            </a:r>
            <a:endParaRPr lang="pt-BR" sz="1100" u="sng" dirty="0">
              <a:latin typeface="+mn-lt"/>
              <a:cs typeface="+mn-cs"/>
            </a:endParaRPr>
          </a:p>
        </p:txBody>
      </p:sp>
      <p:grpSp>
        <p:nvGrpSpPr>
          <p:cNvPr id="12292" name="Grupo 1"/>
          <p:cNvGrpSpPr>
            <a:grpSpLocks/>
          </p:cNvGrpSpPr>
          <p:nvPr/>
        </p:nvGrpSpPr>
        <p:grpSpPr bwMode="auto">
          <a:xfrm>
            <a:off x="4643438" y="3519488"/>
            <a:ext cx="4375150" cy="2439987"/>
            <a:chOff x="4644008" y="3519820"/>
            <a:chExt cx="4374410" cy="2439284"/>
          </a:xfrm>
        </p:grpSpPr>
        <p:pic>
          <p:nvPicPr>
            <p:cNvPr id="1229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3519820"/>
              <a:ext cx="4374410" cy="2439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6393" y="4546001"/>
              <a:ext cx="1993233" cy="417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6438"/>
            <a:ext cx="6069013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50825" y="260350"/>
            <a:ext cx="33131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Femicídio  1º semestre de 2015</a:t>
            </a:r>
          </a:p>
        </p:txBody>
      </p:sp>
    </p:spTree>
    <p:extLst>
      <p:ext uri="{BB962C8B-B14F-4D97-AF65-F5344CB8AC3E}">
        <p14:creationId xmlns:p14="http://schemas.microsoft.com/office/powerpoint/2010/main" val="120386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2928938" y="214313"/>
            <a:ext cx="6043612" cy="582612"/>
          </a:xfrm>
        </p:spPr>
        <p:txBody>
          <a:bodyPr/>
          <a:lstStyle/>
          <a:p>
            <a:pPr algn="r"/>
            <a:r>
              <a:rPr lang="pt-BR" altLang="pt-BR" sz="2400" u="sng" smtClean="0">
                <a:latin typeface="Century Gothic" pitchFamily="34" charset="0"/>
              </a:rPr>
              <a:t>Dados da Vítima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49575"/>
            <a:ext cx="4176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50825" y="260350"/>
            <a:ext cx="33131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Femicídio  1º semestre de 2015</a:t>
            </a:r>
          </a:p>
        </p:txBody>
      </p:sp>
      <p:sp>
        <p:nvSpPr>
          <p:cNvPr id="13317" name="CaixaDeTexto 3"/>
          <p:cNvSpPr txBox="1">
            <a:spLocks noChangeArrowheads="1"/>
          </p:cNvSpPr>
          <p:nvPr/>
        </p:nvSpPr>
        <p:spPr bwMode="auto">
          <a:xfrm>
            <a:off x="611188" y="1141413"/>
            <a:ext cx="5689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1600" b="1"/>
              <a:t>Morte com Medidas Protetivas de Urgência solicitadas</a:t>
            </a:r>
          </a:p>
        </p:txBody>
      </p:sp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08050"/>
            <a:ext cx="4537075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992563"/>
            <a:ext cx="5108575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027488"/>
            <a:ext cx="3944937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71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2928938" y="214313"/>
            <a:ext cx="6043612" cy="582612"/>
          </a:xfrm>
        </p:spPr>
        <p:txBody>
          <a:bodyPr/>
          <a:lstStyle/>
          <a:p>
            <a:pPr algn="r"/>
            <a:r>
              <a:rPr lang="pt-BR" altLang="pt-BR" sz="2400" u="sng" smtClean="0">
                <a:latin typeface="Century Gothic" pitchFamily="34" charset="0"/>
              </a:rPr>
              <a:t>Dados do Agressor</a:t>
            </a:r>
          </a:p>
        </p:txBody>
      </p:sp>
      <p:sp>
        <p:nvSpPr>
          <p:cNvPr id="10" name="CaixaDeTexto 4"/>
          <p:cNvSpPr txBox="1"/>
          <p:nvPr/>
        </p:nvSpPr>
        <p:spPr>
          <a:xfrm>
            <a:off x="668338" y="3449638"/>
            <a:ext cx="2020887" cy="2476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/>
              <a:t>cor/raça</a:t>
            </a:r>
            <a:r>
              <a:rPr lang="pt-BR" sz="1400" b="1" dirty="0"/>
              <a:t> </a:t>
            </a:r>
            <a:r>
              <a:rPr lang="pt-BR" sz="1600" b="1" dirty="0" smtClean="0"/>
              <a:t>autores (%)</a:t>
            </a:r>
            <a:r>
              <a:rPr lang="pt-BR" sz="1400" b="1" dirty="0" smtClean="0"/>
              <a:t> </a:t>
            </a:r>
            <a:endParaRPr lang="pt-BR" sz="1400" b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668800" y="1225351"/>
            <a:ext cx="2477807" cy="158995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9" name="CaixaDeTexto 8"/>
          <p:cNvSpPr txBox="1"/>
          <p:nvPr/>
        </p:nvSpPr>
        <p:spPr>
          <a:xfrm>
            <a:off x="250825" y="260350"/>
            <a:ext cx="33131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Femicídio  1º semestre de 2015</a:t>
            </a:r>
          </a:p>
        </p:txBody>
      </p:sp>
      <p:sp>
        <p:nvSpPr>
          <p:cNvPr id="11" name="CaixaDeTexto 4"/>
          <p:cNvSpPr txBox="1"/>
          <p:nvPr/>
        </p:nvSpPr>
        <p:spPr>
          <a:xfrm>
            <a:off x="280988" y="965200"/>
            <a:ext cx="2916237" cy="2476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/>
              <a:t>Distribuição da população </a:t>
            </a:r>
            <a:r>
              <a:rPr lang="pt-BR" sz="1200" dirty="0" smtClean="0"/>
              <a:t>masculina </a:t>
            </a:r>
            <a:r>
              <a:rPr lang="pt-BR" sz="1200" dirty="0"/>
              <a:t>do RS</a:t>
            </a:r>
          </a:p>
        </p:txBody>
      </p:sp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1641475"/>
            <a:ext cx="434975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3713163"/>
            <a:ext cx="4906962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35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2928938" y="214313"/>
            <a:ext cx="6043612" cy="582612"/>
          </a:xfrm>
        </p:spPr>
        <p:txBody>
          <a:bodyPr/>
          <a:lstStyle/>
          <a:p>
            <a:pPr algn="r"/>
            <a:r>
              <a:rPr lang="pt-BR" altLang="pt-BR" sz="2400" u="sng" smtClean="0">
                <a:latin typeface="Century Gothic" pitchFamily="34" charset="0"/>
              </a:rPr>
              <a:t>Dados do Agressor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50825" y="260350"/>
            <a:ext cx="33131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Femicídio  1º semestre de 2015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268413"/>
            <a:ext cx="682942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03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0825" y="260350"/>
            <a:ext cx="33131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Femicídio  1º semestre de 2015</a:t>
            </a:r>
          </a:p>
        </p:txBody>
      </p:sp>
      <p:sp>
        <p:nvSpPr>
          <p:cNvPr id="16387" name="Título 1"/>
          <p:cNvSpPr>
            <a:spLocks noGrp="1"/>
          </p:cNvSpPr>
          <p:nvPr>
            <p:ph type="title"/>
          </p:nvPr>
        </p:nvSpPr>
        <p:spPr>
          <a:xfrm>
            <a:off x="2928938" y="214313"/>
            <a:ext cx="6043612" cy="582612"/>
          </a:xfrm>
        </p:spPr>
        <p:txBody>
          <a:bodyPr/>
          <a:lstStyle/>
          <a:p>
            <a:pPr algn="r"/>
            <a:r>
              <a:rPr lang="pt-BR" altLang="pt-BR" sz="2400" u="sng" smtClean="0">
                <a:latin typeface="Century Gothic" pitchFamily="34" charset="0"/>
              </a:rPr>
              <a:t>Dados do Agressor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41663"/>
            <a:ext cx="4916487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893763"/>
            <a:ext cx="540067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96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2928938" y="214313"/>
            <a:ext cx="6043612" cy="582612"/>
          </a:xfrm>
        </p:spPr>
        <p:txBody>
          <a:bodyPr/>
          <a:lstStyle/>
          <a:p>
            <a:pPr algn="r"/>
            <a:r>
              <a:rPr lang="pt-BR" altLang="pt-BR" sz="2400" u="sng" smtClean="0">
                <a:latin typeface="Century Gothic" pitchFamily="34" charset="0"/>
              </a:rPr>
              <a:t>Dados do Agressor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50825" y="260350"/>
            <a:ext cx="33131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Femicídio  1º semestre de 2015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3573463"/>
            <a:ext cx="379412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1052513"/>
            <a:ext cx="4392612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06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A Invisibilidade da Violência Doméstica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28650" y="1446922"/>
            <a:ext cx="7886700" cy="4351338"/>
          </a:xfrm>
          <a:prstGeom prst="rect">
            <a:avLst/>
          </a:prstGeom>
        </p:spPr>
        <p:txBody>
          <a:bodyPr/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pt-BR" altLang="pt-BR" sz="2000" kern="0" dirty="0">
                <a:solidFill>
                  <a:srgbClr val="000000"/>
                </a:solidFill>
                <a:latin typeface="Arial"/>
                <a:cs typeface="+mn-cs"/>
              </a:rPr>
              <a:t>Cultura </a:t>
            </a:r>
            <a:r>
              <a:rPr lang="pt-BR" altLang="pt-BR" sz="2000" kern="0" dirty="0" smtClean="0">
                <a:solidFill>
                  <a:srgbClr val="000000"/>
                </a:solidFill>
                <a:latin typeface="Arial"/>
                <a:cs typeface="+mn-cs"/>
              </a:rPr>
              <a:t>Religiosa</a:t>
            </a:r>
            <a:endParaRPr lang="pt-BR" altLang="pt-BR" sz="2000" kern="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pt-BR" altLang="pt-BR" sz="2000" kern="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pt-BR" altLang="pt-BR" sz="2000" kern="0" dirty="0">
                <a:solidFill>
                  <a:srgbClr val="000000"/>
                </a:solidFill>
                <a:latin typeface="Arial"/>
                <a:cs typeface="+mn-cs"/>
              </a:rPr>
              <a:t>Cultura Científica  = Conhecimento Científico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v"/>
            </a:pPr>
            <a:r>
              <a:rPr lang="pt-BR" altLang="pt-BR" sz="2000" kern="0" dirty="0">
                <a:solidFill>
                  <a:srgbClr val="000000"/>
                </a:solidFill>
                <a:latin typeface="Arial"/>
                <a:cs typeface="+mn-cs"/>
              </a:rPr>
              <a:t>Filosofia Aristóteles: “ A mulher é um homem imperfeito” </a:t>
            </a:r>
            <a:endParaRPr lang="pt-BR" altLang="pt-BR" sz="2000" kern="0" dirty="0">
              <a:solidFill>
                <a:srgbClr val="FF0000"/>
              </a:solidFill>
              <a:latin typeface="Arial"/>
              <a:cs typeface="+mn-cs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pt-BR" altLang="pt-BR" sz="2000" kern="0" dirty="0">
              <a:solidFill>
                <a:srgbClr val="FF0000"/>
              </a:solidFill>
              <a:latin typeface="Arial"/>
              <a:cs typeface="+mn-cs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pt-BR" altLang="pt-BR" sz="2000" kern="0" dirty="0">
                <a:solidFill>
                  <a:srgbClr val="000000"/>
                </a:solidFill>
                <a:latin typeface="Arial"/>
                <a:cs typeface="+mn-cs"/>
              </a:rPr>
              <a:t>Historicidade da mulher enquanto propriedade privada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v"/>
            </a:pPr>
            <a:r>
              <a:rPr lang="pt-BR" altLang="pt-BR" sz="2000" kern="0" dirty="0">
                <a:solidFill>
                  <a:srgbClr val="000000"/>
                </a:solidFill>
                <a:latin typeface="Arial"/>
                <a:cs typeface="+mn-cs"/>
              </a:rPr>
              <a:t>O ciúmes e a mulher como propriedade privada 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v"/>
            </a:pPr>
            <a:r>
              <a:rPr lang="pt-BR" altLang="pt-BR" sz="2000" kern="0" dirty="0">
                <a:solidFill>
                  <a:srgbClr val="000000"/>
                </a:solidFill>
                <a:latin typeface="Arial"/>
                <a:cs typeface="+mn-cs"/>
              </a:rPr>
              <a:t>Os homens não são naturalmente violentos, aprendem a ser</a:t>
            </a:r>
            <a:r>
              <a:rPr lang="pt-BR" altLang="pt-BR" sz="2000" kern="0" dirty="0" smtClean="0">
                <a:solidFill>
                  <a:srgbClr val="000000"/>
                </a:solidFill>
                <a:latin typeface="Arial"/>
                <a:cs typeface="+mn-cs"/>
              </a:rPr>
              <a:t>!</a:t>
            </a:r>
            <a:endParaRPr lang="pt-BR" altLang="pt-BR" sz="2000" kern="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v"/>
            </a:pPr>
            <a:endParaRPr lang="pt-BR" altLang="pt-BR" sz="2000" kern="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pt-BR" altLang="pt-BR" sz="2000" kern="0" dirty="0">
                <a:solidFill>
                  <a:srgbClr val="000000"/>
                </a:solidFill>
                <a:latin typeface="Arial"/>
                <a:cs typeface="+mn-cs"/>
              </a:rPr>
              <a:t>Cultura Popular</a:t>
            </a: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pt-BR" altLang="pt-BR" sz="2000" kern="0" dirty="0">
                <a:solidFill>
                  <a:srgbClr val="000000"/>
                </a:solidFill>
                <a:latin typeface="Arial"/>
                <a:cs typeface="+mn-cs"/>
              </a:rPr>
              <a:t>“Em problema de marido e mulher, ninguém mete a colher”</a:t>
            </a: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pt-BR" altLang="pt-BR" sz="2000" kern="0" dirty="0">
                <a:solidFill>
                  <a:srgbClr val="000000"/>
                </a:solidFill>
                <a:latin typeface="Arial"/>
                <a:cs typeface="+mn-cs"/>
              </a:rPr>
              <a:t>“Roupa suja se lava em casa</a:t>
            </a:r>
            <a:r>
              <a:rPr lang="pt-BR" altLang="pt-BR" sz="2000" kern="0" dirty="0" smtClean="0">
                <a:solidFill>
                  <a:srgbClr val="000000"/>
                </a:solidFill>
                <a:latin typeface="Arial"/>
                <a:cs typeface="+mn-cs"/>
              </a:rPr>
              <a:t>”</a:t>
            </a:r>
            <a:endParaRPr lang="pt-BR" altLang="pt-BR" sz="2000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01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Aplicativos de prevenção à violência existentes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Dados </a:t>
            </a:r>
            <a:r>
              <a:rPr lang="pt-BR" dirty="0"/>
              <a:t>da Organização das Nações Unidas (ONU) apontam que uma em cada três mulheres no mundo é vítima de violência. As tecnologias digitais, como meios de acesso à informação, podem ajudar essas vítimas a se protegerem. </a:t>
            </a:r>
            <a:endParaRPr lang="pt-BR" dirty="0" smtClean="0"/>
          </a:p>
          <a:p>
            <a:r>
              <a:rPr lang="pt-BR" dirty="0" smtClean="0"/>
              <a:t> 6 </a:t>
            </a:r>
            <a:r>
              <a:rPr lang="pt-BR" dirty="0"/>
              <a:t>aplicativos e sites que contribuem para o combate à violência contra a mulher:</a:t>
            </a:r>
          </a:p>
        </p:txBody>
      </p:sp>
    </p:spTree>
    <p:extLst>
      <p:ext uri="{BB962C8B-B14F-4D97-AF65-F5344CB8AC3E}">
        <p14:creationId xmlns:p14="http://schemas.microsoft.com/office/powerpoint/2010/main" val="68514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APLICATIVO DA ANISTIA INTERNACIONAL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pt-BR" altLang="pt-BR" b="1" kern="0" dirty="0">
                <a:solidFill>
                  <a:srgbClr val="000000"/>
                </a:solidFill>
                <a:latin typeface="Tahoma"/>
                <a:cs typeface="Arial"/>
              </a:rPr>
              <a:t>APLICATIVO TRANSFORMA O SMARTPHONE EM UM BOTÃO DO PÂNICO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pt-BR" altLang="pt-BR" kern="0" dirty="0">
                <a:solidFill>
                  <a:srgbClr val="000000"/>
                </a:solidFill>
                <a:latin typeface="Tahoma"/>
                <a:cs typeface="Arial"/>
              </a:rPr>
              <a:t>Pensando na segurança de ativistas e jornalistas que frequentemente se encontram em situações de vulnerabilidade, a Anistia Internacional criou um aplicativo que funciona como um alarme discreto. Ele também serve para cidadãos comuns que se vejam em uma situação de perigo ou violência.</a:t>
            </a:r>
            <a:endParaRPr lang="pt-BR" altLang="pt-BR" b="1" kern="0" dirty="0">
              <a:solidFill>
                <a:srgbClr val="000000"/>
              </a:solidFill>
              <a:latin typeface="Tahoma"/>
              <a:cs typeface="Arial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473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Botão do Pânico - SOS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pt-BR" altLang="pt-BR" sz="2400" b="1" kern="0" dirty="0">
                <a:solidFill>
                  <a:srgbClr val="000000"/>
                </a:solidFill>
                <a:latin typeface="Tahoma"/>
                <a:cs typeface="Arial"/>
              </a:rPr>
              <a:t>COMO FUNCIONA?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pt-BR" altLang="pt-BR" sz="2400" kern="0" dirty="0">
                <a:solidFill>
                  <a:srgbClr val="000000"/>
                </a:solidFill>
                <a:latin typeface="Tahoma"/>
                <a:cs typeface="Arial"/>
              </a:rPr>
              <a:t>A grande vantagem é que basta ter o aplicativo instalado, ele não precisa ser ativado. Basta que o usuário aperte rapidamente o botão de liga-desliga para que um alerta seja disparado para três contatos selecionados, tornando o pedido de ajuda bastante discreto.</a:t>
            </a:r>
            <a:endParaRPr lang="pt-BR" altLang="pt-BR" sz="2400" b="1" kern="0" dirty="0">
              <a:solidFill>
                <a:srgbClr val="000000"/>
              </a:solidFill>
              <a:latin typeface="Tahoma"/>
              <a:cs typeface="Arial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pt-BR" altLang="pt-BR" sz="2400" b="1" kern="0" dirty="0">
                <a:solidFill>
                  <a:srgbClr val="000000"/>
                </a:solidFill>
                <a:latin typeface="Tahoma"/>
                <a:cs typeface="Arial"/>
              </a:rPr>
              <a:t>OBJETIVOS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pt-BR" altLang="pt-BR" sz="2400" kern="0" dirty="0">
                <a:solidFill>
                  <a:srgbClr val="000000"/>
                </a:solidFill>
                <a:latin typeface="Tahoma"/>
                <a:cs typeface="Arial"/>
              </a:rPr>
              <a:t>Este aplicativo da Anistia Internacional nasceu com o objetivo de garantir a segurança de ativistas e jornalistas, mas também serve para outros indivíduos em situação de vulnerabilidade denunciarem sua localização e pedir ajuda.</a:t>
            </a:r>
            <a:endParaRPr lang="pt-BR" altLang="pt-BR" sz="2400" b="1" kern="0" dirty="0">
              <a:solidFill>
                <a:srgbClr val="000000"/>
              </a:solidFill>
              <a:latin typeface="Tahoma"/>
              <a:cs typeface="Arial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733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69631"/>
            <a:ext cx="8953500" cy="587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21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QUEM PODE USAR?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pt-BR" altLang="pt-BR" b="1" kern="0" dirty="0">
                <a:solidFill>
                  <a:srgbClr val="000000"/>
                </a:solidFill>
                <a:latin typeface="Tahoma"/>
                <a:cs typeface="Arial"/>
              </a:rPr>
              <a:t>QUEM PODE PARTICIPAR?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pt-BR" altLang="pt-BR" kern="0" dirty="0">
                <a:solidFill>
                  <a:srgbClr val="000000"/>
                </a:solidFill>
                <a:latin typeface="Tahoma"/>
                <a:cs typeface="Arial"/>
              </a:rPr>
              <a:t>Qualquer pessoa que possua um celular com sistema operacional </a:t>
            </a:r>
            <a:r>
              <a:rPr lang="pt-BR" altLang="pt-BR" kern="0" dirty="0" err="1">
                <a:solidFill>
                  <a:srgbClr val="000000"/>
                </a:solidFill>
                <a:latin typeface="Tahoma"/>
                <a:cs typeface="Arial"/>
              </a:rPr>
              <a:t>Android</a:t>
            </a:r>
            <a:r>
              <a:rPr lang="pt-BR" altLang="pt-BR" kern="0" dirty="0">
                <a:solidFill>
                  <a:srgbClr val="000000"/>
                </a:solidFill>
                <a:latin typeface="Tahoma"/>
                <a:cs typeface="Arial"/>
              </a:rPr>
              <a:t>.</a:t>
            </a:r>
            <a:endParaRPr lang="pt-BR" altLang="pt-BR" b="1" kern="0" dirty="0">
              <a:solidFill>
                <a:srgbClr val="000000"/>
              </a:solidFill>
              <a:latin typeface="Tahoma"/>
              <a:cs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pt-BR" altLang="pt-BR" b="1" kern="0" dirty="0">
                <a:solidFill>
                  <a:srgbClr val="000000"/>
                </a:solidFill>
                <a:latin typeface="Tahoma"/>
                <a:cs typeface="Arial"/>
              </a:rPr>
              <a:t>COMO POSSO ME ENGAJAR?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pt-BR" altLang="pt-BR" kern="0" dirty="0">
                <a:solidFill>
                  <a:srgbClr val="000000"/>
                </a:solidFill>
                <a:latin typeface="Tahoma"/>
                <a:cs typeface="Arial"/>
              </a:rPr>
              <a:t>Baixando o aplicativo no Google Play e/ou compartilhando com amigos e familiares que possam se interessar pela iniciativa.</a:t>
            </a:r>
            <a:endParaRPr lang="pt-BR" altLang="pt-BR" b="1" kern="0" dirty="0">
              <a:solidFill>
                <a:srgbClr val="000000"/>
              </a:solidFill>
              <a:latin typeface="Tahoma"/>
              <a:cs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pt-BR" altLang="pt-BR" b="1" kern="0" dirty="0">
                <a:solidFill>
                  <a:srgbClr val="000000"/>
                </a:solidFill>
                <a:latin typeface="Tahoma"/>
                <a:cs typeface="Arial"/>
              </a:rPr>
              <a:t>IDEALIZADOR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pt-BR" altLang="pt-BR" kern="0" dirty="0">
                <a:solidFill>
                  <a:srgbClr val="000000"/>
                </a:solidFill>
                <a:latin typeface="Tahoma"/>
                <a:cs typeface="Arial"/>
              </a:rPr>
              <a:t>Anistia Internacional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296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</a:t>
            </a:r>
            <a:r>
              <a:rPr lang="pt-BR" dirty="0" smtClean="0"/>
              <a:t>180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6" y="1221642"/>
            <a:ext cx="8721970" cy="50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25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 smtClean="0"/>
              <a:t>Agentto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aplicativo </a:t>
            </a:r>
            <a:r>
              <a:rPr lang="pt-BR" dirty="0" err="1"/>
              <a:t>Agentto</a:t>
            </a:r>
            <a:r>
              <a:rPr lang="pt-BR" dirty="0"/>
              <a:t> é um sistema de alarme conectado a uma rede de confiança formada por 12 pessoas selecionadas pela usuária. O aplicativo permite informar quando algo de errado está acontecendo. Há espaço para a criação de comunidades reunindo grupos específicos. Está disponível para </a:t>
            </a:r>
            <a:r>
              <a:rPr lang="pt-BR" dirty="0" err="1"/>
              <a:t>Android</a:t>
            </a:r>
            <a:r>
              <a:rPr lang="pt-BR" dirty="0"/>
              <a:t> e IOS.</a:t>
            </a:r>
          </a:p>
        </p:txBody>
      </p:sp>
    </p:spTree>
    <p:extLst>
      <p:ext uri="{BB962C8B-B14F-4D97-AF65-F5344CB8AC3E}">
        <p14:creationId xmlns:p14="http://schemas.microsoft.com/office/powerpoint/2010/main" val="184301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1" y="206619"/>
            <a:ext cx="4302369" cy="599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84" y="206619"/>
            <a:ext cx="4501661" cy="599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4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Lei Maria da Penha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2" y="1134101"/>
            <a:ext cx="8921260" cy="507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10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Circle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6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400" dirty="0"/>
              <a:t>Com o slogan “um aplicativo que previne a violência antes que aconteça,” o </a:t>
            </a:r>
            <a:r>
              <a:rPr lang="pt-BR" sz="2400" dirty="0" err="1"/>
              <a:t>Circle</a:t>
            </a:r>
            <a:r>
              <a:rPr lang="pt-BR" sz="2400" dirty="0"/>
              <a:t> </a:t>
            </a:r>
            <a:r>
              <a:rPr lang="pt-BR" sz="2400" dirty="0" err="1"/>
              <a:t>of</a:t>
            </a:r>
            <a:r>
              <a:rPr lang="pt-BR" sz="2400" dirty="0"/>
              <a:t> 6 permite escolher seis pessoas em seu círculo de amigos. Se você estiver perdida e precisa de uma carona ou não sabe onde está, você toca no ícone do aplicativo e ele envia um texto para o seu círculo com a sua localização GPS. Caso você esteja em um encontro desconfortável: o aplicativo pode enviar uma mensagem para o seu círculo e alertá-las para ligar para você, te salvando da roubada. Este aplicativo está disponível para dispositivos da Apple.</a:t>
            </a:r>
          </a:p>
        </p:txBody>
      </p:sp>
    </p:spTree>
    <p:extLst>
      <p:ext uri="{BB962C8B-B14F-4D97-AF65-F5344CB8AC3E}">
        <p14:creationId xmlns:p14="http://schemas.microsoft.com/office/powerpoint/2010/main" val="14773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</a:t>
            </a:r>
            <a:r>
              <a:rPr lang="pt-BR" dirty="0"/>
              <a:t>Luta das </a:t>
            </a:r>
            <a:r>
              <a:rPr lang="pt-BR" dirty="0" smtClean="0"/>
              <a:t>Mulheres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28650" y="1446922"/>
            <a:ext cx="7886700" cy="4351338"/>
          </a:xfrm>
          <a:prstGeom prst="rect">
            <a:avLst/>
          </a:prstGeom>
        </p:spPr>
        <p:txBody>
          <a:bodyPr/>
          <a:lstStyle/>
          <a:p>
            <a:r>
              <a:rPr lang="pt-BR" sz="2400" smtClean="0">
                <a:solidFill>
                  <a:schemeClr val="tx1"/>
                </a:solidFill>
              </a:rPr>
              <a:t>Os </a:t>
            </a:r>
            <a:r>
              <a:rPr lang="pt-BR" sz="2400" dirty="0" smtClean="0">
                <a:solidFill>
                  <a:schemeClr val="tx1"/>
                </a:solidFill>
              </a:rPr>
              <a:t>estereótipos</a:t>
            </a:r>
            <a:endParaRPr lang="pt-BR" sz="2400" dirty="0">
              <a:solidFill>
                <a:schemeClr val="tx1"/>
              </a:solidFill>
            </a:endParaRPr>
          </a:p>
          <a:p>
            <a:r>
              <a:rPr lang="pt-BR" sz="2400" dirty="0">
                <a:solidFill>
                  <a:schemeClr val="tx1"/>
                </a:solidFill>
              </a:rPr>
              <a:t> A luta pela igualdade de </a:t>
            </a:r>
            <a:r>
              <a:rPr lang="pt-BR" sz="2400" dirty="0" smtClean="0">
                <a:solidFill>
                  <a:schemeClr val="tx1"/>
                </a:solidFill>
              </a:rPr>
              <a:t>direito</a:t>
            </a:r>
            <a:endParaRPr lang="pt-BR" sz="2400" dirty="0">
              <a:solidFill>
                <a:schemeClr val="tx1"/>
              </a:solidFill>
            </a:endParaRPr>
          </a:p>
          <a:p>
            <a:r>
              <a:rPr lang="pt-BR" sz="2400" dirty="0">
                <a:solidFill>
                  <a:schemeClr val="tx1"/>
                </a:solidFill>
              </a:rPr>
              <a:t> As conquistas</a:t>
            </a:r>
          </a:p>
          <a:p>
            <a:r>
              <a:rPr lang="pt-BR" sz="2400" dirty="0">
                <a:solidFill>
                  <a:schemeClr val="tx1"/>
                </a:solidFill>
              </a:rPr>
              <a:t>O Direito ao voto (Constituição Federal de 1934)</a:t>
            </a:r>
          </a:p>
          <a:p>
            <a:r>
              <a:rPr lang="pt-BR" sz="2400" dirty="0">
                <a:solidFill>
                  <a:schemeClr val="tx1"/>
                </a:solidFill>
              </a:rPr>
              <a:t>Criação das Delegacias de Polícia de Defesa da Mulher (Lei 5.467/86)</a:t>
            </a:r>
          </a:p>
          <a:p>
            <a:r>
              <a:rPr lang="pt-BR" sz="2400" dirty="0">
                <a:solidFill>
                  <a:schemeClr val="tx1"/>
                </a:solidFill>
              </a:rPr>
              <a:t>Brasil: 407 DDM</a:t>
            </a:r>
          </a:p>
          <a:p>
            <a:r>
              <a:rPr lang="pt-BR" sz="2400" dirty="0" smtClean="0">
                <a:solidFill>
                  <a:schemeClr val="tx1"/>
                </a:solidFill>
              </a:rPr>
              <a:t>RS: 22 </a:t>
            </a:r>
            <a:r>
              <a:rPr lang="pt-BR" sz="2400" dirty="0" err="1" smtClean="0">
                <a:solidFill>
                  <a:schemeClr val="tx1"/>
                </a:solidFill>
              </a:rPr>
              <a:t>DEAM’s</a:t>
            </a:r>
            <a:endParaRPr lang="pt-BR" sz="2400" dirty="0">
              <a:solidFill>
                <a:schemeClr val="tx1"/>
              </a:solidFill>
            </a:endParaRPr>
          </a:p>
          <a:p>
            <a:r>
              <a:rPr lang="pt-BR" sz="2400" dirty="0">
                <a:solidFill>
                  <a:schemeClr val="tx1"/>
                </a:solidFill>
              </a:rPr>
              <a:t> Lei Maria da Penha (Lei 11.340/06)</a:t>
            </a:r>
          </a:p>
          <a:p>
            <a:r>
              <a:rPr lang="pt-BR" sz="2400" dirty="0">
                <a:solidFill>
                  <a:schemeClr val="tx1"/>
                </a:solidFill>
              </a:rPr>
              <a:t>Visibilidade do problema da violência doméstica</a:t>
            </a:r>
          </a:p>
          <a:p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39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ônia\Pictures\circle-of-6-ap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1" y="128954"/>
            <a:ext cx="4419602" cy="606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785" y="128954"/>
            <a:ext cx="4478215" cy="606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71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Chega de </a:t>
            </a:r>
            <a:r>
              <a:rPr lang="pt-BR" dirty="0" err="1" smtClean="0"/>
              <a:t>fiu-fiu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 mapa Chega de </a:t>
            </a:r>
            <a:r>
              <a:rPr lang="pt-BR" dirty="0" err="1"/>
              <a:t>fiu-fiu</a:t>
            </a:r>
            <a:r>
              <a:rPr lang="pt-BR" dirty="0"/>
              <a:t> é uma plataforma colaborativa que permite mapear os pontos de risco para mulheres de todo o Brasil. Lá é possível compartilhar anonimamente pontos onde se sofreu violência. O aplicativo conta com as seguintes categorias: assédio verbal, assédio físico, ameaça, intimidação (</a:t>
            </a:r>
            <a:r>
              <a:rPr lang="pt-BR" dirty="0" err="1"/>
              <a:t>stalking</a:t>
            </a:r>
            <a:r>
              <a:rPr lang="pt-BR" dirty="0"/>
              <a:t>), atentado ao pudor, estupro, violência doméstica e exploração sexual.</a:t>
            </a:r>
          </a:p>
        </p:txBody>
      </p:sp>
    </p:spTree>
    <p:extLst>
      <p:ext uri="{BB962C8B-B14F-4D97-AF65-F5344CB8AC3E}">
        <p14:creationId xmlns:p14="http://schemas.microsoft.com/office/powerpoint/2010/main" val="243350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Chega de </a:t>
            </a:r>
            <a:r>
              <a:rPr lang="pt-BR" dirty="0" err="1"/>
              <a:t>fiu-fiu</a:t>
            </a:r>
            <a:endParaRPr lang="pt-B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4" y="1109499"/>
            <a:ext cx="8909538" cy="515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37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SOS Mulher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Para denunciar a violência doméstica, o Estado da Paraíba desenvolveu o aplicativo SOS Mulher, para que mulheres em situação de risco tenham um mecanismo de denúncia. Quando acionado, o aplicativo manda um sinal para o Centro Integrado de Operações Policiais (</a:t>
            </a:r>
            <a:r>
              <a:rPr lang="pt-BR" dirty="0" err="1"/>
              <a:t>Ciop</a:t>
            </a:r>
            <a:r>
              <a:rPr lang="pt-BR" dirty="0"/>
              <a:t>), que envia uma viatura para verificar a situação. No estado, o aplicativo 'S.O.S Mulher' se soma aos atendimentos psicossocial, acompanhamento jurídico e casa abrigo.</a:t>
            </a:r>
          </a:p>
        </p:txBody>
      </p:sp>
    </p:spTree>
    <p:extLst>
      <p:ext uri="{BB962C8B-B14F-4D97-AF65-F5344CB8AC3E}">
        <p14:creationId xmlns:p14="http://schemas.microsoft.com/office/powerpoint/2010/main" val="316645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2" y="422031"/>
            <a:ext cx="7057292" cy="5509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88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4" y="1195753"/>
            <a:ext cx="7936522" cy="453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30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SOS Mulher (2)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 segundo </a:t>
            </a:r>
            <a:r>
              <a:rPr lang="pt-BR" dirty="0" smtClean="0"/>
              <a:t>aplicativo </a:t>
            </a:r>
            <a:r>
              <a:rPr lang="pt-BR" dirty="0"/>
              <a:t>de nome SOS </a:t>
            </a:r>
            <a:r>
              <a:rPr lang="pt-BR" dirty="0" smtClean="0"/>
              <a:t>Mulher (Espírito Santo) </a:t>
            </a:r>
            <a:r>
              <a:rPr lang="pt-BR" dirty="0"/>
              <a:t>tem o objetivo de facilitar o acesso á informação sobre os mecanismos de defesa contra a violência contra a mulher. A ferramenta tem um </a:t>
            </a:r>
            <a:r>
              <a:rPr lang="pt-BR" dirty="0" err="1"/>
              <a:t>geolocalizador</a:t>
            </a:r>
            <a:r>
              <a:rPr lang="pt-BR" dirty="0"/>
              <a:t>, que permite detectar onde a usuária se encontra e mostra os serviços de apoio disponíveis ao redor. O aplicativo também conta com </a:t>
            </a:r>
            <a:r>
              <a:rPr lang="pt-BR" dirty="0" smtClean="0"/>
              <a:t>instruções </a:t>
            </a:r>
            <a:r>
              <a:rPr lang="pt-BR" dirty="0"/>
              <a:t>para encaminhar a mulher aos órgãos de apoio, onde ela poderá fazer denúncias de violências por ela sofridas.</a:t>
            </a:r>
          </a:p>
        </p:txBody>
      </p:sp>
    </p:spTree>
    <p:extLst>
      <p:ext uri="{BB962C8B-B14F-4D97-AF65-F5344CB8AC3E}">
        <p14:creationId xmlns:p14="http://schemas.microsoft.com/office/powerpoint/2010/main" val="55212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3" y="457200"/>
            <a:ext cx="7784122" cy="555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78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PLP 2.0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 aplicativo PLP 2.0 tem o objetivo de facilitar o socorro a mulheres de todo o Brasil. A ferramenta está conectada a uma rede de cinco contatos da usuária e a entidades públicas e privadas. O projeto é a extensão do programa </a:t>
            </a:r>
            <a:r>
              <a:rPr lang="pt-BR" dirty="0" smtClean="0"/>
              <a:t>Promotoras </a:t>
            </a:r>
            <a:r>
              <a:rPr lang="pt-BR" dirty="0"/>
              <a:t>Legais Populares, que já funciona no Rio Grande do Sul, em parceria com o Tribunal de Justiça do Estado. A ferramenta foi desenvolvida pelas ONGs brasileiras Instituto </a:t>
            </a:r>
            <a:r>
              <a:rPr lang="pt-BR" dirty="0" err="1"/>
              <a:t>Géledes</a:t>
            </a:r>
            <a:r>
              <a:rPr lang="pt-BR" dirty="0"/>
              <a:t> e </a:t>
            </a:r>
            <a:r>
              <a:rPr lang="pt-BR" dirty="0" smtClean="0"/>
              <a:t>THEMIS </a:t>
            </a:r>
            <a:r>
              <a:rPr lang="pt-BR" dirty="0"/>
              <a:t>Gênero, Justiça e Direitos Humanos.</a:t>
            </a:r>
          </a:p>
        </p:txBody>
      </p:sp>
    </p:spTree>
    <p:extLst>
      <p:ext uri="{BB962C8B-B14F-4D97-AF65-F5344CB8AC3E}">
        <p14:creationId xmlns:p14="http://schemas.microsoft.com/office/powerpoint/2010/main" val="83064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247648"/>
            <a:ext cx="4337536" cy="597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723" y="247649"/>
            <a:ext cx="4560277" cy="597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7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 de Violência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28650" y="1446922"/>
            <a:ext cx="7886700" cy="4351338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pt-BR" sz="2400" dirty="0">
                <a:solidFill>
                  <a:schemeClr val="tx1"/>
                </a:solidFill>
              </a:rPr>
              <a:t>Violência é um termo que deriva do latim </a:t>
            </a:r>
            <a:r>
              <a:rPr lang="pt-BR" sz="2400" i="1" dirty="0" err="1">
                <a:solidFill>
                  <a:schemeClr val="tx1"/>
                </a:solidFill>
              </a:rPr>
              <a:t>violentia</a:t>
            </a:r>
            <a:r>
              <a:rPr lang="pt-BR" sz="2400" dirty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chemeClr val="tx1"/>
                </a:solidFill>
              </a:rPr>
              <a:t>significando vis, força e vigor</a:t>
            </a:r>
            <a:r>
              <a:rPr lang="pt-BR" sz="2400" dirty="0" smtClean="0">
                <a:solidFill>
                  <a:schemeClr val="tx1"/>
                </a:solidFill>
              </a:rPr>
              <a:t>, e </a:t>
            </a:r>
            <a:r>
              <a:rPr lang="pt-BR" sz="2400" dirty="0">
                <a:solidFill>
                  <a:schemeClr val="tx1"/>
                </a:solidFill>
              </a:rPr>
              <a:t>em sentido amplo, é 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chemeClr val="tx1"/>
                </a:solidFill>
              </a:rPr>
              <a:t>qualquer comportamento ou conjunto de 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chemeClr val="tx1"/>
                </a:solidFill>
              </a:rPr>
              <a:t>comportamentos que visem causar dano a outra 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chemeClr val="tx1"/>
                </a:solidFill>
              </a:rPr>
              <a:t>pessoa, ser vivo ou objeto. Nega-se autonomia, 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chemeClr val="tx1"/>
                </a:solidFill>
              </a:rPr>
              <a:t>integridade física ou psicológica e mesmo a vida do 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chemeClr val="tx1"/>
                </a:solidFill>
              </a:rPr>
              <a:t>outro. É o uso excessivo da força, além do necessário 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chemeClr val="tx1"/>
                </a:solidFill>
              </a:rPr>
              <a:t>ou esperado. </a:t>
            </a:r>
          </a:p>
          <a:p>
            <a:pPr marL="0" indent="0">
              <a:buNone/>
            </a:pP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9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Como diminuir </a:t>
            </a:r>
            <a:r>
              <a:rPr lang="pt-BR" sz="3600" dirty="0"/>
              <a:t>as mortes por violência </a:t>
            </a:r>
            <a:r>
              <a:rPr lang="pt-BR" sz="3600" dirty="0" smtClean="0"/>
              <a:t>doméstica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PLP </a:t>
            </a:r>
            <a:r>
              <a:rPr lang="pt-BR" dirty="0" smtClean="0"/>
              <a:t>2.0 - Plataforma </a:t>
            </a:r>
            <a:r>
              <a:rPr lang="pt-BR" dirty="0"/>
              <a:t>de </a:t>
            </a:r>
            <a:r>
              <a:rPr lang="pt-BR" dirty="0" smtClean="0"/>
              <a:t>auxílio ao enfrentamento </a:t>
            </a:r>
            <a:r>
              <a:rPr lang="pt-BR" dirty="0"/>
              <a:t>a </a:t>
            </a:r>
            <a:r>
              <a:rPr lang="pt-BR" dirty="0" smtClean="0"/>
              <a:t>violência doméstica;</a:t>
            </a:r>
          </a:p>
          <a:p>
            <a:pPr algn="just"/>
            <a:r>
              <a:rPr lang="pt-BR" dirty="0" smtClean="0"/>
              <a:t>Instrumento </a:t>
            </a:r>
            <a:r>
              <a:rPr lang="pt-BR" dirty="0"/>
              <a:t>de acesso fácil à rede de serviços e à informação sobre violência </a:t>
            </a:r>
            <a:r>
              <a:rPr lang="pt-BR" dirty="0" smtClean="0"/>
              <a:t>doméstica;</a:t>
            </a:r>
          </a:p>
          <a:p>
            <a:pPr algn="just"/>
            <a:r>
              <a:rPr lang="pt-BR" dirty="0" smtClean="0"/>
              <a:t>Disponível a </a:t>
            </a:r>
            <a:r>
              <a:rPr lang="pt-BR" dirty="0"/>
              <a:t>todas as </a:t>
            </a:r>
            <a:r>
              <a:rPr lang="pt-BR" dirty="0" smtClean="0"/>
              <a:t>mulheres, </a:t>
            </a:r>
            <a:r>
              <a:rPr lang="pt-BR" dirty="0"/>
              <a:t>possibilitando </a:t>
            </a:r>
            <a:r>
              <a:rPr lang="pt-BR" dirty="0" smtClean="0"/>
              <a:t>àquelas </a:t>
            </a:r>
            <a:r>
              <a:rPr lang="pt-BR" dirty="0"/>
              <a:t>que possuem medida protetiva expedida pela justiça um rápido atendimento em caso de </a:t>
            </a:r>
            <a:r>
              <a:rPr lang="pt-BR" dirty="0" smtClean="0"/>
              <a:t>necessidade.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119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30664"/>
            <a:ext cx="7886700" cy="1325563"/>
          </a:xfrm>
        </p:spPr>
        <p:txBody>
          <a:bodyPr/>
          <a:lstStyle/>
          <a:p>
            <a:r>
              <a:rPr lang="pt-BR" dirty="0" smtClean="0"/>
              <a:t>Como funcionará: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160585"/>
            <a:ext cx="7886700" cy="4822735"/>
          </a:xfrm>
        </p:spPr>
        <p:txBody>
          <a:bodyPr/>
          <a:lstStyle/>
          <a:p>
            <a:pPr algn="just"/>
            <a:r>
              <a:rPr lang="pt-BR" sz="2000" dirty="0"/>
              <a:t>O aplicativo estará disponível no Google Play para </a:t>
            </a:r>
            <a:r>
              <a:rPr lang="pt-BR" sz="2000" dirty="0" smtClean="0"/>
              <a:t>download:</a:t>
            </a:r>
            <a:endParaRPr lang="pt-BR" sz="2000" dirty="0"/>
          </a:p>
          <a:p>
            <a:pPr algn="just"/>
            <a:r>
              <a:rPr lang="pt-BR" sz="2000" dirty="0"/>
              <a:t>A usuária poderá cadastrar cinco pessoas para serem avisadas, além da autoridade policial, em casos de </a:t>
            </a:r>
            <a:r>
              <a:rPr lang="pt-BR" sz="2000" dirty="0" smtClean="0"/>
              <a:t>emergência;</a:t>
            </a:r>
            <a:endParaRPr lang="pt-BR" sz="2000" dirty="0"/>
          </a:p>
          <a:p>
            <a:pPr algn="just"/>
            <a:r>
              <a:rPr lang="pt-BR" sz="2000" dirty="0"/>
              <a:t>Em tentativas de agressões, o alerta do aplicativo deverá ser </a:t>
            </a:r>
            <a:r>
              <a:rPr lang="pt-BR" sz="2000" dirty="0" smtClean="0"/>
              <a:t>acionado;</a:t>
            </a:r>
            <a:endParaRPr lang="pt-BR" sz="2000" dirty="0"/>
          </a:p>
          <a:p>
            <a:pPr algn="just"/>
            <a:r>
              <a:rPr lang="pt-BR" sz="2000" dirty="0"/>
              <a:t>A partir da ativação, o PLP 2.0 funciona em quatro frentes</a:t>
            </a:r>
            <a:r>
              <a:rPr lang="pt-BR" sz="2000" dirty="0" smtClean="0"/>
              <a:t>:</a:t>
            </a:r>
          </a:p>
          <a:p>
            <a:pPr marL="0" indent="0" algn="just">
              <a:buNone/>
            </a:pPr>
            <a:r>
              <a:rPr lang="pt-BR" sz="2000" dirty="0" smtClean="0"/>
              <a:t>1 - Aciona </a:t>
            </a:r>
            <a:r>
              <a:rPr lang="pt-BR" sz="2000" dirty="0"/>
              <a:t>a autoridade policial sobre o </a:t>
            </a:r>
            <a:r>
              <a:rPr lang="pt-BR" sz="2000" dirty="0" smtClean="0"/>
              <a:t>fato;</a:t>
            </a:r>
            <a:endParaRPr lang="pt-BR" sz="2000" dirty="0"/>
          </a:p>
          <a:p>
            <a:pPr marL="0" indent="0" algn="just">
              <a:buNone/>
            </a:pPr>
            <a:r>
              <a:rPr lang="pt-BR" sz="2000" dirty="0" smtClean="0"/>
              <a:t>2 - Envia </a:t>
            </a:r>
            <a:r>
              <a:rPr lang="pt-BR" sz="2000" dirty="0"/>
              <a:t>um SMS às outras cinco pessoas cadastradas no </a:t>
            </a:r>
            <a:r>
              <a:rPr lang="pt-BR" sz="2000" dirty="0" smtClean="0"/>
              <a:t>aplicativo;</a:t>
            </a:r>
            <a:endParaRPr lang="pt-BR" sz="2000" dirty="0"/>
          </a:p>
          <a:p>
            <a:pPr marL="0" indent="0" algn="just">
              <a:buNone/>
            </a:pPr>
            <a:r>
              <a:rPr lang="pt-BR" sz="2000" dirty="0" smtClean="0"/>
              <a:t>3 - Fornece</a:t>
            </a:r>
            <a:r>
              <a:rPr lang="pt-BR" sz="2000" dirty="0"/>
              <a:t>, tanto à rede policial quanto à social, a </a:t>
            </a:r>
            <a:r>
              <a:rPr lang="pt-BR" sz="2000" dirty="0" err="1"/>
              <a:t>geolocalização</a:t>
            </a:r>
            <a:r>
              <a:rPr lang="pt-BR" sz="2000" dirty="0"/>
              <a:t> da </a:t>
            </a:r>
            <a:r>
              <a:rPr lang="pt-BR" sz="2000" dirty="0" smtClean="0"/>
              <a:t>vítima;</a:t>
            </a:r>
            <a:endParaRPr lang="pt-BR" sz="2000" dirty="0"/>
          </a:p>
          <a:p>
            <a:pPr marL="0" indent="0" algn="just">
              <a:buNone/>
            </a:pPr>
            <a:r>
              <a:rPr lang="pt-BR" sz="2000" dirty="0" smtClean="0"/>
              <a:t>4 - Aciona </a:t>
            </a:r>
            <a:r>
              <a:rPr lang="pt-BR" sz="2000" dirty="0"/>
              <a:t>os dispositivos de vídeo e áudio para gravar o </a:t>
            </a:r>
            <a:r>
              <a:rPr lang="pt-BR" sz="2000" dirty="0" smtClean="0"/>
              <a:t>ocorrido.</a:t>
            </a:r>
          </a:p>
          <a:p>
            <a:pPr algn="just"/>
            <a:r>
              <a:rPr lang="pt-BR" sz="1600" dirty="0" smtClean="0"/>
              <a:t>O </a:t>
            </a:r>
            <a:r>
              <a:rPr lang="pt-BR" sz="1600" dirty="0"/>
              <a:t>aplicativo também terá informações sobre a Lei Maria da </a:t>
            </a:r>
            <a:r>
              <a:rPr lang="pt-BR" sz="1600" dirty="0" smtClean="0"/>
              <a:t>Penha.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4515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Operacionalidade: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Tecnologia </a:t>
            </a:r>
            <a:r>
              <a:rPr lang="pt-BR" dirty="0" smtClean="0"/>
              <a:t>Social (Promotoras </a:t>
            </a:r>
            <a:r>
              <a:rPr lang="pt-BR" dirty="0"/>
              <a:t>Legais </a:t>
            </a:r>
            <a:r>
              <a:rPr lang="pt-BR" dirty="0" smtClean="0"/>
              <a:t>Populares - </a:t>
            </a:r>
            <a:r>
              <a:rPr lang="pt-BR" dirty="0" err="1" smtClean="0"/>
              <a:t>PLPs</a:t>
            </a:r>
            <a:r>
              <a:rPr lang="pt-BR" dirty="0" smtClean="0"/>
              <a:t>) + Tecnologia Digital (aplicativo) = Rede </a:t>
            </a:r>
            <a:r>
              <a:rPr lang="pt-BR" dirty="0"/>
              <a:t>de proteção mais forte e </a:t>
            </a:r>
            <a:r>
              <a:rPr lang="pt-BR" dirty="0" smtClean="0"/>
              <a:t>eficiente; </a:t>
            </a:r>
          </a:p>
          <a:p>
            <a:pPr algn="just"/>
            <a:r>
              <a:rPr lang="pt-BR" dirty="0" smtClean="0"/>
              <a:t>Quem </a:t>
            </a:r>
            <a:r>
              <a:rPr lang="pt-BR" dirty="0"/>
              <a:t>são as </a:t>
            </a:r>
            <a:r>
              <a:rPr lang="pt-BR" dirty="0" err="1"/>
              <a:t>PLPs</a:t>
            </a:r>
            <a:r>
              <a:rPr lang="pt-BR" dirty="0"/>
              <a:t>?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Lideranças </a:t>
            </a:r>
            <a:r>
              <a:rPr lang="pt-BR" dirty="0"/>
              <a:t>comunitárias femininas capacitadas em noções dos Direitos básicos de cidadania e dos direitos humanos das mulheres. </a:t>
            </a:r>
          </a:p>
        </p:txBody>
      </p:sp>
    </p:spTree>
    <p:extLst>
      <p:ext uri="{BB962C8B-B14F-4D97-AF65-F5344CB8AC3E}">
        <p14:creationId xmlns:p14="http://schemas.microsoft.com/office/powerpoint/2010/main" val="401245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http://www.ajuris.org.br/?p=184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93785"/>
            <a:ext cx="8862645" cy="623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38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12453" y="1318864"/>
            <a:ext cx="8426083" cy="66999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+mn-ea"/>
                <a:cs typeface="+mn-cs"/>
              </a:rPr>
              <a:t>“A </a:t>
            </a:r>
            <a:r>
              <a:rPr lang="pt-BR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+mn-ea"/>
                <a:cs typeface="+mn-cs"/>
              </a:rPr>
              <a:t>violência, seja qual for a maneira como ela   </a:t>
            </a:r>
            <a:br>
              <a:rPr lang="pt-BR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+mn-ea"/>
                <a:cs typeface="+mn-cs"/>
              </a:rPr>
            </a:br>
            <a:r>
              <a:rPr lang="pt-BR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+mn-ea"/>
                <a:cs typeface="+mn-cs"/>
              </a:rPr>
              <a:t>se manifesta, é sempre uma derrota.”</a:t>
            </a:r>
            <a:br>
              <a:rPr lang="pt-BR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+mn-ea"/>
                <a:cs typeface="+mn-cs"/>
              </a:rPr>
            </a:br>
            <a:r>
              <a:rPr lang="pt-BR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+mn-ea"/>
                <a:cs typeface="+mn-cs"/>
              </a:rPr>
              <a:t>Jean-Paul Sartre</a:t>
            </a:r>
            <a:r>
              <a:rPr lang="pt-BR" sz="2000" dirty="0">
                <a:solidFill>
                  <a:srgbClr val="E7E6E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/>
          </p:nvPr>
        </p:nvSpPr>
        <p:spPr>
          <a:xfrm>
            <a:off x="355600" y="2321169"/>
            <a:ext cx="8387878" cy="281354"/>
          </a:xfrm>
        </p:spPr>
        <p:txBody>
          <a:bodyPr/>
          <a:lstStyle/>
          <a:p>
            <a:pPr algn="l"/>
            <a:r>
              <a:rPr lang="pt-BR" b="1" dirty="0" smtClean="0"/>
              <a:t>Del. Sônia Maria </a:t>
            </a:r>
            <a:r>
              <a:rPr lang="pt-BR" b="1" dirty="0" err="1" smtClean="0"/>
              <a:t>Dall’Igna</a:t>
            </a:r>
            <a:r>
              <a:rPr lang="pt-BR" b="1" dirty="0" smtClean="0"/>
              <a:t> Mestranda em Tecnologias da Informação e Comunicação</a:t>
            </a:r>
          </a:p>
          <a:p>
            <a:endParaRPr lang="pt-BR" sz="1800" b="1" dirty="0" smtClean="0"/>
          </a:p>
          <a:p>
            <a:endParaRPr lang="pt-BR" sz="1800" b="1" dirty="0" smtClean="0"/>
          </a:p>
          <a:p>
            <a:endParaRPr lang="pt-BR" sz="1800" b="1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1"/>
          </p:nvPr>
        </p:nvSpPr>
        <p:spPr>
          <a:xfrm>
            <a:off x="364417" y="2714008"/>
            <a:ext cx="8379061" cy="287127"/>
          </a:xfrm>
        </p:spPr>
        <p:txBody>
          <a:bodyPr/>
          <a:lstStyle/>
          <a:p>
            <a:r>
              <a:rPr lang="pt-BR" dirty="0" smtClean="0"/>
              <a:t>Programa de Pós-Graduação em Tecnologias da Informação e Comunicação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193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Definições de Violência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28650" y="1043354"/>
            <a:ext cx="7886700" cy="4754906"/>
          </a:xfrm>
          <a:prstGeom prst="rect">
            <a:avLst/>
          </a:prstGeom>
        </p:spPr>
        <p:txBody>
          <a:bodyPr/>
          <a:lstStyle/>
          <a:p>
            <a:pPr marL="342900" lvl="0" indent="-34290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pt-BR" altLang="pt-BR" sz="1600" b="1" kern="0" dirty="0">
                <a:solidFill>
                  <a:srgbClr val="000000"/>
                </a:solidFill>
                <a:latin typeface="Arial"/>
                <a:cs typeface="+mn-cs"/>
              </a:rPr>
              <a:t>Violência contra a Mulher</a:t>
            </a:r>
            <a:r>
              <a:rPr lang="pt-BR" altLang="pt-BR" sz="1600" kern="0" dirty="0">
                <a:solidFill>
                  <a:srgbClr val="000000"/>
                </a:solidFill>
                <a:latin typeface="Arial"/>
                <a:cs typeface="+mn-cs"/>
              </a:rPr>
              <a:t>: é qualquer conduta – ação ou omissão – de discriminação, agressão ou coerção, ocasionada pelo simples fato de vítima ser mulher e que cause dano, morte, constrangimento, limitação, sofrimento físico, sexual, moral, psicológico, social, político ou econômico ou perda patrimonial. Essa violência pode acontecer tanto em espaços públicos como privados</a:t>
            </a:r>
            <a:r>
              <a:rPr lang="pt-BR" altLang="pt-BR" sz="1600" kern="0" dirty="0" smtClean="0">
                <a:solidFill>
                  <a:srgbClr val="000000"/>
                </a:solidFill>
                <a:latin typeface="Arial"/>
                <a:cs typeface="+mn-cs"/>
              </a:rPr>
              <a:t>.</a:t>
            </a:r>
            <a:endParaRPr lang="pt-BR" altLang="pt-BR" sz="800" kern="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342900" lvl="0" indent="-34290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pt-BR" altLang="pt-BR" sz="1600" b="1" kern="0" dirty="0">
                <a:solidFill>
                  <a:srgbClr val="000000"/>
                </a:solidFill>
                <a:latin typeface="Arial"/>
                <a:cs typeface="+mn-cs"/>
              </a:rPr>
              <a:t>Violência de Gênero</a:t>
            </a:r>
            <a:r>
              <a:rPr lang="pt-BR" altLang="pt-BR" sz="1600" kern="0" dirty="0">
                <a:solidFill>
                  <a:srgbClr val="000000"/>
                </a:solidFill>
                <a:latin typeface="Arial"/>
                <a:cs typeface="+mn-cs"/>
              </a:rPr>
              <a:t>: violência sofrida pelo fato de ser mulher, sem distinção de raça, classe social, religião, idade ou qualquer outra condição, produto de um sistema social que subordina o sexo feminino</a:t>
            </a:r>
            <a:r>
              <a:rPr lang="pt-BR" altLang="pt-BR" sz="1600" kern="0" dirty="0" smtClean="0">
                <a:solidFill>
                  <a:srgbClr val="000000"/>
                </a:solidFill>
                <a:latin typeface="Arial"/>
                <a:cs typeface="+mn-cs"/>
              </a:rPr>
              <a:t>.</a:t>
            </a:r>
            <a:endParaRPr lang="pt-BR" altLang="pt-BR" sz="800" kern="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342900" lvl="0" indent="-34290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pt-BR" altLang="pt-BR" sz="1600" b="1" kern="0" dirty="0">
                <a:solidFill>
                  <a:srgbClr val="000000"/>
                </a:solidFill>
                <a:latin typeface="Arial"/>
                <a:cs typeface="+mn-cs"/>
              </a:rPr>
              <a:t>Violência Doméstica – Art. 5º</a:t>
            </a:r>
            <a:r>
              <a:rPr lang="pt-BR" altLang="pt-BR" sz="1600" kern="0" dirty="0">
                <a:solidFill>
                  <a:srgbClr val="000000"/>
                </a:solidFill>
                <a:latin typeface="Arial"/>
                <a:cs typeface="+mn-cs"/>
              </a:rPr>
              <a:t>: quando ocorre em casa, no ambiente doméstico, ou em uma relação de familiaridade, afetividade ou coabitação. </a:t>
            </a:r>
            <a:endParaRPr lang="pt-BR" altLang="pt-BR" sz="800" kern="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342900" lvl="0" indent="-34290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pt-BR" altLang="pt-BR" sz="1600" b="1" kern="0" dirty="0">
                <a:solidFill>
                  <a:srgbClr val="000000"/>
                </a:solidFill>
                <a:latin typeface="Arial"/>
                <a:cs typeface="+mn-cs"/>
              </a:rPr>
              <a:t>Violência Familiar – Art. 5º</a:t>
            </a:r>
            <a:r>
              <a:rPr lang="pt-BR" altLang="pt-BR" sz="1600" kern="0" dirty="0">
                <a:solidFill>
                  <a:srgbClr val="000000"/>
                </a:solidFill>
                <a:latin typeface="Arial"/>
                <a:cs typeface="+mn-cs"/>
              </a:rPr>
              <a:t>: violência que ocorre dentro da família, ou seja, nas relações entre os membros da comunidade familiar, formada por vínculos de parentesco natural ou civil, por afinidade ou afetividade.</a:t>
            </a:r>
          </a:p>
          <a:p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43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083" y="365126"/>
            <a:ext cx="8497229" cy="1325563"/>
          </a:xfrm>
        </p:spPr>
        <p:txBody>
          <a:bodyPr/>
          <a:lstStyle/>
          <a:p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TIPOS </a:t>
            </a:r>
            <a:r>
              <a:rPr lang="pt-BR" sz="3200" dirty="0"/>
              <a:t>DE VIOLÊNCIA CONTRA A MULHER</a:t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28650" y="1446922"/>
            <a:ext cx="7886700" cy="4351338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pt-BR" sz="2400" dirty="0">
                <a:solidFill>
                  <a:schemeClr val="tx1"/>
                </a:solidFill>
              </a:rPr>
              <a:t>VIOLÊNCIA FÍSICA: quando o agressor bate na mulher, deixando marcas, hematomas, cortes, arranhões, manchas, fraturas ou ainda a impede de sair de casa.</a:t>
            </a:r>
          </a:p>
          <a:p>
            <a:pPr marL="0" indent="0" algn="just">
              <a:buNone/>
            </a:pPr>
            <a:endParaRPr lang="pt-BR" sz="2400" dirty="0">
              <a:solidFill>
                <a:schemeClr val="tx1"/>
              </a:solidFill>
            </a:endParaRPr>
          </a:p>
          <a:p>
            <a:pPr algn="just"/>
            <a:r>
              <a:rPr lang="pt-BR" sz="2400" dirty="0">
                <a:solidFill>
                  <a:schemeClr val="tx1"/>
                </a:solidFill>
              </a:rPr>
              <a:t>VIOLÊNCIA PSICOLÓGICA: quando insinua a existência de amantes, ofende a mulher ou seus familiares com </a:t>
            </a:r>
            <a:r>
              <a:rPr lang="pt-BR" sz="2400" dirty="0" err="1">
                <a:solidFill>
                  <a:schemeClr val="tx1"/>
                </a:solidFill>
              </a:rPr>
              <a:t>freqüência</a:t>
            </a:r>
            <a:r>
              <a:rPr lang="pt-BR" sz="2400" dirty="0">
                <a:solidFill>
                  <a:schemeClr val="tx1"/>
                </a:solidFill>
              </a:rPr>
              <a:t>, desrespeita o seu trabalho, critica sua atuação como mãe, fala mal do seu corpo, como também não deixa se maquiar, cortar o cabelo e usar a roupa que gosta.</a:t>
            </a:r>
          </a:p>
          <a:p>
            <a:endParaRPr lang="pt-BR" sz="2400" dirty="0">
              <a:solidFill>
                <a:schemeClr val="tx1"/>
              </a:solidFill>
            </a:endParaRPr>
          </a:p>
          <a:p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4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>TIPOS DE VIOLÊNCIA CONTRA A </a:t>
            </a:r>
            <a:r>
              <a:rPr lang="pt-BR" sz="2800" dirty="0" smtClean="0"/>
              <a:t>MULHER</a:t>
            </a:r>
            <a:br>
              <a:rPr lang="pt-BR" sz="2800" dirty="0" smtClean="0"/>
            </a:br>
            <a:r>
              <a:rPr lang="pt-BR" sz="3200" dirty="0"/>
              <a:t/>
            </a:r>
            <a:br>
              <a:rPr lang="pt-BR" sz="3200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28650" y="1446922"/>
            <a:ext cx="7886700" cy="4351338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pt-BR" sz="2400" dirty="0">
                <a:solidFill>
                  <a:schemeClr val="tx1"/>
                </a:solidFill>
              </a:rPr>
              <a:t>VIOLÊNCIA SEXUAL: quando força relações sexuais com a parceira, obrigando-a a praticar atos sexuais que não lhe agradam, critica seu desempenho sexual e pratica sexo com sadismo.</a:t>
            </a:r>
          </a:p>
          <a:p>
            <a:pPr marL="0" indent="0" algn="just">
              <a:buNone/>
            </a:pPr>
            <a:endParaRPr lang="pt-BR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sz="2400" dirty="0">
                <a:solidFill>
                  <a:schemeClr val="tx1"/>
                </a:solidFill>
              </a:rPr>
              <a:t>VIOLÊNCIA PATRIMONIAL: quando o agressor quebra utensílios pessoais, rasga suas roupas, destrói ou esconde seus documentos pessoais, profissionais ou mesmo fotos e objeto de valor sentimental.</a:t>
            </a:r>
          </a:p>
          <a:p>
            <a:pPr marL="0" indent="0" algn="just">
              <a:buNone/>
            </a:pPr>
            <a:endParaRPr lang="pt-BR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sz="2400" dirty="0">
                <a:solidFill>
                  <a:schemeClr val="tx1"/>
                </a:solidFill>
              </a:rPr>
              <a:t>VIOLÊNCIA MORAL: entendida como qualquer conduta que configure calúnia, injúria ou difamação</a:t>
            </a:r>
          </a:p>
          <a:p>
            <a:pPr marL="0" indent="0">
              <a:buNone/>
            </a:pP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69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Ciclos da Violência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28650" y="1446922"/>
            <a:ext cx="7886700" cy="4351338"/>
          </a:xfrm>
          <a:prstGeom prst="rect">
            <a:avLst/>
          </a:prstGeom>
        </p:spPr>
        <p:txBody>
          <a:bodyPr/>
          <a:lstStyle/>
          <a:p>
            <a:pPr marL="812800" lvl="0" indent="-8128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pt-BR" altLang="pt-BR" sz="1600" b="1" i="1" kern="0" dirty="0">
                <a:solidFill>
                  <a:srgbClr val="000000"/>
                </a:solidFill>
                <a:latin typeface="Arial"/>
                <a:cs typeface="+mn-cs"/>
              </a:rPr>
              <a:t>I. Tensão</a:t>
            </a:r>
          </a:p>
          <a:p>
            <a:pPr marL="812800" lvl="0" indent="-8128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pt-BR" altLang="pt-BR" sz="1600" b="1" kern="0" dirty="0">
                <a:solidFill>
                  <a:srgbClr val="000000"/>
                </a:solidFill>
                <a:latin typeface="Arial"/>
                <a:cs typeface="+mn-cs"/>
              </a:rPr>
              <a:t>	Essa fase se caracteriza por agressões verbais, crise de ciúmes, destruição de objetos e ameaças. A mulher procura acalmar o agressor, evitando discussões, assim a mulher vai tornando-se mais submissa e amedrontada. Em diversos momentos a mulher sente culpa e se acha responsável pela situação de violência em que vive, quando não procura relacionar a atitude violenta do parceiro com o cansaço, uso de drogas e álcool</a:t>
            </a:r>
            <a:r>
              <a:rPr lang="pt-BR" altLang="pt-BR" sz="1600" b="1" kern="0" dirty="0" smtClean="0">
                <a:solidFill>
                  <a:srgbClr val="000000"/>
                </a:solidFill>
                <a:latin typeface="Arial"/>
                <a:cs typeface="+mn-cs"/>
              </a:rPr>
              <a:t>.</a:t>
            </a:r>
            <a:r>
              <a:rPr lang="pt-BR" altLang="pt-BR" sz="1600" b="1" i="1" kern="0" dirty="0">
                <a:solidFill>
                  <a:srgbClr val="000000"/>
                </a:solidFill>
                <a:latin typeface="Arial"/>
                <a:cs typeface="+mn-cs"/>
              </a:rPr>
              <a:t>	</a:t>
            </a:r>
          </a:p>
          <a:p>
            <a:pPr marL="812800" lvl="0" indent="-8128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pt-BR" altLang="pt-BR" sz="1600" b="1" i="1" kern="0" dirty="0">
                <a:solidFill>
                  <a:srgbClr val="000000"/>
                </a:solidFill>
                <a:latin typeface="Arial"/>
                <a:cs typeface="+mn-cs"/>
              </a:rPr>
              <a:t>II. Explosão</a:t>
            </a:r>
          </a:p>
          <a:p>
            <a:pPr marL="812800" lvl="0" indent="-8128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pt-BR" altLang="pt-BR" sz="1600" b="1" kern="0" dirty="0">
                <a:solidFill>
                  <a:srgbClr val="000000"/>
                </a:solidFill>
                <a:latin typeface="Arial"/>
                <a:cs typeface="+mn-cs"/>
              </a:rPr>
              <a:t>	Essa fase é marcada por agressões verbais e físicas graves e constantes, provocando ansiedade e medo crescente. Essa etapa é mais aguda e costuma ser mais rápida que a primeira etapa</a:t>
            </a:r>
            <a:r>
              <a:rPr lang="pt-BR" altLang="pt-BR" sz="1600" b="1" kern="0" dirty="0" smtClean="0">
                <a:solidFill>
                  <a:srgbClr val="000000"/>
                </a:solidFill>
                <a:latin typeface="Arial"/>
                <a:cs typeface="+mn-cs"/>
              </a:rPr>
              <a:t>.</a:t>
            </a:r>
            <a:endParaRPr lang="pt-BR" altLang="pt-BR" sz="1600" b="1" kern="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812800" lvl="0" indent="-8128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pt-BR" altLang="pt-BR" sz="1600" b="1" i="1" kern="0" dirty="0">
                <a:solidFill>
                  <a:srgbClr val="000000"/>
                </a:solidFill>
                <a:latin typeface="Arial"/>
                <a:cs typeface="+mn-cs"/>
              </a:rPr>
              <a:t>III. Lua de Mel</a:t>
            </a:r>
          </a:p>
          <a:p>
            <a:pPr marL="812800" lvl="0" indent="-8128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pt-BR" altLang="pt-BR" sz="1600" b="1" i="1" kern="0" dirty="0">
                <a:solidFill>
                  <a:srgbClr val="000000"/>
                </a:solidFill>
                <a:latin typeface="Arial"/>
                <a:cs typeface="+mn-cs"/>
              </a:rPr>
              <a:t>	</a:t>
            </a:r>
            <a:r>
              <a:rPr lang="pt-BR" altLang="pt-BR" sz="1600" b="1" kern="0" dirty="0">
                <a:solidFill>
                  <a:srgbClr val="000000"/>
                </a:solidFill>
                <a:latin typeface="Arial"/>
                <a:cs typeface="+mn-cs"/>
              </a:rPr>
              <a:t>Depois da violência física, o agressor costuma se mostrar arrependido, sentindo culpa e remorso. O agressor jura nunca mais agir de forma violenta e se mostra muito apaixonado, fazendo a mulher acreditar que aquilo não vai mais acontecer.</a:t>
            </a:r>
          </a:p>
          <a:p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5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827</TotalTime>
  <Words>2333</Words>
  <Application>Microsoft Office PowerPoint</Application>
  <PresentationFormat>Apresentação na tela (4:3)</PresentationFormat>
  <Paragraphs>205</Paragraphs>
  <Slides>54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55" baseType="lpstr">
      <vt:lpstr>Tema do Office</vt:lpstr>
      <vt:lpstr>EXAMINANDO O FENÔMENO DA VIOLÊNCIA CONTRA A MULHER E RECURSOS TECNOLÓGICOS PARA SUA PROTEÇÃO </vt:lpstr>
      <vt:lpstr>Violência Doméstica</vt:lpstr>
      <vt:lpstr>A Invisibilidade da Violência Doméstica</vt:lpstr>
      <vt:lpstr>A Luta das Mulheres</vt:lpstr>
      <vt:lpstr>Conceito de Violência </vt:lpstr>
      <vt:lpstr>Definições de Violência</vt:lpstr>
      <vt:lpstr> TIPOS DE VIOLÊNCIA CONTRA A MULHER </vt:lpstr>
      <vt:lpstr> TIPOS DE VIOLÊNCIA CONTRA A MULHER  </vt:lpstr>
      <vt:lpstr>Ciclos da Violência</vt:lpstr>
      <vt:lpstr>Mitos sobre a violência doméstica</vt:lpstr>
      <vt:lpstr>Delegacias Especializadas</vt:lpstr>
      <vt:lpstr>Delegacias de Atendimento à Mulher – DEAM’s</vt:lpstr>
      <vt:lpstr>DEAM’s</vt:lpstr>
      <vt:lpstr> Violência é questão de saúde pública</vt:lpstr>
      <vt:lpstr>Dados da violência no Brasil</vt:lpstr>
      <vt:lpstr>      Lei Maria da Penha   OBSERVATÓRIO DA VIOLÊNCIA CONTRA  A MULHER DIVISÃO DE ESTATÍSTICA DEPARTAMENTO DE GESTÃO E ESTRATÉGIA OPERACIONAL    </vt:lpstr>
      <vt:lpstr>Apresentação do PowerPoint</vt:lpstr>
      <vt:lpstr>Série Histórica Femicídio</vt:lpstr>
      <vt:lpstr>Dados do Fato</vt:lpstr>
      <vt:lpstr>Dados do Fato</vt:lpstr>
      <vt:lpstr>Apresentação do PowerPoint</vt:lpstr>
      <vt:lpstr>Dados da Vítima</vt:lpstr>
      <vt:lpstr>Dados da Vítima</vt:lpstr>
      <vt:lpstr>Dados da Vítima</vt:lpstr>
      <vt:lpstr>Dados da Vítima</vt:lpstr>
      <vt:lpstr>Dados do Agressor</vt:lpstr>
      <vt:lpstr>Dados do Agressor</vt:lpstr>
      <vt:lpstr>Dados do Agressor</vt:lpstr>
      <vt:lpstr>Dados do Agressor</vt:lpstr>
      <vt:lpstr>Aplicativos de prevenção à violência existentes </vt:lpstr>
      <vt:lpstr>APLICATIVO DA ANISTIA INTERNACIONAL</vt:lpstr>
      <vt:lpstr>Botão do Pânico - SOS</vt:lpstr>
      <vt:lpstr>Apresentação do PowerPoint</vt:lpstr>
      <vt:lpstr>QUEM PODE USAR?</vt:lpstr>
      <vt:lpstr>Clique 180</vt:lpstr>
      <vt:lpstr>Agentto</vt:lpstr>
      <vt:lpstr>Apresentação do PowerPoint</vt:lpstr>
      <vt:lpstr>Lei Maria da Penha</vt:lpstr>
      <vt:lpstr>Circle of 6</vt:lpstr>
      <vt:lpstr>Apresentação do PowerPoint</vt:lpstr>
      <vt:lpstr>Chega de fiu-fiu</vt:lpstr>
      <vt:lpstr>Chega de fiu-fiu</vt:lpstr>
      <vt:lpstr>SOS Mulher</vt:lpstr>
      <vt:lpstr>Apresentação do PowerPoint</vt:lpstr>
      <vt:lpstr>Apresentação do PowerPoint</vt:lpstr>
      <vt:lpstr>SOS Mulher (2)</vt:lpstr>
      <vt:lpstr>Apresentação do PowerPoint</vt:lpstr>
      <vt:lpstr>PLP 2.0</vt:lpstr>
      <vt:lpstr>Apresentação do PowerPoint</vt:lpstr>
      <vt:lpstr>Como diminuir as mortes por violência doméstica</vt:lpstr>
      <vt:lpstr>Como funcionará:</vt:lpstr>
      <vt:lpstr>Operacionalidade:</vt:lpstr>
      <vt:lpstr>Apresentação do PowerPoint</vt:lpstr>
      <vt:lpstr>“A violência, seja qual for a maneira como ela    se manifesta, é sempre uma derrota.” Jean-Paul Sartre 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</dc:creator>
  <cp:lastModifiedBy>Sônia</cp:lastModifiedBy>
  <cp:revision>71</cp:revision>
  <dcterms:created xsi:type="dcterms:W3CDTF">2014-05-15T19:13:18Z</dcterms:created>
  <dcterms:modified xsi:type="dcterms:W3CDTF">2015-11-05T16:23:18Z</dcterms:modified>
</cp:coreProperties>
</file>