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53C3F7F4.xml" ContentType="application/vnd.ms-powerpoint.comments+xml"/>
  <Override PartName="/ppt/comments/modernComment_107_2E9A4031.xml" ContentType="application/vnd.ms-powerpoint.comments+xml"/>
  <Override PartName="/ppt/comments/modernComment_109_FA75A38A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FD2093-C075-27A5-CC23-6763AB193E3F}" name="Usuário Convidado" initials="UC" userId="S::urn:spo:anon#4c1dc7f05127db1253812d92335fd7b1865b65f30605660f50ea6d2ac1dfcd08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93C9F-C3E9-42B4-84E3-D622C6D20C48}" v="5" dt="2023-06-23T15:33:46.037"/>
    <p1510:client id="{946D1FA5-A9DF-4CC1-9D84-3F9258A4FCFD}" v="1649" dt="2023-06-19T14:17:06.859"/>
    <p1510:client id="{A47AEEB5-A44E-78D7-3D92-686EB18F0666}" v="293" dt="2023-06-30T17:12:55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modernComment_102_53C3F7F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E469B6-72F2-4287-9CDD-50945FCE4BCE}" authorId="{92FD2093-C075-27A5-CC23-6763AB193E3F}" created="2023-06-23T15:29:05.03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405351924" sldId="258"/>
      <ac:spMk id="3" creationId="{65286371-07DE-5E82-40C5-9DD47969618E}"/>
      <ac:txMk cp="20" len="119">
        <ac:context len="140" hash="361820770"/>
      </ac:txMk>
    </ac:txMkLst>
    <p188:pos x="8308931" y="1127342"/>
    <p188:txBody>
      <a:bodyPr/>
      <a:lstStyle/>
      <a:p>
        <a:r>
          <a:rPr lang="pt-BR"/>
          <a:t>Para os professores, creio que temos que tirar essa parte . Eles não têm cadastro no Moodle UFSC, salvo engano. Verei isso. </a:t>
        </a:r>
      </a:p>
    </p188:txBody>
  </p188:cm>
</p188:cmLst>
</file>

<file path=ppt/comments/modernComment_107_2E9A403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2DD7ABE-1B68-499E-8E21-712E5BA3ADE2}" authorId="{92FD2093-C075-27A5-CC23-6763AB193E3F}" created="2023-06-23T15:31:06.09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81860913" sldId="263"/>
      <ac:spMk id="3" creationId="{CF99A8AC-22AB-5C32-F014-E1E99278596A}"/>
      <ac:txMk cp="0" len="32">
        <ac:context len="206" hash="1851647870"/>
      </ac:txMk>
    </ac:txMkLst>
    <p188:pos x="4791205" y="229643"/>
    <p188:txBody>
      <a:bodyPr/>
      <a:lstStyle/>
      <a:p>
        <a:r>
          <a:rPr lang="pt-BR"/>
          <a:t>Creio que vale ressaltar que a ontologia é necessária para Anotações Semânticas, não para as Livres. Verei isso!</a:t>
        </a:r>
      </a:p>
    </p188:txBody>
  </p188:cm>
</p188:cmLst>
</file>

<file path=ppt/comments/modernComment_109_FA75A38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A24C523-20BC-485C-B1E4-605C3F3E76D5}" authorId="{92FD2093-C075-27A5-CC23-6763AB193E3F}" created="2023-06-23T15:33:06.03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02013578" sldId="265"/>
      <ac:spMk id="3" creationId="{F01883EE-0C7B-F406-4AFB-97DD76C5F1F4}"/>
      <ac:txMk cp="0" len="79">
        <ac:context len="80" hash="3251185044"/>
      </ac:txMk>
    </ac:txMkLst>
    <p188:pos x="1753643" y="574109"/>
    <p188:txBody>
      <a:bodyPr/>
      <a:lstStyle/>
      <a:p>
        <a:r>
          <a:rPr lang="pt-BR"/>
          <a:t>Para este nosso curso, não selecionar  Anotações Semânticas. Estou anotando para lembrá-los  rs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04.07.2023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8/10/relationships/comments" Target="../comments/modernComment_109_FA75A38A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notes.ufsc.br" TargetMode="External"/><Relationship Id="rId2" Type="http://schemas.microsoft.com/office/2018/10/relationships/comments" Target="../comments/modernComment_102_53C3F7F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8/10/relationships/comments" Target="../comments/modernComment_107_2E9A40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  <a:ea typeface="Calibri Light"/>
                <a:cs typeface="Calibri Light"/>
              </a:rPr>
              <a:t>Tutorial DLNotes2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>
                <a:solidFill>
                  <a:schemeClr val="bg1"/>
                </a:solidFill>
                <a:ea typeface="Calibri"/>
                <a:cs typeface="Calibri"/>
              </a:rPr>
              <a:t>Ferramenta de leitura em meio digital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883EE-0C7B-F406-4AFB-97DD76C5F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651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500" dirty="0">
                <a:solidFill>
                  <a:schemeClr val="bg1"/>
                </a:solidFill>
                <a:ea typeface="Calibri"/>
                <a:cs typeface="Calibri"/>
              </a:rPr>
              <a:t>Em "Permissões", selecione as ações permitidas para o moderador e/ou estudante.</a:t>
            </a:r>
            <a:endParaRPr lang="pt-BR" sz="2500" dirty="0">
              <a:solidFill>
                <a:schemeClr val="bg1"/>
              </a:solidFill>
            </a:endParaRPr>
          </a:p>
        </p:txBody>
      </p:sp>
      <p:pic>
        <p:nvPicPr>
          <p:cNvPr id="4" name="Imagem 4" descr="Texto&#10;&#10;Descrição gerada automaticamente">
            <a:extLst>
              <a:ext uri="{FF2B5EF4-FFF2-40B4-BE49-F238E27FC236}">
                <a16:creationId xmlns:a16="http://schemas.microsoft.com/office/drawing/2014/main" id="{9ED0A04E-EAEE-5A0C-0A47-CC6B02857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511" y="2214034"/>
            <a:ext cx="6539087" cy="417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357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75C823-6C3D-7A3D-DBFA-FDD3CDBB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95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Por fim, clique em "Salvar" para criar a atividade no </a:t>
            </a:r>
            <a:r>
              <a:rPr lang="pt-BR" err="1">
                <a:solidFill>
                  <a:schemeClr val="bg1"/>
                </a:solidFill>
                <a:ea typeface="Calibri"/>
                <a:cs typeface="Calibri"/>
              </a:rPr>
              <a:t>DLNotes</a:t>
            </a:r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A atividade aparecerá conforme a imagem, com ícone do Moodle à direita: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5164EB77-0243-0B25-695C-ADE692E87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989" y="1789642"/>
            <a:ext cx="1066800" cy="639939"/>
          </a:xfrm>
          <a:prstGeom prst="rect">
            <a:avLst/>
          </a:prstGeom>
        </p:spPr>
      </p:pic>
      <p:pic>
        <p:nvPicPr>
          <p:cNvPr id="5" name="Imagem 5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C8ED3C5-2760-2AB5-5EA6-611643924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733" y="4194487"/>
            <a:ext cx="4817533" cy="143235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CDD9C9F-7710-85BC-B217-1D0420B0D270}"/>
              </a:ext>
            </a:extLst>
          </p:cNvPr>
          <p:cNvSpPr/>
          <p:nvPr/>
        </p:nvSpPr>
        <p:spPr>
          <a:xfrm>
            <a:off x="5164665" y="5164665"/>
            <a:ext cx="338668" cy="366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01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E8221-F3D6-1EF3-1D6C-1541045B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4. Interface da atividade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4" descr="Texto&#10;&#10;Descrição gerada automaticamente">
            <a:extLst>
              <a:ext uri="{FF2B5EF4-FFF2-40B4-BE49-F238E27FC236}">
                <a16:creationId xmlns:a16="http://schemas.microsoft.com/office/drawing/2014/main" id="{8EBA6B08-0589-9714-564C-23699E357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8583" y="1472848"/>
            <a:ext cx="5954832" cy="4760560"/>
          </a:xfrm>
        </p:spPr>
      </p:pic>
    </p:spTree>
    <p:extLst>
      <p:ext uri="{BB962C8B-B14F-4D97-AF65-F5344CB8AC3E}">
        <p14:creationId xmlns:p14="http://schemas.microsoft.com/office/powerpoint/2010/main" val="115697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50820-7B51-FEC1-D009-220B6030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4.1 Atalhos da barra inferior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3EB65D-1E6C-7581-2B60-FE0131606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311" y="1712736"/>
            <a:ext cx="416560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Sair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Ver minhas atividades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Ver base de conhecimento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Ver relatório de anotações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ea typeface="Calibri" panose="020F0502020204030204"/>
                <a:cs typeface="Calibri" panose="020F0502020204030204"/>
              </a:rPr>
              <a:t>Atualizar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Imagem 5">
            <a:extLst>
              <a:ext uri="{FF2B5EF4-FFF2-40B4-BE49-F238E27FC236}">
                <a16:creationId xmlns:a16="http://schemas.microsoft.com/office/drawing/2014/main" id="{BFBDF711-65EE-0B7C-6211-FDC2A6A3C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181" y="1714854"/>
            <a:ext cx="489302" cy="436738"/>
          </a:xfrm>
          <a:prstGeom prst="rect">
            <a:avLst/>
          </a:prstGeom>
        </p:spPr>
      </p:pic>
      <p:pic>
        <p:nvPicPr>
          <p:cNvPr id="6" name="Imagem 6">
            <a:extLst>
              <a:ext uri="{FF2B5EF4-FFF2-40B4-BE49-F238E27FC236}">
                <a16:creationId xmlns:a16="http://schemas.microsoft.com/office/drawing/2014/main" id="{A2B4F35D-50E6-429A-8511-668C62A7E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358" y="2237140"/>
            <a:ext cx="488949" cy="394052"/>
          </a:xfrm>
          <a:prstGeom prst="rect">
            <a:avLst/>
          </a:prstGeom>
        </p:spPr>
      </p:pic>
      <p:pic>
        <p:nvPicPr>
          <p:cNvPr id="7" name="Imagem 7">
            <a:extLst>
              <a:ext uri="{FF2B5EF4-FFF2-40B4-BE49-F238E27FC236}">
                <a16:creationId xmlns:a16="http://schemas.microsoft.com/office/drawing/2014/main" id="{9FEE78D7-0B79-E86F-1174-AC863BA4C3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20" y="2759252"/>
            <a:ext cx="507647" cy="394052"/>
          </a:xfrm>
          <a:prstGeom prst="rect">
            <a:avLst/>
          </a:prstGeom>
        </p:spPr>
      </p:pic>
      <p:pic>
        <p:nvPicPr>
          <p:cNvPr id="8" name="Imagem 8">
            <a:extLst>
              <a:ext uri="{FF2B5EF4-FFF2-40B4-BE49-F238E27FC236}">
                <a16:creationId xmlns:a16="http://schemas.microsoft.com/office/drawing/2014/main" id="{EF5B4957-DE32-F404-EAC4-BBD8A1EB7B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010" y="3286127"/>
            <a:ext cx="507646" cy="469193"/>
          </a:xfrm>
          <a:prstGeom prst="rect">
            <a:avLst/>
          </a:prstGeom>
        </p:spPr>
      </p:pic>
      <p:pic>
        <p:nvPicPr>
          <p:cNvPr id="9" name="Imagem 9">
            <a:extLst>
              <a:ext uri="{FF2B5EF4-FFF2-40B4-BE49-F238E27FC236}">
                <a16:creationId xmlns:a16="http://schemas.microsoft.com/office/drawing/2014/main" id="{9AFDF30A-D29C-3267-0F2F-537F3A5291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6595" y="3883554"/>
            <a:ext cx="498474" cy="375002"/>
          </a:xfrm>
          <a:prstGeom prst="rect">
            <a:avLst/>
          </a:prstGeom>
        </p:spPr>
      </p:pic>
      <p:pic>
        <p:nvPicPr>
          <p:cNvPr id="10" name="Imagem 10">
            <a:extLst>
              <a:ext uri="{FF2B5EF4-FFF2-40B4-BE49-F238E27FC236}">
                <a16:creationId xmlns:a16="http://schemas.microsoft.com/office/drawing/2014/main" id="{0A586C24-3EC5-04A6-D1A9-FA7BB50086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1534" y="4410251"/>
            <a:ext cx="488597" cy="436386"/>
          </a:xfrm>
          <a:prstGeom prst="rect">
            <a:avLst/>
          </a:prstGeom>
        </p:spPr>
      </p:pic>
      <p:pic>
        <p:nvPicPr>
          <p:cNvPr id="11" name="Imagem 11">
            <a:extLst>
              <a:ext uri="{FF2B5EF4-FFF2-40B4-BE49-F238E27FC236}">
                <a16:creationId xmlns:a16="http://schemas.microsoft.com/office/drawing/2014/main" id="{7B8EE37B-D702-5671-5160-EECA26F275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6596" y="5012444"/>
            <a:ext cx="498474" cy="375002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9CCBBB7-6DC1-C1B6-336D-F020259683A1}"/>
              </a:ext>
            </a:extLst>
          </p:cNvPr>
          <p:cNvSpPr txBox="1"/>
          <p:nvPr/>
        </p:nvSpPr>
        <p:spPr>
          <a:xfrm>
            <a:off x="1746956" y="4343400"/>
            <a:ext cx="3448755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>
                <a:solidFill>
                  <a:srgbClr val="FFFFFF"/>
                </a:solidFill>
                <a:cs typeface="Segoe UI"/>
              </a:rPr>
              <a:t>Esconder anotações</a:t>
            </a:r>
            <a:r>
              <a:rPr lang="en-US" sz="2800">
                <a:solidFill>
                  <a:srgbClr val="FFFFFF"/>
                </a:solidFill>
                <a:cs typeface="Segoe UI"/>
              </a:rPr>
              <a:t>​</a:t>
            </a:r>
          </a:p>
          <a:p>
            <a:r>
              <a:rPr lang="pt-BR" sz="600">
                <a:solidFill>
                  <a:srgbClr val="FFFFFF"/>
                </a:solidFill>
                <a:cs typeface="Segoe UI"/>
              </a:rPr>
              <a:t>​</a:t>
            </a:r>
          </a:p>
          <a:p>
            <a:r>
              <a:rPr lang="pt-BR" sz="2800">
                <a:solidFill>
                  <a:srgbClr val="FFFFFF"/>
                </a:solidFill>
                <a:cs typeface="Segoe UI"/>
              </a:rPr>
              <a:t>Listar anotações</a:t>
            </a:r>
          </a:p>
        </p:txBody>
      </p:sp>
    </p:spTree>
    <p:extLst>
      <p:ext uri="{BB962C8B-B14F-4D97-AF65-F5344CB8AC3E}">
        <p14:creationId xmlns:p14="http://schemas.microsoft.com/office/powerpoint/2010/main" val="13647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AFB13-2BA9-76E8-46F3-0DAE1E16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4.2 Relatório de anotações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419812-2B8F-B9CF-205C-B6C7CB88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49494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300" dirty="0">
                <a:solidFill>
                  <a:schemeClr val="bg1"/>
                </a:solidFill>
                <a:cs typeface="Calibri"/>
              </a:rPr>
              <a:t>Selecione o tipo de anotação: livre ou semântica.</a:t>
            </a:r>
          </a:p>
          <a:p>
            <a:endParaRPr lang="pt-BR" sz="2300" dirty="0">
              <a:solidFill>
                <a:schemeClr val="bg1"/>
              </a:solidFill>
              <a:cs typeface="Calibri"/>
            </a:endParaRPr>
          </a:p>
          <a:p>
            <a:endParaRPr lang="pt-BR" sz="2300" dirty="0">
              <a:solidFill>
                <a:schemeClr val="bg1"/>
              </a:solidFill>
              <a:cs typeface="Calibri"/>
            </a:endParaRPr>
          </a:p>
          <a:p>
            <a:endParaRPr lang="pt-BR" sz="2300" dirty="0">
              <a:solidFill>
                <a:schemeClr val="bg1"/>
              </a:solidFill>
              <a:cs typeface="Calibri"/>
            </a:endParaRPr>
          </a:p>
          <a:p>
            <a:r>
              <a:rPr lang="pt-BR" sz="2300" dirty="0">
                <a:solidFill>
                  <a:schemeClr val="bg1"/>
                </a:solidFill>
                <a:cs typeface="Calibri"/>
              </a:rPr>
              <a:t>Se desejar, selecione o usuário/aluno para ver apenas suas anotações.</a:t>
            </a:r>
          </a:p>
          <a:p>
            <a:endParaRPr lang="pt-BR" sz="2300" dirty="0">
              <a:solidFill>
                <a:schemeClr val="bg1"/>
              </a:solidFill>
              <a:cs typeface="Calibri"/>
            </a:endParaRPr>
          </a:p>
          <a:p>
            <a:r>
              <a:rPr lang="pt-BR" sz="2300" dirty="0">
                <a:solidFill>
                  <a:schemeClr val="bg1"/>
                </a:solidFill>
                <a:cs typeface="Calibri"/>
              </a:rPr>
              <a:t>Em "Tipo Livre", escolha o tipo de anotação feita.</a:t>
            </a:r>
          </a:p>
        </p:txBody>
      </p:sp>
      <p:pic>
        <p:nvPicPr>
          <p:cNvPr id="4" name="Imagem 4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7EB5E31D-886B-03A6-8719-E6A9AF0FF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854" y="1912279"/>
            <a:ext cx="1358480" cy="919971"/>
          </a:xfrm>
          <a:prstGeom prst="rect">
            <a:avLst/>
          </a:prstGeom>
        </p:spPr>
      </p:pic>
      <p:pic>
        <p:nvPicPr>
          <p:cNvPr id="5" name="Imagem 5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504B59D1-10B6-9103-4250-E28F13724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986" y="4565709"/>
            <a:ext cx="1739840" cy="2111674"/>
          </a:xfrm>
          <a:prstGeom prst="rect">
            <a:avLst/>
          </a:prstGeom>
        </p:spPr>
      </p:pic>
      <p:pic>
        <p:nvPicPr>
          <p:cNvPr id="6" name="Imagem 6">
            <a:extLst>
              <a:ext uri="{FF2B5EF4-FFF2-40B4-BE49-F238E27FC236}">
                <a16:creationId xmlns:a16="http://schemas.microsoft.com/office/drawing/2014/main" id="{E3D52C6A-11A4-97CC-4435-5D9692D0A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3607" y="3761906"/>
            <a:ext cx="4037162" cy="36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68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B8BC0-A528-7AB7-BABB-83BDE616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4.3 Base de conhecimento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33BE8-19E1-7E54-BAD0-60C9EDE0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cs typeface="Calibri"/>
              </a:rPr>
              <a:t>Selecione o usuário/aluno para visualizar seu esquema de anotações semânticas.</a:t>
            </a:r>
          </a:p>
          <a:p>
            <a:endParaRPr lang="pt-BR" dirty="0">
              <a:solidFill>
                <a:schemeClr val="bg1"/>
              </a:solidFill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cs typeface="Calibri"/>
              </a:rPr>
              <a:t>Filtre quais instâncias associadas serão visualizadas e aplique "Atualizar".</a:t>
            </a:r>
          </a:p>
        </p:txBody>
      </p:sp>
      <p:pic>
        <p:nvPicPr>
          <p:cNvPr id="5" name="Imagem 5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1D05A9A-E2EA-B366-E846-1D16C4AD3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136" y="3772170"/>
            <a:ext cx="2922557" cy="2951132"/>
          </a:xfrm>
          <a:prstGeom prst="rect">
            <a:avLst/>
          </a:prstGeom>
        </p:spPr>
      </p:pic>
      <p:pic>
        <p:nvPicPr>
          <p:cNvPr id="6" name="Imagem 6">
            <a:extLst>
              <a:ext uri="{FF2B5EF4-FFF2-40B4-BE49-F238E27FC236}">
                <a16:creationId xmlns:a16="http://schemas.microsoft.com/office/drawing/2014/main" id="{BE60A980-21B7-8439-0C47-E1FC2355B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664" y="2505345"/>
            <a:ext cx="3085201" cy="51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2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A3F78-4C3A-7F3A-5C77-277C87FD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4.3 Base de conhecimento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105BB-2F32-47A7-4445-D5054115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cs typeface="Calibri"/>
              </a:rPr>
              <a:t>Ajuste, como preferir, a disposição visual da base de conhecimento.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AD1EFCD-AEFD-7183-167F-B53898B41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142" y="2841776"/>
            <a:ext cx="3382093" cy="301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1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8EADB-0AB2-A4BE-0C83-4573C039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Apoiadores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01374E1B-A697-36DE-22F7-DE4209222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173" y="2724063"/>
            <a:ext cx="9385652" cy="2737908"/>
          </a:xfrm>
        </p:spPr>
      </p:pic>
    </p:spTree>
    <p:extLst>
      <p:ext uri="{BB962C8B-B14F-4D97-AF65-F5344CB8AC3E}">
        <p14:creationId xmlns:p14="http://schemas.microsoft.com/office/powerpoint/2010/main" val="332327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DD78A-6EE4-3586-4A3F-9F8633E7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Sumário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F9D52-99AE-FD62-E5A0-89D814E36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1. Acesso via sítio.…..…..…..…..…..…..…..…..…..…..…..…..…..…..…..…..…..…..…...…..…..…….03  </a:t>
            </a:r>
            <a:endParaRPr lang="pt-BR" sz="20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   1.1. Criar conta    …………………………………………………………………………………………………….04 </a:t>
            </a:r>
            <a:endParaRPr lang="pt-BR" sz="20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2. Interface do sítio…………………………………………………………………………………………………… 05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3. Criação da atividade no </a:t>
            </a:r>
            <a:r>
              <a:rPr lang="pt-BR" sz="2000" dirty="0" err="1">
                <a:solidFill>
                  <a:schemeClr val="bg1"/>
                </a:solidFill>
                <a:ea typeface="+mn-lt"/>
                <a:cs typeface="+mn-lt"/>
              </a:rPr>
              <a:t>DLNotes</a:t>
            </a: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 …………………………………………………………………………  06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4. Criação da atividade no Moodle …………………………………………………………………………… 12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5. Interface da atividade …………………………………………………………………………………………… 18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    5.1. Atalhos da barra inferior…………………………….…………………………………………………… 19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    5.2. Relatório de Anotações …………………………………………………………………………………… 20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    5.3. Base de conhecimento ……………………………………………………………………………………  21 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ea typeface="+mn-lt"/>
                <a:cs typeface="+mn-lt"/>
              </a:rPr>
              <a:t>6. Apoiadores ……………………………………………………………………………………………………………  23</a:t>
            </a:r>
            <a:endParaRPr lang="pt-BR" sz="2000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71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29137-A031-79BC-E013-21CD5768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Acesso via sítio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86371-07DE-5E82-40C5-9DD47969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www.dlnotes.ufsc.br</a:t>
            </a:r>
            <a:endParaRPr lang="pt-BR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Se você já acessou o </a:t>
            </a:r>
            <a:r>
              <a:rPr lang="pt-BR" dirty="0" err="1">
                <a:solidFill>
                  <a:schemeClr val="bg1"/>
                </a:solidFill>
                <a:ea typeface="Calibri"/>
                <a:cs typeface="Calibri"/>
              </a:rPr>
              <a:t>DLNotes</a:t>
            </a:r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 via Moodle, entre com o e-mail e senha cadastrados no servidor da UFSC, os mesmos do CAGR.</a:t>
            </a:r>
          </a:p>
        </p:txBody>
      </p:sp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23FB78D-1E63-2759-0EF0-7CF6286E2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324" y="3331616"/>
            <a:ext cx="5431766" cy="311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5192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F5A0D-3142-AAB1-F417-48633701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1.1 Criar conta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63CF0E-B842-5810-F6D6-90FF0FD62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96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Caso seja a sua primeira vez, clique em "Criar conta".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Preencha os seguintes campos.</a:t>
            </a:r>
          </a:p>
        </p:txBody>
      </p:sp>
      <p:pic>
        <p:nvPicPr>
          <p:cNvPr id="4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22260A3-8D6A-8448-D9C4-22A1D2FE17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89" t="11184" r="7924" b="8553"/>
          <a:stretch/>
        </p:blipFill>
        <p:spPr>
          <a:xfrm>
            <a:off x="4364966" y="2195805"/>
            <a:ext cx="3031273" cy="1734432"/>
          </a:xfrm>
          <a:prstGeom prst="rect">
            <a:avLst/>
          </a:prstGeom>
        </p:spPr>
      </p:pic>
      <p:pic>
        <p:nvPicPr>
          <p:cNvPr id="5" name="Imagem 5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786E022-7CAF-8A04-C4B5-B16CBFC12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344" y="4624658"/>
            <a:ext cx="2351238" cy="2065667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E327D56-8417-85C2-23F6-019B4919F17C}"/>
              </a:ext>
            </a:extLst>
          </p:cNvPr>
          <p:cNvSpPr/>
          <p:nvPr/>
        </p:nvSpPr>
        <p:spPr>
          <a:xfrm>
            <a:off x="5565912" y="3511825"/>
            <a:ext cx="503207" cy="1437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54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99FD9-EC89-DB94-3050-DF1BCD5C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2. Interfaces do sítio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6B7B7F-8D3B-DBED-0563-C0AB5377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Editar</a:t>
            </a: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Gerenciamento de atividades</a:t>
            </a: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Gerenciamento de Usuários</a:t>
            </a:r>
          </a:p>
          <a:p>
            <a:endParaRPr lang="pt-BR" dirty="0">
              <a:ea typeface="Calibri"/>
              <a:cs typeface="Calibri"/>
            </a:endParaRPr>
          </a:p>
        </p:txBody>
      </p:sp>
      <p:pic>
        <p:nvPicPr>
          <p:cNvPr id="7" name="Imagem 7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7D1464BF-D8E5-DBD0-B7F9-C5DBC5798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733" y="3652416"/>
            <a:ext cx="5367866" cy="199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4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7F71C-825B-C9E8-F999-506D1D3B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ea typeface="Calibri Light"/>
                <a:cs typeface="Calibri Light"/>
              </a:rPr>
              <a:t>3. Criação da atividade no DLNotes2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BCF0DF-AB1F-2FB8-3348-B4F9FBBD3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Para criar uma atividade, clicar em "Gerenciamento de atividades".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Depois, clicar em "Criar nova atividade"</a:t>
            </a:r>
          </a:p>
        </p:txBody>
      </p:sp>
      <p:pic>
        <p:nvPicPr>
          <p:cNvPr id="5" name="Imagem 7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6AFA9FBC-8065-9ADE-3BCA-09FAD93C0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703" y="2384594"/>
            <a:ext cx="3858244" cy="1433676"/>
          </a:xfrm>
          <a:prstGeom prst="rect">
            <a:avLst/>
          </a:prstGeom>
        </p:spPr>
      </p:pic>
      <p:pic>
        <p:nvPicPr>
          <p:cNvPr id="7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2F1A3E7C-5F8C-2849-97C4-1133980B7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325" y="4327905"/>
            <a:ext cx="4655388" cy="2213474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A486623-B9FF-9CF3-B9C4-BFE9A869CF16}"/>
              </a:ext>
            </a:extLst>
          </p:cNvPr>
          <p:cNvSpPr/>
          <p:nvPr/>
        </p:nvSpPr>
        <p:spPr>
          <a:xfrm>
            <a:off x="4462066" y="2987762"/>
            <a:ext cx="1121433" cy="2300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AFD1D0F-F15E-FF32-CB94-B3098C6C94B2}"/>
              </a:ext>
            </a:extLst>
          </p:cNvPr>
          <p:cNvSpPr/>
          <p:nvPr/>
        </p:nvSpPr>
        <p:spPr>
          <a:xfrm>
            <a:off x="3502144" y="4521659"/>
            <a:ext cx="636525" cy="815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06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A5AB50-70DA-20C8-AE00-118AAFE74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04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Dê um nome à atividade em "Nome".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Se desejar, selecione a opção "Título do documento", para que, o nome do texto apareça em cada anotação.</a:t>
            </a:r>
          </a:p>
        </p:txBody>
      </p:sp>
      <p:pic>
        <p:nvPicPr>
          <p:cNvPr id="4" name="Imagem 4" descr="Uma imagem contendo Retângulo&#10;&#10;Descrição gerada automaticamente">
            <a:extLst>
              <a:ext uri="{FF2B5EF4-FFF2-40B4-BE49-F238E27FC236}">
                <a16:creationId xmlns:a16="http://schemas.microsoft.com/office/drawing/2014/main" id="{300D547D-FB2C-40AA-CC52-1821CCA9E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777" y="1656768"/>
            <a:ext cx="5316747" cy="798386"/>
          </a:xfrm>
          <a:prstGeom prst="rect">
            <a:avLst/>
          </a:prstGeom>
        </p:spPr>
      </p:pic>
      <p:pic>
        <p:nvPicPr>
          <p:cNvPr id="5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D1EC05DE-02C2-8C8F-80C5-D2AE4D53A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117" y="4174984"/>
            <a:ext cx="5733690" cy="109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0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99A8AC-22AB-5C32-F014-E1E992785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847965"/>
            <a:ext cx="11191335" cy="56740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Escolha a ontologia¹ disponível.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dirty="0">
                <a:solidFill>
                  <a:schemeClr val="bg1"/>
                </a:solidFill>
                <a:ea typeface="Calibri"/>
                <a:cs typeface="Calibri"/>
              </a:rPr>
              <a:t>Selecione como será a disposição da base de conhecimentos (anotação semântica).</a:t>
            </a: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dirty="0">
              <a:solidFill>
                <a:schemeClr val="bg1"/>
              </a:solidFill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pt-BR" sz="2000" dirty="0">
                <a:solidFill>
                  <a:schemeClr val="bg1"/>
                </a:solidFill>
                <a:ea typeface="Calibri"/>
                <a:cs typeface="Calibri"/>
              </a:rPr>
              <a:t>A  ontologia é necessária para as Anotações Semânticas, não para as Anotações Livres.</a:t>
            </a:r>
          </a:p>
        </p:txBody>
      </p:sp>
      <p:pic>
        <p:nvPicPr>
          <p:cNvPr id="4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C1F9C0B5-9D68-1CB1-3FBE-95F975793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366" y="1537660"/>
            <a:ext cx="2639683" cy="835324"/>
          </a:xfrm>
          <a:prstGeom prst="rect">
            <a:avLst/>
          </a:prstGeom>
        </p:spPr>
      </p:pic>
      <p:pic>
        <p:nvPicPr>
          <p:cNvPr id="5" name="Imagem 5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30FE5AC-10DB-AFDA-66F4-AFBA59F19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192" y="4113404"/>
            <a:ext cx="6193765" cy="12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6091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4455D7-1C93-DBD9-8D53-5DBC77754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90" y="517285"/>
            <a:ext cx="11450126" cy="6119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500" dirty="0">
                <a:solidFill>
                  <a:schemeClr val="bg1"/>
                </a:solidFill>
                <a:ea typeface="Calibri"/>
                <a:cs typeface="Calibri"/>
              </a:rPr>
              <a:t>Selecione o texto desejado para a atividade (pela Biblioteca Digital, em "Documentos da Biblioteca Digital", ou ocupado pelo usuário, em "Seus documentos").</a:t>
            </a: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pt-BR" sz="2500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pt-BR" sz="2500" dirty="0">
                <a:solidFill>
                  <a:schemeClr val="bg1"/>
                </a:solidFill>
                <a:ea typeface="Calibri"/>
                <a:cs typeface="Calibri"/>
              </a:rPr>
              <a:t>Clique na seta para a direita para incluir o texto. Na seta para a esquerda, para remover o texto.</a:t>
            </a:r>
          </a:p>
        </p:txBody>
      </p:sp>
      <p:pic>
        <p:nvPicPr>
          <p:cNvPr id="4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816F9EE-5426-C153-D162-51140F8D8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041" y="1551819"/>
            <a:ext cx="6811991" cy="375436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B75416D-1687-2A72-EFEE-6F0F28F4462F}"/>
              </a:ext>
            </a:extLst>
          </p:cNvPr>
          <p:cNvSpPr/>
          <p:nvPr/>
        </p:nvSpPr>
        <p:spPr>
          <a:xfrm>
            <a:off x="2539999" y="3471332"/>
            <a:ext cx="1016000" cy="1975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52CB50C-1DA4-4AB2-BFDE-8B48310872E8}"/>
              </a:ext>
            </a:extLst>
          </p:cNvPr>
          <p:cNvSpPr/>
          <p:nvPr/>
        </p:nvSpPr>
        <p:spPr>
          <a:xfrm>
            <a:off x="2539999" y="1622777"/>
            <a:ext cx="1989666" cy="1975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E9270A0-85EC-F91F-44F5-452599E5E40F}"/>
              </a:ext>
            </a:extLst>
          </p:cNvPr>
          <p:cNvSpPr/>
          <p:nvPr/>
        </p:nvSpPr>
        <p:spPr>
          <a:xfrm>
            <a:off x="5757332" y="2398887"/>
            <a:ext cx="338668" cy="606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4CDAD35-3E14-C472-D446-52C9EFD9228A}"/>
              </a:ext>
            </a:extLst>
          </p:cNvPr>
          <p:cNvSpPr/>
          <p:nvPr/>
        </p:nvSpPr>
        <p:spPr>
          <a:xfrm>
            <a:off x="5757332" y="4261554"/>
            <a:ext cx="338668" cy="606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449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Tutorial DLNotes2</vt:lpstr>
      <vt:lpstr>Sumário</vt:lpstr>
      <vt:lpstr>Acesso via sítio</vt:lpstr>
      <vt:lpstr>1.1 Criar conta</vt:lpstr>
      <vt:lpstr>2. Interfaces do sítio</vt:lpstr>
      <vt:lpstr>3. Criação da atividade no DLNotes2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4. Interface da atividade</vt:lpstr>
      <vt:lpstr>4.1 Atalhos da barra inferior</vt:lpstr>
      <vt:lpstr>4.2 Relatório de anotações</vt:lpstr>
      <vt:lpstr>4.3 Base de conhecimento</vt:lpstr>
      <vt:lpstr>4.3 Base de conhecimento</vt:lpstr>
      <vt:lpstr>Apoiadores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416</cp:revision>
  <dcterms:created xsi:type="dcterms:W3CDTF">2023-06-19T12:59:20Z</dcterms:created>
  <dcterms:modified xsi:type="dcterms:W3CDTF">2023-07-04T17:42:08Z</dcterms:modified>
</cp:coreProperties>
</file>