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3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3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7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9" r:id="rId20"/>
    <p:sldId id="368" r:id="rId21"/>
    <p:sldId id="367" r:id="rId22"/>
    <p:sldId id="366" r:id="rId23"/>
    <p:sldId id="365" r:id="rId24"/>
    <p:sldId id="364" r:id="rId25"/>
    <p:sldId id="369" r:id="rId26"/>
    <p:sldId id="370" r:id="rId27"/>
    <p:sldId id="281" r:id="rId28"/>
    <p:sldId id="282" r:id="rId29"/>
    <p:sldId id="284" r:id="rId30"/>
    <p:sldId id="275" r:id="rId31"/>
    <p:sldId id="276" r:id="rId32"/>
    <p:sldId id="277" r:id="rId33"/>
    <p:sldId id="278" r:id="rId34"/>
    <p:sldId id="372" r:id="rId35"/>
    <p:sldId id="280" r:id="rId36"/>
    <p:sldId id="373" r:id="rId37"/>
    <p:sldId id="374" r:id="rId38"/>
    <p:sldId id="333" r:id="rId39"/>
    <p:sldId id="334" r:id="rId40"/>
    <p:sldId id="343" r:id="rId41"/>
    <p:sldId id="344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Dosis" panose="020B0604020202020204" charset="0"/>
      <p:bold r:id="rId48"/>
    </p:embeddedFont>
    <p:embeddedFont>
      <p:font typeface="Dosis ExtraLight" panose="020B0604020202020204" charset="0"/>
      <p:bold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2" roundtripDataSignature="AMtx7mgXEul842jNIzdhLMMk2o0ni7hY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02829F-F192-4952-9440-630E8F682E6E}">
  <a:tblStyle styleId="{4702829F-F192-4952-9440-630E8F682E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1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Configura&#231;&#245;es%20locais\Temp\gr&#225;fico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Configura&#231;&#245;es%20locais\Temp\gr&#225;fico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Configura&#231;&#245;es%20locais\Temp\gr&#225;fico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Configura&#231;&#245;es%20locais\Temp\gr&#225;ficos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Configura&#231;&#245;es%20locais\Temp\gr&#225;ficos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Configura&#231;&#245;es%20locais\Temp\gr&#225;ficos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Configura&#231;&#245;es%20locais\Temp\gr&#225;ficos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101784550103125"/>
          <c:y val="0.23482428115015974"/>
          <c:w val="0.4214604046362978"/>
          <c:h val="0.60862619808306762"/>
        </c:manualLayout>
      </c:layout>
      <c:pieChart>
        <c:varyColors val="1"/>
        <c:ser>
          <c:idx val="0"/>
          <c:order val="0"/>
          <c:tx>
            <c:v>Total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5F1-4CC6-8A87-DDA4CE6AD0F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5F1-4CC6-8A87-DDA4CE6AD0F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3"/>
              <c:pt idx="0">
                <c:v>288</c:v>
              </c:pt>
              <c:pt idx="1">
                <c:v>88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4-D5F1-4CC6-8A87-DDA4CE6AD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5907131448732363"/>
          <c:y val="0.48881789137380277"/>
          <c:w val="3.2079663345020069E-2"/>
          <c:h val="0.1022364217252398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101784550103125"/>
          <c:y val="0.23482428115015974"/>
          <c:w val="0.4214604046362978"/>
          <c:h val="0.60862619808306762"/>
        </c:manualLayout>
      </c:layout>
      <c:pieChart>
        <c:varyColors val="1"/>
        <c:ser>
          <c:idx val="0"/>
          <c:order val="0"/>
          <c:tx>
            <c:v>Total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55A-46BE-9C81-1B63037D03F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55A-46BE-9C81-1B63037D03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3"/>
              <c:pt idx="0">
                <c:v>291</c:v>
              </c:pt>
              <c:pt idx="1">
                <c:v>21</c:v>
              </c:pt>
              <c:pt idx="2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4-D55A-46BE-9C81-1B63037D0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5907131448732363"/>
          <c:y val="0.48881789137380277"/>
          <c:w val="3.2079663345020056E-2"/>
          <c:h val="0.1022364217252398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905309845141145E-2"/>
          <c:y val="4.1533546325878586E-2"/>
          <c:w val="0.92857179245922594"/>
          <c:h val="0.91853035143769957"/>
        </c:manualLayout>
      </c:layout>
      <c:barChart>
        <c:barDir val="col"/>
        <c:grouping val="stacked"/>
        <c:varyColors val="0"/>
        <c:ser>
          <c:idx val="0"/>
          <c:order val="0"/>
          <c:tx>
            <c:v>A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22"/>
              <c:pt idx="0">
                <c:v>Andréa Sandrini Nauck </c:v>
              </c:pt>
              <c:pt idx="1">
                <c:v>Bianca Heloise Werner </c:v>
              </c:pt>
              <c:pt idx="2">
                <c:v>Bianca Martins Pacheco </c:v>
              </c:pt>
              <c:pt idx="3">
                <c:v>Cleuza Cleto Alves </c:v>
              </c:pt>
              <c:pt idx="4">
                <c:v>Cristiane Goncalves Uliano </c:v>
              </c:pt>
              <c:pt idx="5">
                <c:v>Daniel Dias Teixeira de Oliveira </c:v>
              </c:pt>
              <c:pt idx="6">
                <c:v>Douglas Bastos dos Santos Júnior </c:v>
              </c:pt>
              <c:pt idx="7">
                <c:v>Jardel da Silva </c:v>
              </c:pt>
              <c:pt idx="8">
                <c:v>Larissa Candido da Silva </c:v>
              </c:pt>
              <c:pt idx="9">
                <c:v>Leonardo Machado de Matos </c:v>
              </c:pt>
              <c:pt idx="10">
                <c:v>Luana de Souza </c:v>
              </c:pt>
              <c:pt idx="11">
                <c:v>Lucas Machado de Oliveira </c:v>
              </c:pt>
              <c:pt idx="12">
                <c:v>Luiz Fernando Mendes de Almeida </c:v>
              </c:pt>
              <c:pt idx="13">
                <c:v>Maiara Salm </c:v>
              </c:pt>
              <c:pt idx="14">
                <c:v>Maria Eduarda da Silva </c:v>
              </c:pt>
              <c:pt idx="15">
                <c:v>Maria Luiza Salm Prim </c:v>
              </c:pt>
              <c:pt idx="16">
                <c:v>Mariana Camargo Baumart</c:v>
              </c:pt>
              <c:pt idx="17">
                <c:v>Marina Costa Degani </c:v>
              </c:pt>
              <c:pt idx="18">
                <c:v>Marina de Melo da Silva</c:v>
              </c:pt>
              <c:pt idx="19">
                <c:v>Marlon de Oliveira Xavier</c:v>
              </c:pt>
              <c:pt idx="20">
                <c:v>Marlon de Oliveira Xavier </c:v>
              </c:pt>
              <c:pt idx="21">
                <c:v>Stephanie Valdirene </c:v>
              </c:pt>
            </c:strLit>
          </c:cat>
          <c:val>
            <c:numLit>
              <c:formatCode>General</c:formatCode>
              <c:ptCount val="22"/>
              <c:pt idx="0">
                <c:v>9</c:v>
              </c:pt>
              <c:pt idx="1">
                <c:v>2</c:v>
              </c:pt>
              <c:pt idx="2">
                <c:v>24</c:v>
              </c:pt>
              <c:pt idx="3">
                <c:v>2</c:v>
              </c:pt>
              <c:pt idx="4">
                <c:v>26</c:v>
              </c:pt>
              <c:pt idx="5">
                <c:v>19</c:v>
              </c:pt>
              <c:pt idx="6">
                <c:v>10</c:v>
              </c:pt>
              <c:pt idx="7">
                <c:v>4</c:v>
              </c:pt>
              <c:pt idx="8">
                <c:v>12</c:v>
              </c:pt>
              <c:pt idx="9">
                <c:v>9</c:v>
              </c:pt>
              <c:pt idx="10">
                <c:v>1</c:v>
              </c:pt>
              <c:pt idx="11">
                <c:v>49</c:v>
              </c:pt>
              <c:pt idx="12">
                <c:v>20</c:v>
              </c:pt>
              <c:pt idx="13">
                <c:v>34</c:v>
              </c:pt>
              <c:pt idx="14">
                <c:v>1</c:v>
              </c:pt>
              <c:pt idx="15">
                <c:v>7</c:v>
              </c:pt>
              <c:pt idx="16">
                <c:v>16</c:v>
              </c:pt>
              <c:pt idx="17">
                <c:v>6</c:v>
              </c:pt>
              <c:pt idx="18">
                <c:v>10</c:v>
              </c:pt>
              <c:pt idx="19">
                <c:v>9</c:v>
              </c:pt>
              <c:pt idx="20">
                <c:v>1</c:v>
              </c:pt>
              <c:pt idx="21">
                <c:v>17</c:v>
              </c:pt>
            </c:numLit>
          </c:val>
          <c:extLst>
            <c:ext xmlns:c16="http://schemas.microsoft.com/office/drawing/2014/chart" uri="{C3380CC4-5D6E-409C-BE32-E72D297353CC}">
              <c16:uniqueId val="{00000000-F297-40F2-9316-5C7ABAD8252C}"/>
            </c:ext>
          </c:extLst>
        </c:ser>
        <c:ser>
          <c:idx val="1"/>
          <c:order val="1"/>
          <c:tx>
            <c:v>B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22"/>
              <c:pt idx="0">
                <c:v>Andréa Sandrini Nauck </c:v>
              </c:pt>
              <c:pt idx="1">
                <c:v>Bianca Heloise Werner </c:v>
              </c:pt>
              <c:pt idx="2">
                <c:v>Bianca Martins Pacheco </c:v>
              </c:pt>
              <c:pt idx="3">
                <c:v>Cleuza Cleto Alves </c:v>
              </c:pt>
              <c:pt idx="4">
                <c:v>Cristiane Goncalves Uliano </c:v>
              </c:pt>
              <c:pt idx="5">
                <c:v>Daniel Dias Teixeira de Oliveira </c:v>
              </c:pt>
              <c:pt idx="6">
                <c:v>Douglas Bastos dos Santos Júnior </c:v>
              </c:pt>
              <c:pt idx="7">
                <c:v>Jardel da Silva </c:v>
              </c:pt>
              <c:pt idx="8">
                <c:v>Larissa Candido da Silva </c:v>
              </c:pt>
              <c:pt idx="9">
                <c:v>Leonardo Machado de Matos </c:v>
              </c:pt>
              <c:pt idx="10">
                <c:v>Luana de Souza </c:v>
              </c:pt>
              <c:pt idx="11">
                <c:v>Lucas Machado de Oliveira </c:v>
              </c:pt>
              <c:pt idx="12">
                <c:v>Luiz Fernando Mendes de Almeida </c:v>
              </c:pt>
              <c:pt idx="13">
                <c:v>Maiara Salm </c:v>
              </c:pt>
              <c:pt idx="14">
                <c:v>Maria Eduarda da Silva </c:v>
              </c:pt>
              <c:pt idx="15">
                <c:v>Maria Luiza Salm Prim </c:v>
              </c:pt>
              <c:pt idx="16">
                <c:v>Mariana Camargo Baumart</c:v>
              </c:pt>
              <c:pt idx="17">
                <c:v>Marina Costa Degani </c:v>
              </c:pt>
              <c:pt idx="18">
                <c:v>Marina de Melo da Silva</c:v>
              </c:pt>
              <c:pt idx="19">
                <c:v>Marlon de Oliveira Xavier</c:v>
              </c:pt>
              <c:pt idx="20">
                <c:v>Marlon de Oliveira Xavier </c:v>
              </c:pt>
              <c:pt idx="21">
                <c:v>Stephanie Valdirene </c:v>
              </c:pt>
            </c:strLit>
          </c:cat>
          <c:val>
            <c:numLit>
              <c:formatCode>General</c:formatCode>
              <c:ptCount val="22"/>
              <c:pt idx="0">
                <c:v>1</c:v>
              </c:pt>
              <c:pt idx="1">
                <c:v>1</c:v>
              </c:pt>
              <c:pt idx="2">
                <c:v>7</c:v>
              </c:pt>
              <c:pt idx="4">
                <c:v>4</c:v>
              </c:pt>
              <c:pt idx="5">
                <c:v>3</c:v>
              </c:pt>
              <c:pt idx="6">
                <c:v>1</c:v>
              </c:pt>
              <c:pt idx="7">
                <c:v>6</c:v>
              </c:pt>
              <c:pt idx="8">
                <c:v>3</c:v>
              </c:pt>
              <c:pt idx="10">
                <c:v>4</c:v>
              </c:pt>
              <c:pt idx="11">
                <c:v>6</c:v>
              </c:pt>
              <c:pt idx="12">
                <c:v>9</c:v>
              </c:pt>
              <c:pt idx="13">
                <c:v>14</c:v>
              </c:pt>
              <c:pt idx="14">
                <c:v>3</c:v>
              </c:pt>
              <c:pt idx="15">
                <c:v>2</c:v>
              </c:pt>
              <c:pt idx="16">
                <c:v>12</c:v>
              </c:pt>
              <c:pt idx="17">
                <c:v>1</c:v>
              </c:pt>
              <c:pt idx="18">
                <c:v>8</c:v>
              </c:pt>
              <c:pt idx="20">
                <c:v>1</c:v>
              </c:pt>
              <c:pt idx="21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1-F297-40F2-9316-5C7ABAD8252C}"/>
            </c:ext>
          </c:extLst>
        </c:ser>
        <c:ser>
          <c:idx val="2"/>
          <c:order val="2"/>
          <c:tx>
            <c:v>C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22"/>
              <c:pt idx="0">
                <c:v>Andréa Sandrini Nauck </c:v>
              </c:pt>
              <c:pt idx="1">
                <c:v>Bianca Heloise Werner </c:v>
              </c:pt>
              <c:pt idx="2">
                <c:v>Bianca Martins Pacheco </c:v>
              </c:pt>
              <c:pt idx="3">
                <c:v>Cleuza Cleto Alves </c:v>
              </c:pt>
              <c:pt idx="4">
                <c:v>Cristiane Goncalves Uliano </c:v>
              </c:pt>
              <c:pt idx="5">
                <c:v>Daniel Dias Teixeira de Oliveira </c:v>
              </c:pt>
              <c:pt idx="6">
                <c:v>Douglas Bastos dos Santos Júnior </c:v>
              </c:pt>
              <c:pt idx="7">
                <c:v>Jardel da Silva </c:v>
              </c:pt>
              <c:pt idx="8">
                <c:v>Larissa Candido da Silva </c:v>
              </c:pt>
              <c:pt idx="9">
                <c:v>Leonardo Machado de Matos </c:v>
              </c:pt>
              <c:pt idx="10">
                <c:v>Luana de Souza </c:v>
              </c:pt>
              <c:pt idx="11">
                <c:v>Lucas Machado de Oliveira </c:v>
              </c:pt>
              <c:pt idx="12">
                <c:v>Luiz Fernando Mendes de Almeida </c:v>
              </c:pt>
              <c:pt idx="13">
                <c:v>Maiara Salm </c:v>
              </c:pt>
              <c:pt idx="14">
                <c:v>Maria Eduarda da Silva </c:v>
              </c:pt>
              <c:pt idx="15">
                <c:v>Maria Luiza Salm Prim </c:v>
              </c:pt>
              <c:pt idx="16">
                <c:v>Mariana Camargo Baumart</c:v>
              </c:pt>
              <c:pt idx="17">
                <c:v>Marina Costa Degani </c:v>
              </c:pt>
              <c:pt idx="18">
                <c:v>Marina de Melo da Silva</c:v>
              </c:pt>
              <c:pt idx="19">
                <c:v>Marlon de Oliveira Xavier</c:v>
              </c:pt>
              <c:pt idx="20">
                <c:v>Marlon de Oliveira Xavier </c:v>
              </c:pt>
              <c:pt idx="21">
                <c:v>Stephanie Valdirene </c:v>
              </c:pt>
            </c:strLit>
          </c:cat>
          <c:val>
            <c:numLit>
              <c:formatCode>General</c:formatCode>
              <c:ptCount val="22"/>
              <c:pt idx="2">
                <c:v>2</c:v>
              </c:pt>
              <c:pt idx="7">
                <c:v>2</c:v>
              </c:pt>
              <c:pt idx="10">
                <c:v>3</c:v>
              </c:pt>
              <c:pt idx="12">
                <c:v>2</c:v>
              </c:pt>
              <c:pt idx="21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F297-40F2-9316-5C7ABAD82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26432"/>
        <c:axId val="77027968"/>
      </c:barChart>
      <c:catAx>
        <c:axId val="77026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7027968"/>
        <c:crosses val="autoZero"/>
        <c:auto val="1"/>
        <c:lblAlgn val="ctr"/>
        <c:lblOffset val="100"/>
        <c:noMultiLvlLbl val="0"/>
      </c:catAx>
      <c:valAx>
        <c:axId val="770279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70264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63380799219026"/>
          <c:y val="4.6186534829463402E-2"/>
          <c:w val="8.1738071908221507E-2"/>
          <c:h val="0.213484826472272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0734632683658204E-2"/>
          <c:y val="4.1533546325878586E-2"/>
          <c:w val="0.93328335832083953"/>
          <c:h val="0.91853035143769957"/>
        </c:manualLayout>
      </c:layout>
      <c:barChart>
        <c:barDir val="col"/>
        <c:grouping val="stacked"/>
        <c:varyColors val="0"/>
        <c:ser>
          <c:idx val="0"/>
          <c:order val="0"/>
          <c:tx>
            <c:v>A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29"/>
              <c:pt idx="0">
                <c:v>Ana Elisa Costa Ferreira </c:v>
              </c:pt>
              <c:pt idx="1">
                <c:v>Andréa Sandrini Nauck</c:v>
              </c:pt>
              <c:pt idx="2">
                <c:v>Bianca Heloise Werner </c:v>
              </c:pt>
              <c:pt idx="3">
                <c:v>Bianca Martins Pacheco </c:v>
              </c:pt>
              <c:pt idx="4">
                <c:v>Cristiane Goncalves Uliano </c:v>
              </c:pt>
              <c:pt idx="5">
                <c:v>Daniel Dias Teixeira de Oliveira </c:v>
              </c:pt>
              <c:pt idx="6">
                <c:v>Douglas Bastos dos Santos Júnior </c:v>
              </c:pt>
              <c:pt idx="7">
                <c:v>Ellen Christina Dutra de Almeida</c:v>
              </c:pt>
              <c:pt idx="8">
                <c:v>Isabela de Amorim Corrêa </c:v>
              </c:pt>
              <c:pt idx="9">
                <c:v>Jardel da Silva </c:v>
              </c:pt>
              <c:pt idx="10">
                <c:v>Laís Cristina Oliveira Afonso </c:v>
              </c:pt>
              <c:pt idx="11">
                <c:v>Leonardo Machado de Matos </c:v>
              </c:pt>
              <c:pt idx="12">
                <c:v>Luana de Souza </c:v>
              </c:pt>
              <c:pt idx="13">
                <c:v>Lucas Machado de Oliveira </c:v>
              </c:pt>
              <c:pt idx="14">
                <c:v>Luiz Fernando Mendes de Almeida </c:v>
              </c:pt>
              <c:pt idx="15">
                <c:v>Maiara Salm Aniceto </c:v>
              </c:pt>
              <c:pt idx="16">
                <c:v>Maria Eduarda da Silva </c:v>
              </c:pt>
              <c:pt idx="17">
                <c:v>Maria Fernanda Silva de Carvalho</c:v>
              </c:pt>
              <c:pt idx="18">
                <c:v>Maria Luiza Salm Prim </c:v>
              </c:pt>
              <c:pt idx="19">
                <c:v>Mariana Camargo Baumart </c:v>
              </c:pt>
              <c:pt idx="20">
                <c:v>Marília Ardigo da Costa </c:v>
              </c:pt>
              <c:pt idx="21">
                <c:v>Marina Costa Degani </c:v>
              </c:pt>
              <c:pt idx="22">
                <c:v>Marina de Melo da Silva </c:v>
              </c:pt>
              <c:pt idx="23">
                <c:v>Marlon de Oliveira Xavier</c:v>
              </c:pt>
              <c:pt idx="24">
                <c:v>Nathan Mattos Schmitt Cassaroti Rodrigue </c:v>
              </c:pt>
              <c:pt idx="25">
                <c:v>Sergio Henrique da Silva</c:v>
              </c:pt>
              <c:pt idx="26">
                <c:v>Stephanie Valdirene dos Anjos </c:v>
              </c:pt>
              <c:pt idx="27">
                <c:v>Veronica Amato Barbosa</c:v>
              </c:pt>
              <c:pt idx="28">
                <c:v>Outro</c:v>
              </c:pt>
            </c:strLit>
          </c:cat>
          <c:val>
            <c:numLit>
              <c:formatCode>General</c:formatCode>
              <c:ptCount val="29"/>
              <c:pt idx="0">
                <c:v>3</c:v>
              </c:pt>
              <c:pt idx="1">
                <c:v>20</c:v>
              </c:pt>
              <c:pt idx="2">
                <c:v>2</c:v>
              </c:pt>
              <c:pt idx="3">
                <c:v>4</c:v>
              </c:pt>
              <c:pt idx="4">
                <c:v>6</c:v>
              </c:pt>
              <c:pt idx="5">
                <c:v>9</c:v>
              </c:pt>
              <c:pt idx="6">
                <c:v>20</c:v>
              </c:pt>
              <c:pt idx="7">
                <c:v>18</c:v>
              </c:pt>
              <c:pt idx="8">
                <c:v>1</c:v>
              </c:pt>
              <c:pt idx="9">
                <c:v>8</c:v>
              </c:pt>
              <c:pt idx="10">
                <c:v>7</c:v>
              </c:pt>
              <c:pt idx="11">
                <c:v>7</c:v>
              </c:pt>
              <c:pt idx="12">
                <c:v>5</c:v>
              </c:pt>
              <c:pt idx="13">
                <c:v>30</c:v>
              </c:pt>
              <c:pt idx="14">
                <c:v>25</c:v>
              </c:pt>
              <c:pt idx="15">
                <c:v>8</c:v>
              </c:pt>
              <c:pt idx="16">
                <c:v>5</c:v>
              </c:pt>
              <c:pt idx="17">
                <c:v>8</c:v>
              </c:pt>
              <c:pt idx="18">
                <c:v>4</c:v>
              </c:pt>
              <c:pt idx="19">
                <c:v>22</c:v>
              </c:pt>
              <c:pt idx="20">
                <c:v>2</c:v>
              </c:pt>
              <c:pt idx="21">
                <c:v>21</c:v>
              </c:pt>
              <c:pt idx="22">
                <c:v>13</c:v>
              </c:pt>
              <c:pt idx="23">
                <c:v>11</c:v>
              </c:pt>
              <c:pt idx="24">
                <c:v>5</c:v>
              </c:pt>
              <c:pt idx="25">
                <c:v>5</c:v>
              </c:pt>
              <c:pt idx="26">
                <c:v>5</c:v>
              </c:pt>
              <c:pt idx="27">
                <c:v>16</c:v>
              </c:pt>
              <c:pt idx="28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1F02-41DF-85DA-7B7C3A4CABA4}"/>
            </c:ext>
          </c:extLst>
        </c:ser>
        <c:ser>
          <c:idx val="1"/>
          <c:order val="1"/>
          <c:tx>
            <c:v>B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29"/>
              <c:pt idx="0">
                <c:v>Ana Elisa Costa Ferreira </c:v>
              </c:pt>
              <c:pt idx="1">
                <c:v>Andréa Sandrini Nauck</c:v>
              </c:pt>
              <c:pt idx="2">
                <c:v>Bianca Heloise Werner </c:v>
              </c:pt>
              <c:pt idx="3">
                <c:v>Bianca Martins Pacheco </c:v>
              </c:pt>
              <c:pt idx="4">
                <c:v>Cristiane Goncalves Uliano </c:v>
              </c:pt>
              <c:pt idx="5">
                <c:v>Daniel Dias Teixeira de Oliveira </c:v>
              </c:pt>
              <c:pt idx="6">
                <c:v>Douglas Bastos dos Santos Júnior </c:v>
              </c:pt>
              <c:pt idx="7">
                <c:v>Ellen Christina Dutra de Almeida</c:v>
              </c:pt>
              <c:pt idx="8">
                <c:v>Isabela de Amorim Corrêa </c:v>
              </c:pt>
              <c:pt idx="9">
                <c:v>Jardel da Silva </c:v>
              </c:pt>
              <c:pt idx="10">
                <c:v>Laís Cristina Oliveira Afonso </c:v>
              </c:pt>
              <c:pt idx="11">
                <c:v>Leonardo Machado de Matos </c:v>
              </c:pt>
              <c:pt idx="12">
                <c:v>Luana de Souza </c:v>
              </c:pt>
              <c:pt idx="13">
                <c:v>Lucas Machado de Oliveira </c:v>
              </c:pt>
              <c:pt idx="14">
                <c:v>Luiz Fernando Mendes de Almeida </c:v>
              </c:pt>
              <c:pt idx="15">
                <c:v>Maiara Salm Aniceto </c:v>
              </c:pt>
              <c:pt idx="16">
                <c:v>Maria Eduarda da Silva </c:v>
              </c:pt>
              <c:pt idx="17">
                <c:v>Maria Fernanda Silva de Carvalho</c:v>
              </c:pt>
              <c:pt idx="18">
                <c:v>Maria Luiza Salm Prim </c:v>
              </c:pt>
              <c:pt idx="19">
                <c:v>Mariana Camargo Baumart </c:v>
              </c:pt>
              <c:pt idx="20">
                <c:v>Marília Ardigo da Costa </c:v>
              </c:pt>
              <c:pt idx="21">
                <c:v>Marina Costa Degani </c:v>
              </c:pt>
              <c:pt idx="22">
                <c:v>Marina de Melo da Silva </c:v>
              </c:pt>
              <c:pt idx="23">
                <c:v>Marlon de Oliveira Xavier</c:v>
              </c:pt>
              <c:pt idx="24">
                <c:v>Nathan Mattos Schmitt Cassaroti Rodrigue </c:v>
              </c:pt>
              <c:pt idx="25">
                <c:v>Sergio Henrique da Silva</c:v>
              </c:pt>
              <c:pt idx="26">
                <c:v>Stephanie Valdirene dos Anjos </c:v>
              </c:pt>
              <c:pt idx="27">
                <c:v>Veronica Amato Barbosa</c:v>
              </c:pt>
              <c:pt idx="28">
                <c:v>Outro</c:v>
              </c:pt>
            </c:strLit>
          </c:cat>
          <c:val>
            <c:numLit>
              <c:formatCode>General</c:formatCode>
              <c:ptCount val="29"/>
              <c:pt idx="1">
                <c:v>1</c:v>
              </c:pt>
              <c:pt idx="4">
                <c:v>1</c:v>
              </c:pt>
              <c:pt idx="5">
                <c:v>2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  <c:pt idx="12">
                <c:v>4</c:v>
              </c:pt>
              <c:pt idx="15">
                <c:v>1</c:v>
              </c:pt>
              <c:pt idx="16">
                <c:v>1</c:v>
              </c:pt>
              <c:pt idx="18">
                <c:v>1</c:v>
              </c:pt>
              <c:pt idx="20">
                <c:v>1</c:v>
              </c:pt>
              <c:pt idx="21">
                <c:v>2</c:v>
              </c:pt>
              <c:pt idx="24">
                <c:v>2</c:v>
              </c:pt>
              <c:pt idx="26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1F02-41DF-85DA-7B7C3A4CABA4}"/>
            </c:ext>
          </c:extLst>
        </c:ser>
        <c:ser>
          <c:idx val="2"/>
          <c:order val="2"/>
          <c:tx>
            <c:v>C</c:v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29"/>
              <c:pt idx="0">
                <c:v>Ana Elisa Costa Ferreira </c:v>
              </c:pt>
              <c:pt idx="1">
                <c:v>Andréa Sandrini Nauck</c:v>
              </c:pt>
              <c:pt idx="2">
                <c:v>Bianca Heloise Werner </c:v>
              </c:pt>
              <c:pt idx="3">
                <c:v>Bianca Martins Pacheco </c:v>
              </c:pt>
              <c:pt idx="4">
                <c:v>Cristiane Goncalves Uliano </c:v>
              </c:pt>
              <c:pt idx="5">
                <c:v>Daniel Dias Teixeira de Oliveira </c:v>
              </c:pt>
              <c:pt idx="6">
                <c:v>Douglas Bastos dos Santos Júnior </c:v>
              </c:pt>
              <c:pt idx="7">
                <c:v>Ellen Christina Dutra de Almeida</c:v>
              </c:pt>
              <c:pt idx="8">
                <c:v>Isabela de Amorim Corrêa </c:v>
              </c:pt>
              <c:pt idx="9">
                <c:v>Jardel da Silva </c:v>
              </c:pt>
              <c:pt idx="10">
                <c:v>Laís Cristina Oliveira Afonso </c:v>
              </c:pt>
              <c:pt idx="11">
                <c:v>Leonardo Machado de Matos </c:v>
              </c:pt>
              <c:pt idx="12">
                <c:v>Luana de Souza </c:v>
              </c:pt>
              <c:pt idx="13">
                <c:v>Lucas Machado de Oliveira </c:v>
              </c:pt>
              <c:pt idx="14">
                <c:v>Luiz Fernando Mendes de Almeida </c:v>
              </c:pt>
              <c:pt idx="15">
                <c:v>Maiara Salm Aniceto </c:v>
              </c:pt>
              <c:pt idx="16">
                <c:v>Maria Eduarda da Silva </c:v>
              </c:pt>
              <c:pt idx="17">
                <c:v>Maria Fernanda Silva de Carvalho</c:v>
              </c:pt>
              <c:pt idx="18">
                <c:v>Maria Luiza Salm Prim </c:v>
              </c:pt>
              <c:pt idx="19">
                <c:v>Mariana Camargo Baumart </c:v>
              </c:pt>
              <c:pt idx="20">
                <c:v>Marília Ardigo da Costa </c:v>
              </c:pt>
              <c:pt idx="21">
                <c:v>Marina Costa Degani </c:v>
              </c:pt>
              <c:pt idx="22">
                <c:v>Marina de Melo da Silva </c:v>
              </c:pt>
              <c:pt idx="23">
                <c:v>Marlon de Oliveira Xavier</c:v>
              </c:pt>
              <c:pt idx="24">
                <c:v>Nathan Mattos Schmitt Cassaroti Rodrigue </c:v>
              </c:pt>
              <c:pt idx="25">
                <c:v>Sergio Henrique da Silva</c:v>
              </c:pt>
              <c:pt idx="26">
                <c:v>Stephanie Valdirene dos Anjos </c:v>
              </c:pt>
              <c:pt idx="27">
                <c:v>Veronica Amato Barbosa</c:v>
              </c:pt>
              <c:pt idx="28">
                <c:v>Outro</c:v>
              </c:pt>
            </c:strLit>
          </c:cat>
          <c:val>
            <c:numLit>
              <c:formatCode>General</c:formatCode>
              <c:ptCount val="29"/>
              <c:pt idx="4">
                <c:v>2</c:v>
              </c:pt>
              <c:pt idx="5">
                <c:v>1</c:v>
              </c:pt>
              <c:pt idx="9">
                <c:v>1</c:v>
              </c:pt>
              <c:pt idx="12">
                <c:v>7</c:v>
              </c:pt>
              <c:pt idx="2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1F02-41DF-85DA-7B7C3A4CA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47680"/>
        <c:axId val="77049216"/>
      </c:barChart>
      <c:catAx>
        <c:axId val="77047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7049216"/>
        <c:crosses val="autoZero"/>
        <c:auto val="1"/>
        <c:lblAlgn val="ctr"/>
        <c:lblOffset val="100"/>
        <c:noMultiLvlLbl val="0"/>
      </c:catAx>
      <c:valAx>
        <c:axId val="770492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70476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731685460109575"/>
          <c:y val="4.5867248410307364E-2"/>
          <c:w val="9.0246170994774694E-2"/>
          <c:h val="0.1618907131233783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0443774437708"/>
          <c:y val="0.23482428115015974"/>
          <c:w val="0.4214604046362978"/>
          <c:h val="0.60862619808306762"/>
        </c:manualLayout>
      </c:layout>
      <c:pieChart>
        <c:varyColors val="1"/>
        <c:ser>
          <c:idx val="0"/>
          <c:order val="0"/>
          <c:tx>
            <c:v>Total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CA0-408C-9245-A84EE8AB5C7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CA0-408C-9245-A84EE8AB5C7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CA0-408C-9245-A84EE8AB5C7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CA0-408C-9245-A84EE8AB5C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5"/>
              <c:pt idx="0">
                <c:v>comentário</c:v>
              </c:pt>
              <c:pt idx="1">
                <c:v>dúvida</c:v>
              </c:pt>
              <c:pt idx="2">
                <c:v>explicação</c:v>
              </c:pt>
              <c:pt idx="3">
                <c:v>pergunta</c:v>
              </c:pt>
              <c:pt idx="4">
                <c:v>pesquisa</c:v>
              </c:pt>
            </c:strLit>
          </c:cat>
          <c:val>
            <c:numLit>
              <c:formatCode>General</c:formatCode>
              <c:ptCount val="5"/>
              <c:pt idx="0">
                <c:v>251</c:v>
              </c:pt>
              <c:pt idx="1">
                <c:v>12</c:v>
              </c:pt>
              <c:pt idx="2">
                <c:v>67</c:v>
              </c:pt>
              <c:pt idx="3">
                <c:v>45</c:v>
              </c:pt>
              <c:pt idx="4">
                <c:v>11</c:v>
              </c:pt>
            </c:numLit>
          </c:val>
          <c:extLst>
            <c:ext xmlns:c16="http://schemas.microsoft.com/office/drawing/2014/chart" uri="{C3380CC4-5D6E-409C-BE32-E72D297353CC}">
              <c16:uniqueId val="{00000008-ECA0-408C-9245-A84EE8AB5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823057366056114"/>
          <c:y val="0.45527156549520781"/>
          <c:w val="9.2920404171782267E-2"/>
          <c:h val="0.169329073482428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98242456617776"/>
          <c:y val="0.23482428115015974"/>
          <c:w val="0.4214604046362978"/>
          <c:h val="0.60862619808306762"/>
        </c:manualLayout>
      </c:layout>
      <c:pieChart>
        <c:varyColors val="1"/>
        <c:ser>
          <c:idx val="0"/>
          <c:order val="0"/>
          <c:tx>
            <c:v>Total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133-4FA2-8609-F31FC7B346E8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133-4FA2-8609-F31FC7B346E8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D133-4FA2-8609-F31FC7B346E8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D133-4FA2-8609-F31FC7B346E8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D133-4FA2-8609-F31FC7B346E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6"/>
              <c:pt idx="0">
                <c:v>comentário</c:v>
              </c:pt>
              <c:pt idx="1">
                <c:v>exemplo</c:v>
              </c:pt>
              <c:pt idx="2">
                <c:v>explicação</c:v>
              </c:pt>
              <c:pt idx="3">
                <c:v>pergunta</c:v>
              </c:pt>
              <c:pt idx="4">
                <c:v>recomendação</c:v>
              </c:pt>
              <c:pt idx="5">
                <c:v>veja também</c:v>
              </c:pt>
            </c:strLit>
          </c:cat>
          <c:val>
            <c:numLit>
              <c:formatCode>General</c:formatCode>
              <c:ptCount val="6"/>
              <c:pt idx="0">
                <c:v>239</c:v>
              </c:pt>
              <c:pt idx="1">
                <c:v>1</c:v>
              </c:pt>
              <c:pt idx="2">
                <c:v>31</c:v>
              </c:pt>
              <c:pt idx="3">
                <c:v>47</c:v>
              </c:pt>
              <c:pt idx="4">
                <c:v>1</c:v>
              </c:pt>
              <c:pt idx="5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A-D133-4FA2-8609-F31FC7B34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500047261761615"/>
          <c:y val="0.43769968051118213"/>
          <c:w val="0.11615050521472765"/>
          <c:h val="0.202875399361022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54006798131813E-2"/>
          <c:y val="0.11821086261980818"/>
          <c:w val="0.88053144905641167"/>
          <c:h val="0.80990415335463262"/>
        </c:manualLayout>
      </c:layout>
      <c:barChart>
        <c:barDir val="col"/>
        <c:grouping val="stacked"/>
        <c:varyColors val="0"/>
        <c:ser>
          <c:idx val="0"/>
          <c:order val="0"/>
          <c:tx>
            <c:v>Total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11"/>
              <c:pt idx="0">
                <c:v>0</c:v>
              </c:pt>
              <c:pt idx="1">
                <c:v>1</c:v>
              </c:pt>
              <c:pt idx="2">
                <c:v>2</c:v>
              </c:pt>
              <c:pt idx="3">
                <c:v>3</c:v>
              </c:pt>
              <c:pt idx="4">
                <c:v>4</c:v>
              </c:pt>
              <c:pt idx="5">
                <c:v>5</c:v>
              </c:pt>
              <c:pt idx="6">
                <c:v>6</c:v>
              </c:pt>
              <c:pt idx="7">
                <c:v>7</c:v>
              </c:pt>
              <c:pt idx="8">
                <c:v>8</c:v>
              </c:pt>
              <c:pt idx="9">
                <c:v>9</c:v>
              </c:pt>
              <c:pt idx="10">
                <c:v>10</c:v>
              </c:pt>
            </c:strLit>
          </c:cat>
          <c:val>
            <c:numLit>
              <c:formatCode>General</c:formatCode>
              <c:ptCount val="11"/>
              <c:pt idx="0">
                <c:v>42</c:v>
              </c:pt>
              <c:pt idx="1">
                <c:v>51</c:v>
              </c:pt>
              <c:pt idx="2">
                <c:v>43</c:v>
              </c:pt>
              <c:pt idx="3">
                <c:v>58</c:v>
              </c:pt>
              <c:pt idx="4">
                <c:v>39</c:v>
              </c:pt>
              <c:pt idx="5">
                <c:v>39</c:v>
              </c:pt>
              <c:pt idx="6">
                <c:v>15</c:v>
              </c:pt>
              <c:pt idx="7">
                <c:v>7</c:v>
              </c:pt>
              <c:pt idx="8">
                <c:v>14</c:v>
              </c:pt>
              <c:pt idx="9">
                <c:v>3</c:v>
              </c:pt>
              <c:pt idx="10">
                <c:v>13</c:v>
              </c:pt>
            </c:numLit>
          </c:val>
          <c:extLst>
            <c:ext xmlns:c16="http://schemas.microsoft.com/office/drawing/2014/chart" uri="{C3380CC4-5D6E-409C-BE32-E72D297353CC}">
              <c16:uniqueId val="{00000000-DC8A-493C-8364-65A4AEA59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283520"/>
        <c:axId val="80285056"/>
      </c:barChart>
      <c:catAx>
        <c:axId val="802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285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2850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2835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3805360401989701"/>
          <c:y val="0.50638977635782745"/>
          <c:w val="5.3097373812447043E-2"/>
          <c:h val="3.514376996805114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699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10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62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019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71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881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674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4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2617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11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514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07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5693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286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593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9742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220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263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46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699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455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877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57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610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>
            <a:extLst>
              <a:ext uri="{FF2B5EF4-FFF2-40B4-BE49-F238E27FC236}">
                <a16:creationId xmlns:a16="http://schemas.microsoft.com/office/drawing/2014/main" id="{69781E2F-AD5C-41DB-9DF7-FEDB6C818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>
            <a:extLst>
              <a:ext uri="{FF2B5EF4-FFF2-40B4-BE49-F238E27FC236}">
                <a16:creationId xmlns:a16="http://schemas.microsoft.com/office/drawing/2014/main" id="{12342063-E7E6-475C-ADF0-6930AA0998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F0D36E44-78EE-4D68-A679-4EE584F06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8B83BE-AD17-4429-B4DD-DD273806DEB4}" type="slidenum">
              <a:rPr lang="pt-BR" altLang="pt-BR"/>
              <a:pPr>
                <a:spcBef>
                  <a:spcPct val="0"/>
                </a:spcBef>
              </a:pPr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>
            <a:extLst>
              <a:ext uri="{FF2B5EF4-FFF2-40B4-BE49-F238E27FC236}">
                <a16:creationId xmlns:a16="http://schemas.microsoft.com/office/drawing/2014/main" id="{5B92F0BB-0DA9-4A30-9548-DC9E43635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>
            <a:extLst>
              <a:ext uri="{FF2B5EF4-FFF2-40B4-BE49-F238E27FC236}">
                <a16:creationId xmlns:a16="http://schemas.microsoft.com/office/drawing/2014/main" id="{10312AC6-664D-42B9-94BA-77E103B249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414CC5B5-D792-48D7-89FA-6506B69B7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2E1C26-A919-4840-A0F7-2CC39F524ABE}" type="slidenum">
              <a:rPr lang="pt-BR" altLang="pt-BR"/>
              <a:pPr>
                <a:spcBef>
                  <a:spcPct val="0"/>
                </a:spcBef>
              </a:pPr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D00CE9C8-6F9C-4788-A766-E87768D1EA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7820FFB5-26C4-42A2-A367-4BBE655FE8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6951A4F9-F2F7-4B97-8C7B-37F0EA726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C4E380-8208-43ED-8BE7-448A81CAB1D2}" type="slidenum">
              <a:rPr lang="pt-BR" altLang="pt-BR"/>
              <a:pPr>
                <a:spcBef>
                  <a:spcPct val="0"/>
                </a:spcBef>
              </a:pPr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991A7269-1D1C-4589-8049-CEF7E098E8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353CEC3F-DB38-4468-B53A-D798D7CFF3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D61E400C-DD8C-4118-9381-16AA22D9F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477916-F101-4EBD-865B-2FA82F94C578}" type="slidenum">
              <a:rPr lang="pt-BR" altLang="pt-BR"/>
              <a:pPr>
                <a:spcBef>
                  <a:spcPct val="0"/>
                </a:spcBef>
              </a:pPr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>
            <a:extLst>
              <a:ext uri="{FF2B5EF4-FFF2-40B4-BE49-F238E27FC236}">
                <a16:creationId xmlns:a16="http://schemas.microsoft.com/office/drawing/2014/main" id="{0134223E-4F3A-4D7A-9208-DE7A5E87EA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>
            <a:extLst>
              <a:ext uri="{FF2B5EF4-FFF2-40B4-BE49-F238E27FC236}">
                <a16:creationId xmlns:a16="http://schemas.microsoft.com/office/drawing/2014/main" id="{1F28F89C-D213-456D-BFCC-DF6F9A93CE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0484" name="Espaço Reservado para Número de Slide 3">
            <a:extLst>
              <a:ext uri="{FF2B5EF4-FFF2-40B4-BE49-F238E27FC236}">
                <a16:creationId xmlns:a16="http://schemas.microsoft.com/office/drawing/2014/main" id="{9FF54E2B-3BBD-4BB5-BADE-359C1C914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D161A3-4455-495E-8F72-C846A2674516}" type="slidenum">
              <a:rPr lang="pt-BR" altLang="pt-BR"/>
              <a:pPr>
                <a:spcBef>
                  <a:spcPct val="0"/>
                </a:spcBef>
              </a:pPr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7327709E-C50E-4645-96D8-270ACF24AD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76C961E8-0316-4995-BCB2-FC89F764B8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76E68F1D-C028-4471-8601-966E813C7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2F3B7F-6334-4EC9-A41E-2982C3DE678F}" type="slidenum">
              <a:rPr lang="pt-BR" altLang="pt-BR"/>
              <a:pPr>
                <a:spcBef>
                  <a:spcPct val="0"/>
                </a:spcBef>
              </a:pPr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0DBD53B7-683A-488F-A900-D85D4D4B0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42FC62E1-74CE-4A9B-B2F6-DB73DD617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9A107EA3-B7FA-4908-8948-9D6BF930F8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734B7-90CA-4C1B-BFC2-2854087F7025}" type="slidenum">
              <a:rPr lang="pt-BR" altLang="pt-BR"/>
              <a:pPr>
                <a:spcBef>
                  <a:spcPct val="0"/>
                </a:spcBef>
              </a:pPr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>
            <a:extLst>
              <a:ext uri="{FF2B5EF4-FFF2-40B4-BE49-F238E27FC236}">
                <a16:creationId xmlns:a16="http://schemas.microsoft.com/office/drawing/2014/main" id="{1BC7A47C-5C13-45DA-8ABC-BF35AE1DD5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>
            <a:extLst>
              <a:ext uri="{FF2B5EF4-FFF2-40B4-BE49-F238E27FC236}">
                <a16:creationId xmlns:a16="http://schemas.microsoft.com/office/drawing/2014/main" id="{9B9F5338-A44C-445C-950D-DD0F1ACDD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6628" name="Espaço Reservado para Número de Slide 3">
            <a:extLst>
              <a:ext uri="{FF2B5EF4-FFF2-40B4-BE49-F238E27FC236}">
                <a16:creationId xmlns:a16="http://schemas.microsoft.com/office/drawing/2014/main" id="{15743E40-75F5-43CE-BF5E-91BCD2CAA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305AE-8C00-4236-AAF1-3257B3ACA5EB}" type="slidenum">
              <a:rPr lang="pt-BR" altLang="pt-BR"/>
              <a:pPr>
                <a:spcBef>
                  <a:spcPct val="0"/>
                </a:spcBef>
              </a:pPr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5933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16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415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772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466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64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08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07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74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88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63fa947f90_0_106"/>
          <p:cNvSpPr txBox="1">
            <a:spLocks noGrp="1"/>
          </p:cNvSpPr>
          <p:nvPr>
            <p:ph type="ctrTitle"/>
          </p:nvPr>
        </p:nvSpPr>
        <p:spPr>
          <a:xfrm>
            <a:off x="254658" y="912892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Dosis ExtraLight"/>
              <a:buNone/>
              <a:defRPr sz="52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63fa947f90_0_10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 ExtraLight"/>
              <a:buNone/>
              <a:defRPr sz="28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63fa947f90_0_10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3fa947f90_0_14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Dosis ExtraLight"/>
              <a:buNone/>
              <a:defRPr sz="120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63fa947f90_0_14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51" name="Google Shape;51;g63fa947f90_0_1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3fa947f90_0_1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63fa947f90_0_110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Dosis"/>
              <a:buNone/>
              <a:defRPr sz="3600">
                <a:latin typeface="Dosis"/>
                <a:ea typeface="Dosis"/>
                <a:cs typeface="Dosis"/>
                <a:sym typeface="Dosi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g63fa947f90_0_1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63fa947f90_0_1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osis ExtraLight"/>
              <a:buNone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63fa947f90_0_1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23" name="Google Shape;23;g63fa947f90_0_1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63fa947f90_0_1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osis ExtraLight"/>
              <a:buNone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63fa947f90_0_1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Dosis ExtraLight"/>
              <a:buChar char="●"/>
              <a:defRPr sz="14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●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●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27" name="Google Shape;27;g63fa947f90_0_1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Dosis ExtraLight"/>
              <a:buChar char="●"/>
              <a:defRPr sz="14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●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●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28" name="Google Shape;28;g63fa947f90_0_1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63fa947f90_0_1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Dosis ExtraLight"/>
              <a:buNone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63fa947f90_0_1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63fa947f90_0_125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Dosis ExtraLight"/>
              <a:buNone/>
              <a:defRPr sz="24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g63fa947f90_0_125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Dosis ExtraLight"/>
              <a:buChar char="●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●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●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Dosis ExtraLight"/>
              <a:buChar char="○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Dosis ExtraLight"/>
              <a:buChar char="■"/>
              <a:defRPr sz="1200"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35" name="Google Shape;35;g63fa947f90_0_1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63fa947f90_0_12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Dosis ExtraLight"/>
              <a:buNone/>
              <a:defRPr sz="48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g63fa947f90_0_1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63fa947f90_0_132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63fa947f90_0_132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Dosis ExtraLight"/>
              <a:buNone/>
              <a:defRPr sz="42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63fa947f90_0_13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osis ExtraLight"/>
              <a:buNone/>
              <a:defRPr sz="2100"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g63fa947f90_0_132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●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Dosis ExtraLight"/>
              <a:buChar char="○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Dosis ExtraLight"/>
              <a:buChar char="■"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44" name="Google Shape;44;g63fa947f90_0_1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3fa947f90_0_13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osis ExtraLight"/>
              <a:buNone/>
              <a:defRPr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endParaRPr/>
          </a:p>
        </p:txBody>
      </p:sp>
      <p:sp>
        <p:nvSpPr>
          <p:cNvPr id="47" name="Google Shape;47;g63fa947f90_0_1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3fa947f90_0_10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63fa947f90_0_1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63fa947f90_0_10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turabrasileira.ufsc.b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kearchive.org/blak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iteraturabrasileira.ufsc.br/" TargetMode="External"/><Relationship Id="rId4" Type="http://schemas.openxmlformats.org/officeDocument/2006/relationships/hyperlink" Target="http://www.phalese.fr/bdhl/bdhl.ph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catarina.ufsc.b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PROJETS/nupill/BD/tutorial01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s&#237;tios%20BD/S&#205;TIO_03.htm" TargetMode="External"/><Relationship Id="rId3" Type="http://schemas.openxmlformats.org/officeDocument/2006/relationships/hyperlink" Target="s&#237;tios%20BD/S&#205;TIO_01.htm" TargetMode="External"/><Relationship Id="rId7" Type="http://schemas.openxmlformats.org/officeDocument/2006/relationships/hyperlink" Target="s&#237;tios%20BD/S&#205;TIO_05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s&#237;tios%20BD/S&#205;TIO_02.htm" TargetMode="External"/><Relationship Id="rId5" Type="http://schemas.openxmlformats.org/officeDocument/2006/relationships/hyperlink" Target="s&#237;tios%20BD/S&#205;TIO_04.htm" TargetMode="External"/><Relationship Id="rId10" Type="http://schemas.openxmlformats.org/officeDocument/2006/relationships/hyperlink" Target="s&#237;tios%20BD/S&#205;TIO_07.html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s&#237;tios%20BD/S&#205;TIO_06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2249250" y="4035075"/>
            <a:ext cx="4645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600" b="1" u="non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Uma pequena história</a:t>
            </a:r>
            <a:endParaRPr sz="3600" b="1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1071450" y="5109074"/>
            <a:ext cx="7001100" cy="12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 i="0" u="none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Alckmar Luiz dos Santos</a:t>
            </a:r>
            <a:endParaRPr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</a:pPr>
            <a:r>
              <a:rPr lang="en-US" sz="3200" i="1" u="none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UFSC/NuPILL/CNPq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737" y="1490662"/>
            <a:ext cx="4962525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/>
        </p:nvSpPr>
        <p:spPr>
          <a:xfrm>
            <a:off x="165275" y="8366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rimeira fase - a biblioteca digital</a:t>
            </a:r>
            <a:endParaRPr sz="24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/>
        </p:nvSpPr>
        <p:spPr>
          <a:xfrm>
            <a:off x="771150" y="1536350"/>
            <a:ext cx="76017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Sistema de Disponibilização de Informações para o Ensino</a:t>
            </a:r>
            <a:endParaRPr sz="36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i="0" u="non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# Adaptabilidade</a:t>
            </a:r>
            <a:endParaRPr sz="36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i="0" u="non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1" u="none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2002...</a:t>
            </a:r>
            <a:endParaRPr sz="360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22" name="Google Shape;122;p11"/>
          <p:cNvSpPr txBox="1"/>
          <p:nvPr/>
        </p:nvSpPr>
        <p:spPr>
          <a:xfrm>
            <a:off x="330525" y="7424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rimeira fase - a biblioteca digital</a:t>
            </a:r>
            <a:endParaRPr sz="24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916112"/>
            <a:ext cx="8388350" cy="42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 rot="6900000">
            <a:off x="6762750" y="2649537"/>
            <a:ext cx="155575" cy="965200"/>
          </a:xfrm>
          <a:prstGeom prst="downArrow">
            <a:avLst>
              <a:gd name="adj1" fmla="val 19859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247875" y="8939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ágina de acesso sem adaptabilidade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00" y="1674812"/>
            <a:ext cx="8661400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/>
          <p:nvPr/>
        </p:nvSpPr>
        <p:spPr>
          <a:xfrm rot="6900000">
            <a:off x="6842125" y="2644775"/>
            <a:ext cx="144462" cy="963612"/>
          </a:xfrm>
          <a:prstGeom prst="downArrow">
            <a:avLst>
              <a:gd name="adj1" fmla="val 19981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247875" y="8939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ágina de acesso </a:t>
            </a: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com 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adaptabilidade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725612"/>
            <a:ext cx="8564562" cy="48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/>
        </p:nvSpPr>
        <p:spPr>
          <a:xfrm>
            <a:off x="247875" y="8939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ágina de acesso sem adaptabilidade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1704975"/>
            <a:ext cx="8715375" cy="48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/>
          <p:nvPr/>
        </p:nvSpPr>
        <p:spPr>
          <a:xfrm rot="6900000">
            <a:off x="7773193" y="2204243"/>
            <a:ext cx="146050" cy="963612"/>
          </a:xfrm>
          <a:prstGeom prst="downArrow">
            <a:avLst>
              <a:gd name="adj1" fmla="val 19963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247875" y="8939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ágina de acesso </a:t>
            </a: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com 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adaptabilidade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1628775"/>
            <a:ext cx="8877300" cy="453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ágina </a:t>
            </a: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com resultados de busca sem 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adaptabilidade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730375"/>
            <a:ext cx="8666162" cy="4872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 rot="6900000">
            <a:off x="7816850" y="4051300"/>
            <a:ext cx="206375" cy="460375"/>
          </a:xfrm>
          <a:prstGeom prst="downArrow">
            <a:avLst>
              <a:gd name="adj1" fmla="val 16759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ágina </a:t>
            </a: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com resultados de busca com 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adaptabilidade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ctrTitle"/>
          </p:nvPr>
        </p:nvSpPr>
        <p:spPr>
          <a:xfrm>
            <a:off x="468312" y="1548012"/>
            <a:ext cx="8447088" cy="4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i="0" u="none" dirty="0" err="1">
                <a:solidFill>
                  <a:schemeClr val="dk1"/>
                </a:solidFill>
              </a:rPr>
              <a:t>Desde</a:t>
            </a:r>
            <a:r>
              <a:rPr lang="en-US" sz="4000" i="0" u="none" dirty="0">
                <a:solidFill>
                  <a:schemeClr val="dk1"/>
                </a:solidFill>
              </a:rPr>
              <a:t> a </a:t>
            </a:r>
            <a:r>
              <a:rPr lang="en-US" sz="4000" i="0" u="none" dirty="0" err="1">
                <a:solidFill>
                  <a:schemeClr val="dk1"/>
                </a:solidFill>
              </a:rPr>
              <a:t>sexta</a:t>
            </a:r>
            <a:r>
              <a:rPr lang="en-US" sz="4000" i="0" u="none" dirty="0">
                <a:solidFill>
                  <a:schemeClr val="dk1"/>
                </a:solidFill>
              </a:rPr>
              <a:t> </a:t>
            </a:r>
            <a:r>
              <a:rPr lang="en-US" sz="4000" i="0" u="none" dirty="0" err="1">
                <a:solidFill>
                  <a:schemeClr val="dk1"/>
                </a:solidFill>
              </a:rPr>
              <a:t>versão</a:t>
            </a:r>
            <a:r>
              <a:rPr lang="en-US" sz="4000" i="0" u="none" dirty="0">
                <a:solidFill>
                  <a:schemeClr val="dk1"/>
                </a:solidFill>
              </a:rPr>
              <a:t>, a </a:t>
            </a:r>
            <a:r>
              <a:rPr lang="en-US" sz="4000" i="0" u="none" dirty="0" err="1">
                <a:solidFill>
                  <a:schemeClr val="dk1"/>
                </a:solidFill>
              </a:rPr>
              <a:t>biblioteca</a:t>
            </a:r>
            <a:r>
              <a:rPr lang="en-US" sz="4000" i="0" u="none" dirty="0">
                <a:solidFill>
                  <a:schemeClr val="dk1"/>
                </a:solidFill>
              </a:rPr>
              <a:t> digital e o </a:t>
            </a:r>
            <a:r>
              <a:rPr lang="en-US" sz="4000" i="0" u="none" dirty="0" err="1">
                <a:solidFill>
                  <a:schemeClr val="dk1"/>
                </a:solidFill>
              </a:rPr>
              <a:t>banco</a:t>
            </a:r>
            <a:r>
              <a:rPr lang="en-US" sz="4000" i="0" u="none" dirty="0">
                <a:solidFill>
                  <a:schemeClr val="dk1"/>
                </a:solidFill>
              </a:rPr>
              <a:t> de dados </a:t>
            </a:r>
            <a:r>
              <a:rPr lang="en-US" sz="4000" i="0" u="none" dirty="0" err="1">
                <a:solidFill>
                  <a:schemeClr val="dk1"/>
                </a:solidFill>
              </a:rPr>
              <a:t>estão</a:t>
            </a:r>
            <a:r>
              <a:rPr lang="en-US" sz="4000" i="0" u="none" dirty="0">
                <a:solidFill>
                  <a:schemeClr val="dk1"/>
                </a:solidFill>
              </a:rPr>
              <a:t>, </a:t>
            </a:r>
            <a:r>
              <a:rPr lang="en-US" sz="4000" i="0" u="none" dirty="0" err="1">
                <a:solidFill>
                  <a:schemeClr val="dk1"/>
                </a:solidFill>
              </a:rPr>
              <a:t>assim</a:t>
            </a:r>
            <a:r>
              <a:rPr lang="en-US" sz="4000" i="0" u="none" dirty="0">
                <a:solidFill>
                  <a:schemeClr val="dk1"/>
                </a:solidFill>
              </a:rPr>
              <a:t>, </a:t>
            </a:r>
            <a:r>
              <a:rPr lang="en-US" sz="4000" i="0" u="none" dirty="0" err="1">
                <a:solidFill>
                  <a:schemeClr val="dk1"/>
                </a:solidFill>
              </a:rPr>
              <a:t>totalmente</a:t>
            </a:r>
            <a:r>
              <a:rPr lang="en-US" sz="4000" i="0" u="none" dirty="0">
                <a:solidFill>
                  <a:schemeClr val="dk1"/>
                </a:solidFill>
              </a:rPr>
              <a:t> </a:t>
            </a:r>
            <a:r>
              <a:rPr lang="en-US" sz="4000" i="0" u="none" dirty="0" err="1">
                <a:solidFill>
                  <a:schemeClr val="dk1"/>
                </a:solidFill>
              </a:rPr>
              <a:t>integrados</a:t>
            </a:r>
            <a:br>
              <a:rPr lang="en-US" sz="4000" i="0" u="none" dirty="0">
                <a:solidFill>
                  <a:schemeClr val="dk1"/>
                </a:solidFill>
              </a:rPr>
            </a:br>
            <a:br>
              <a:rPr lang="en-US" sz="4000" i="0" u="none" dirty="0">
                <a:solidFill>
                  <a:schemeClr val="dk1"/>
                </a:solidFill>
              </a:rPr>
            </a:br>
            <a:r>
              <a:rPr lang="en-US" sz="4000" i="0" u="none" dirty="0">
                <a:solidFill>
                  <a:schemeClr val="dk1"/>
                </a:solidFill>
              </a:rPr>
              <a:t> </a:t>
            </a:r>
            <a:r>
              <a:rPr lang="en-US" sz="4000" i="0" u="sng" dirty="0">
                <a:solidFill>
                  <a:schemeClr val="dk1"/>
                </a:solidFill>
                <a:hlinkClick r:id="rId3"/>
              </a:rPr>
              <a:t>http://www.literaturabrasileira.ufsc.br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1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/>
        </p:nvSpPr>
        <p:spPr>
          <a:xfrm>
            <a:off x="681037" y="586150"/>
            <a:ext cx="77724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000" b="1" i="0" u="none" strike="noStrike" cap="none">
                <a:solidFill>
                  <a:srgbClr val="434343"/>
                </a:solidFill>
                <a:latin typeface="Dosis"/>
                <a:ea typeface="Dosis"/>
                <a:cs typeface="Dosis"/>
                <a:sym typeface="Dosis"/>
              </a:rPr>
              <a:t>Anos 90</a:t>
            </a:r>
            <a:endParaRPr b="1">
              <a:solidFill>
                <a:srgbClr val="43434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685812" y="5054000"/>
            <a:ext cx="77724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# </a:t>
            </a:r>
            <a:r>
              <a:rPr lang="en-US" sz="4000" i="1" u="sng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3"/>
              </a:rPr>
              <a:t>William Blake Archive</a:t>
            </a:r>
            <a:r>
              <a:rPr lang="en-US" sz="400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(1996)</a:t>
            </a:r>
            <a:endParaRPr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81037" y="2206625"/>
            <a:ext cx="77724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# </a:t>
            </a:r>
            <a:r>
              <a:rPr lang="en-US" sz="4000" i="1" u="sng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4"/>
              </a:rPr>
              <a:t>Banque de données d’histoire littéraire</a:t>
            </a:r>
            <a:r>
              <a:rPr lang="en-US" sz="400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(1992)</a:t>
            </a:r>
            <a:endParaRPr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685812" y="3699162"/>
            <a:ext cx="77724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i="0" u="none" strike="noStrike" cap="none" dirty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# </a:t>
            </a:r>
            <a:r>
              <a:rPr lang="en-US" sz="4000" i="1" u="sng" strike="noStrike" cap="none" dirty="0" err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Biblioteca</a:t>
            </a:r>
            <a:r>
              <a:rPr lang="en-US" sz="4000" i="1" u="sng" strike="noStrike" cap="none" dirty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 digital e </a:t>
            </a:r>
            <a:r>
              <a:rPr lang="en-US" sz="4000" i="1" u="sng" strike="noStrike" cap="none" dirty="0" err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banco</a:t>
            </a:r>
            <a:r>
              <a:rPr lang="en-US" sz="4000" i="1" u="sng" strike="noStrike" cap="none" dirty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 de dados de </a:t>
            </a:r>
            <a:r>
              <a:rPr lang="en-US" sz="4000" i="1" u="sng" strike="noStrike" cap="none" dirty="0" err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história</a:t>
            </a:r>
            <a:r>
              <a:rPr lang="en-US" sz="4000" i="1" u="sng" strike="noStrike" cap="none" dirty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 </a:t>
            </a:r>
            <a:r>
              <a:rPr lang="en-US" sz="4000" i="1" u="sng" strike="noStrike" cap="none" dirty="0" err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literária</a:t>
            </a:r>
            <a:r>
              <a:rPr lang="en-US" sz="4000" i="0" u="none" strike="noStrike" cap="none" dirty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  <a:hlinkClick r:id="rId5"/>
              </a:rPr>
              <a:t> </a:t>
            </a:r>
            <a:r>
              <a:rPr lang="en-US" sz="4000" i="0" u="none" strike="noStrike" cap="none" dirty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(1995)</a:t>
            </a:r>
            <a:endParaRPr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Afrânio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Coutinho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1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65031329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Afrânio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Coutinho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#Sacramento Blake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1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43588846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Afrânio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Coutinho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#Sacramento Blake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Borba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Moraes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1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60902448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Afrânio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Coutinho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#Sacramento Blake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Borba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Moraes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Inocêncio</a:t>
            </a:r>
            <a:endParaRPr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1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54550648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Afrânio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Coutinho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#Sacramento Blake</a:t>
            </a:r>
            <a:endParaRPr sz="36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Borba</a:t>
            </a: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Moraes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#</a:t>
            </a:r>
            <a:r>
              <a:rPr lang="en-US" sz="3600" dirty="0" err="1">
                <a:latin typeface="Dosis ExtraLight"/>
                <a:ea typeface="Dosis ExtraLight"/>
                <a:cs typeface="Dosis ExtraLight"/>
                <a:sym typeface="Dosis ExtraLight"/>
              </a:rPr>
              <a:t>Inocêncio</a:t>
            </a:r>
            <a:endParaRPr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1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6284281" y="4799810"/>
            <a:ext cx="1404600" cy="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Dosis ExtraLight"/>
                <a:ea typeface="Dosis ExtraLight"/>
                <a:cs typeface="Dosis ExtraLight"/>
                <a:sym typeface="Dosis ExtraLight"/>
              </a:rPr>
              <a:t>...</a:t>
            </a:r>
            <a:endParaRPr sz="60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53928323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r>
              <a:rPr lang="pt-BR" sz="3600" dirty="0">
                <a:latin typeface="Dosis ExtraLight"/>
                <a:ea typeface="Dosis ExtraLight"/>
                <a:cs typeface="Dosis ExtraLight"/>
                <a:sym typeface="Dosis ExtraLight"/>
              </a:rPr>
              <a:t># inserção de dados #</a:t>
            </a: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r>
              <a:rPr lang="pt-BR" sz="3600" dirty="0">
                <a:latin typeface="Dosis ExtraLight"/>
                <a:ea typeface="Dosis ExtraLight"/>
                <a:cs typeface="Dosis ExtraLight"/>
                <a:sym typeface="Dosis ExtraLight"/>
              </a:rPr>
              <a:t>O </a:t>
            </a:r>
            <a:r>
              <a:rPr lang="pt-BR" sz="3600" u="sng" dirty="0">
                <a:latin typeface="Dosis ExtraLight"/>
                <a:ea typeface="Dosis ExtraLight"/>
                <a:cs typeface="Dosis ExtraLight"/>
                <a:sym typeface="Dosis ExtraLight"/>
                <a:hlinkClick r:id="rId3"/>
              </a:rPr>
              <a:t>Portal Catarina</a:t>
            </a:r>
            <a:endParaRPr lang="pt-BR"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endParaRPr lang="pt-BR"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r>
              <a:rPr lang="pt-BR" sz="3600" i="1" dirty="0"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03657736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Segunda fase - o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341449" y="1657125"/>
            <a:ext cx="7088175" cy="32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história</a:t>
            </a:r>
            <a:r>
              <a:rPr lang="en-US" sz="36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6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literária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r>
              <a:rPr lang="pt-BR" sz="3600" dirty="0">
                <a:latin typeface="Dosis ExtraLight"/>
                <a:ea typeface="Dosis ExtraLight"/>
                <a:cs typeface="Dosis ExtraLight"/>
                <a:sym typeface="Dosis ExtraLight"/>
              </a:rPr>
              <a:t># inserção de dados #</a:t>
            </a: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600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r>
              <a:rPr lang="pt-BR" sz="3600" u="sng" dirty="0">
                <a:latin typeface="Dosis ExtraLight"/>
                <a:ea typeface="Dosis ExtraLight"/>
                <a:cs typeface="Dosis ExtraLight"/>
                <a:sym typeface="Dosis ExtraLight"/>
                <a:hlinkClick r:id="rId3" action="ppaction://hlinkfile"/>
              </a:rPr>
              <a:t>TUTORIAL</a:t>
            </a:r>
            <a:endParaRPr lang="pt-BR"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endParaRPr lang="pt-BR" sz="3600" i="1"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lvl="0" algn="ctr">
              <a:lnSpc>
                <a:spcPct val="150000"/>
              </a:lnSpc>
              <a:buSzPts val="3200"/>
            </a:pPr>
            <a:r>
              <a:rPr lang="pt-BR" sz="3600" i="1" dirty="0">
                <a:latin typeface="Dosis ExtraLight"/>
                <a:ea typeface="Dosis ExtraLight"/>
                <a:cs typeface="Dosis ExtraLight"/>
                <a:sym typeface="Dosis ExtraLight"/>
              </a:rPr>
              <a:t>2004...</a:t>
            </a:r>
            <a:endParaRPr sz="3600"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8444394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1628775"/>
            <a:ext cx="8877300" cy="453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Biblioteca digital e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75" y="1628775"/>
            <a:ext cx="890905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Biblioteca digital e banco de dados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325" y="1514475"/>
            <a:ext cx="8769350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/>
        </p:nvSpPr>
        <p:spPr>
          <a:xfrm>
            <a:off x="247875" y="893900"/>
            <a:ext cx="44343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 dirty="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 ferramenta para </a:t>
            </a:r>
            <a:r>
              <a:rPr lang="en-US" sz="2400" i="1" dirty="0" err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anotações</a:t>
            </a:r>
            <a:endParaRPr sz="2400" i="1" u="none" dirty="0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 dirty="0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1744653" y="826225"/>
            <a:ext cx="56547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i="0" u="none">
                <a:solidFill>
                  <a:srgbClr val="434343"/>
                </a:solidFill>
              </a:rPr>
              <a:t>A biblioteca digital e o banco de dados do NuPILL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74" name="Google Shape;74;p3"/>
          <p:cNvGraphicFramePr/>
          <p:nvPr>
            <p:extLst>
              <p:ext uri="{D42A27DB-BD31-4B8C-83A1-F6EECF244321}">
                <p14:modId xmlns:p14="http://schemas.microsoft.com/office/powerpoint/2010/main" val="3109348823"/>
              </p:ext>
            </p:extLst>
          </p:nvPr>
        </p:nvGraphicFramePr>
        <p:xfrm>
          <a:off x="1203825" y="2916550"/>
          <a:ext cx="6736350" cy="2988550"/>
        </p:xfrm>
        <a:graphic>
          <a:graphicData uri="http://schemas.openxmlformats.org/drawingml/2006/table">
            <a:tbl>
              <a:tblPr>
                <a:noFill/>
                <a:tableStyleId>{4702829F-F192-4952-9440-630E8F682E6E}</a:tableStyleId>
              </a:tblPr>
              <a:tblGrid>
                <a:gridCol w="336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775">
                <a:tc>
                  <a:txBody>
                    <a:bodyPr/>
                    <a:lstStyle/>
                    <a:p>
                      <a:pPr marL="53975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sng" strike="noStrike" cap="none" dirty="0" err="1">
                          <a:solidFill>
                            <a:srgbClr val="FFFFFF"/>
                          </a:solidFill>
                          <a:hlinkClick r:id="rId3" action="ppaction://hlinkfile"/>
                        </a:rPr>
                        <a:t>Primeira</a:t>
                      </a:r>
                      <a:r>
                        <a:rPr lang="en-US" sz="2000" b="1" i="0" u="sng" strike="noStrike" cap="none" dirty="0">
                          <a:solidFill>
                            <a:srgbClr val="FFFFFF"/>
                          </a:solidFill>
                          <a:hlinkClick r:id="rId3" action="ppaction://hlinkfile"/>
                        </a:rPr>
                        <a:t> </a:t>
                      </a:r>
                      <a:r>
                        <a:rPr lang="en-US" sz="2000" b="1" i="0" u="sng" strike="noStrike" cap="none" dirty="0" err="1">
                          <a:solidFill>
                            <a:srgbClr val="FFFFFF"/>
                          </a:solidFill>
                          <a:hlinkClick r:id="rId3" action="ppaction://hlinkfile"/>
                        </a:rPr>
                        <a:t>versão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sng" strike="noStrike" cap="none" dirty="0">
                          <a:solidFill>
                            <a:srgbClr val="FFFFFF"/>
                          </a:solidFill>
                          <a:hlinkClick r:id="rId4"/>
                        </a:rPr>
                        <a:t> </a:t>
                      </a:r>
                      <a:r>
                        <a:rPr lang="en-US" sz="2000" b="1" i="0" u="sng" strike="noStrike" cap="none" dirty="0" err="1">
                          <a:solidFill>
                            <a:srgbClr val="FFFFFF"/>
                          </a:solidFill>
                          <a:hlinkClick r:id="rId5" action="ppaction://hlinkfile"/>
                        </a:rPr>
                        <a:t>Quarta</a:t>
                      </a:r>
                      <a:r>
                        <a:rPr lang="en-US" sz="2000" b="1" i="0" u="sng" strike="noStrike" cap="none" dirty="0">
                          <a:solidFill>
                            <a:srgbClr val="FFFFFF"/>
                          </a:solidFill>
                          <a:hlinkClick r:id="rId5" action="ppaction://hlinkfile"/>
                        </a:rPr>
                        <a:t> </a:t>
                      </a:r>
                      <a:r>
                        <a:rPr lang="en-US" sz="2000" b="1" i="0" u="sng" strike="noStrike" cap="none" dirty="0" err="1">
                          <a:solidFill>
                            <a:srgbClr val="FFFFFF"/>
                          </a:solidFill>
                          <a:hlinkClick r:id="rId5" action="ppaction://hlinkfile"/>
                        </a:rPr>
                        <a:t>versão</a:t>
                      </a:r>
                      <a:r>
                        <a:rPr lang="en-US" sz="2000" b="1" i="0" u="sng" strike="noStrike" cap="none" dirty="0">
                          <a:solidFill>
                            <a:srgbClr val="FFFFFF"/>
                          </a:solidFill>
                          <a:hlinkClick r:id="rId5" action="ppaction://hlinkfile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125">
                <a:tc>
                  <a:txBody>
                    <a:bodyPr/>
                    <a:lstStyle/>
                    <a:p>
                      <a:pPr marL="53975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hlinkClick r:id="rId6" action="ppaction://hlinkfile"/>
                        </a:rPr>
                        <a:t>Segunda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hlinkClick r:id="rId6" action="ppaction://hlinkfile"/>
                        </a:rPr>
                        <a:t> 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hlinkClick r:id="rId6" action="ppaction://hlinkfile"/>
                        </a:rPr>
                        <a:t>versão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hlinkClick r:id="rId4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hlinkClick r:id="rId7" action="ppaction://hlinkfile"/>
                        </a:rPr>
                        <a:t>Quinta 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hlinkClick r:id="rId7" action="ppaction://hlinkfile"/>
                        </a:rPr>
                        <a:t>versão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 action="ppaction://hlinkfile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00">
                <a:tc>
                  <a:txBody>
                    <a:bodyPr/>
                    <a:lstStyle/>
                    <a:p>
                      <a:pPr marL="53975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hlinkClick r:id="rId8" action="ppaction://hlinkfile"/>
                        </a:rPr>
                        <a:t>Te</a:t>
                      </a:r>
                      <a:r>
                        <a:rPr lang="en-US" sz="2000" b="1" i="0" u="sng" strike="noStrike" cap="none" dirty="0">
                          <a:solidFill>
                            <a:srgbClr val="DBEEF4"/>
                          </a:solidFill>
                          <a:hlinkClick r:id="rId8" action="ppaction://hlinkfile"/>
                        </a:rPr>
                        <a:t>rcei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hlinkClick r:id="rId8" action="ppaction://hlinkfile"/>
                        </a:rPr>
                        <a:t>ra 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hlinkClick r:id="rId8" action="ppaction://hlinkfile"/>
                        </a:rPr>
                        <a:t>versão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 action="ppaction://hlinkfile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3975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hlinkClick r:id="rId9" action="ppaction://hlinkfile"/>
                        </a:rPr>
                        <a:t>Sexta</a:t>
                      </a:r>
                      <a:r>
                        <a:rPr lang="en-US" sz="2000" b="1" i="0" u="sng" strike="noStrike" cap="none" dirty="0">
                          <a:solidFill>
                            <a:srgbClr val="000000"/>
                          </a:solidFill>
                          <a:hlinkClick r:id="rId9" action="ppaction://hlinkfile"/>
                        </a:rPr>
                        <a:t> </a:t>
                      </a:r>
                      <a:r>
                        <a:rPr lang="en-US" sz="2000" b="1" i="0" u="sng" strike="noStrike" cap="none" dirty="0" err="1">
                          <a:solidFill>
                            <a:srgbClr val="000000"/>
                          </a:solidFill>
                          <a:hlinkClick r:id="rId9" action="ppaction://hlinkfile"/>
                        </a:rPr>
                        <a:t>versão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 action="ppaction://hlinkfile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sng" strike="noStrike" cap="none" dirty="0" err="1">
                          <a:solidFill>
                            <a:srgbClr val="002060"/>
                          </a:solidFill>
                          <a:hlinkClick r:id="rId10" action="ppaction://hlinkfile"/>
                        </a:rPr>
                        <a:t>Sétima</a:t>
                      </a:r>
                      <a:r>
                        <a:rPr lang="en-US" sz="2000" b="1" i="0" u="sng" strike="noStrike" cap="none" dirty="0">
                          <a:solidFill>
                            <a:srgbClr val="002060"/>
                          </a:solidFill>
                          <a:hlinkClick r:id="rId10" action="ppaction://hlinkfile"/>
                        </a:rPr>
                        <a:t> </a:t>
                      </a:r>
                      <a:r>
                        <a:rPr lang="en-US" sz="2000" b="1" i="0" u="sng" strike="noStrike" cap="none" dirty="0" err="1">
                          <a:solidFill>
                            <a:srgbClr val="002060"/>
                          </a:solidFill>
                          <a:hlinkClick r:id="rId10" action="ppaction://hlinkfile"/>
                        </a:rPr>
                        <a:t>versão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B35DE4FB-7232-439C-B142-FE29DE643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751138"/>
            <a:ext cx="7772400" cy="1470025"/>
          </a:xfrm>
        </p:spPr>
        <p:txBody>
          <a:bodyPr/>
          <a:lstStyle/>
          <a:p>
            <a:pPr eaLnBrk="1" hangingPunct="1"/>
            <a:r>
              <a:rPr lang="pt-BR" altLang="pt-BR" sz="5400" b="1"/>
              <a:t>Alguns resultados</a:t>
            </a:r>
            <a:endParaRPr lang="pt-BR" altLang="pt-BR" sz="5400"/>
          </a:p>
        </p:txBody>
      </p:sp>
      <p:pic>
        <p:nvPicPr>
          <p:cNvPr id="11267" name="Picture 2" descr="http://www.nupill.org/templates/nupill/images/a3.png">
            <a:extLst>
              <a:ext uri="{FF2B5EF4-FFF2-40B4-BE49-F238E27FC236}">
                <a16:creationId xmlns:a16="http://schemas.microsoft.com/office/drawing/2014/main" id="{648798B6-2231-4D20-A3B5-494D99F7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73E819B2-2F37-469D-9D25-726640A68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308725"/>
            <a:ext cx="7772400" cy="433388"/>
          </a:xfrm>
        </p:spPr>
        <p:txBody>
          <a:bodyPr/>
          <a:lstStyle/>
          <a:p>
            <a:pPr eaLnBrk="1" hangingPunct="1"/>
            <a:r>
              <a:rPr lang="pt-BR" altLang="pt-BR" sz="1600" b="1" i="1">
                <a:latin typeface="Verdana" panose="020B0604030504040204" pitchFamily="34" charset="0"/>
              </a:rPr>
              <a:t>Auto representado na Festa de São Lourenço</a:t>
            </a:r>
            <a:r>
              <a:rPr lang="pt-BR" altLang="pt-BR" sz="1600" b="1">
                <a:latin typeface="Verdana" panose="020B0604030504040204" pitchFamily="34" charset="0"/>
              </a:rPr>
              <a:t> - Anchieta</a:t>
            </a:r>
            <a:endParaRPr lang="pt-BR" altLang="pt-BR" sz="1600">
              <a:latin typeface="Verdana" panose="020B0604030504040204" pitchFamily="34" charset="0"/>
            </a:endParaRPr>
          </a:p>
        </p:txBody>
      </p:sp>
      <p:pic>
        <p:nvPicPr>
          <p:cNvPr id="13315" name="Picture 2" descr="http://www.nupill.org/templates/nupill/images/a3.png">
            <a:extLst>
              <a:ext uri="{FF2B5EF4-FFF2-40B4-BE49-F238E27FC236}">
                <a16:creationId xmlns:a16="http://schemas.microsoft.com/office/drawing/2014/main" id="{CEACA54D-E4AA-4E9B-9CDB-2BD9AB7D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509278A-57F8-4419-9900-F0038D2924AA}"/>
              </a:ext>
            </a:extLst>
          </p:cNvPr>
          <p:cNvSpPr txBox="1">
            <a:spLocks/>
          </p:cNvSpPr>
          <p:nvPr/>
        </p:nvSpPr>
        <p:spPr>
          <a:xfrm>
            <a:off x="836613" y="836613"/>
            <a:ext cx="77724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latin typeface="Verdana" pitchFamily="34" charset="0"/>
                <a:ea typeface="+mj-ea"/>
                <a:cs typeface="+mj-cs"/>
              </a:rPr>
              <a:t>Qualidade das anotações</a:t>
            </a:r>
            <a:endParaRPr lang="pt-BR" sz="2000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6363082-20C0-44D1-BDE4-EC88264999BA}"/>
              </a:ext>
            </a:extLst>
          </p:cNvPr>
          <p:cNvGraphicFramePr>
            <a:graphicFrameLocks/>
          </p:cNvGraphicFramePr>
          <p:nvPr/>
        </p:nvGraphicFramePr>
        <p:xfrm>
          <a:off x="266700" y="447675"/>
          <a:ext cx="86106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8A63F127-8970-442F-920C-357A5BCEE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308725"/>
            <a:ext cx="7772400" cy="433388"/>
          </a:xfrm>
        </p:spPr>
        <p:txBody>
          <a:bodyPr/>
          <a:lstStyle/>
          <a:p>
            <a:pPr eaLnBrk="1" hangingPunct="1"/>
            <a:r>
              <a:rPr lang="pt-BR" altLang="pt-BR" sz="1600" b="1" i="1">
                <a:latin typeface="Verdana" panose="020B0604030504040204" pitchFamily="34" charset="0"/>
              </a:rPr>
              <a:t>Antologia de poemas de Gregório de Matos</a:t>
            </a:r>
            <a:endParaRPr lang="pt-BR" altLang="pt-BR" sz="1600">
              <a:latin typeface="Verdana" panose="020B0604030504040204" pitchFamily="34" charset="0"/>
            </a:endParaRPr>
          </a:p>
        </p:txBody>
      </p:sp>
      <p:pic>
        <p:nvPicPr>
          <p:cNvPr id="15363" name="Picture 2" descr="http://www.nupill.org/templates/nupill/images/a3.png">
            <a:extLst>
              <a:ext uri="{FF2B5EF4-FFF2-40B4-BE49-F238E27FC236}">
                <a16:creationId xmlns:a16="http://schemas.microsoft.com/office/drawing/2014/main" id="{6B91F020-9727-4AFD-AF74-3C1FBF35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6B60BE6-CF10-421C-A529-F88CA9933DF5}"/>
              </a:ext>
            </a:extLst>
          </p:cNvPr>
          <p:cNvSpPr txBox="1">
            <a:spLocks/>
          </p:cNvSpPr>
          <p:nvPr/>
        </p:nvSpPr>
        <p:spPr>
          <a:xfrm>
            <a:off x="836613" y="836613"/>
            <a:ext cx="77724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latin typeface="Verdana" pitchFamily="34" charset="0"/>
                <a:ea typeface="+mj-ea"/>
                <a:cs typeface="+mj-cs"/>
              </a:rPr>
              <a:t>Qualidade das anotações</a:t>
            </a:r>
            <a:endParaRPr lang="pt-BR" sz="2000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40B1242E-B2A2-467C-90C0-A01602407CD1}"/>
              </a:ext>
            </a:extLst>
          </p:cNvPr>
          <p:cNvGraphicFramePr>
            <a:graphicFrameLocks/>
          </p:cNvGraphicFramePr>
          <p:nvPr/>
        </p:nvGraphicFramePr>
        <p:xfrm>
          <a:off x="266700" y="447675"/>
          <a:ext cx="86106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upill.org/templates/nupill/images/a3.png">
            <a:extLst>
              <a:ext uri="{FF2B5EF4-FFF2-40B4-BE49-F238E27FC236}">
                <a16:creationId xmlns:a16="http://schemas.microsoft.com/office/drawing/2014/main" id="{B7BFCF82-EBA6-4793-876C-0A87598D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F811477-16F5-4BFA-B441-BA5C2D88D335}"/>
              </a:ext>
            </a:extLst>
          </p:cNvPr>
          <p:cNvSpPr txBox="1">
            <a:spLocks/>
          </p:cNvSpPr>
          <p:nvPr/>
        </p:nvSpPr>
        <p:spPr>
          <a:xfrm>
            <a:off x="836613" y="836613"/>
            <a:ext cx="77724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latin typeface="Verdana" pitchFamily="34" charset="0"/>
                <a:ea typeface="+mj-ea"/>
                <a:cs typeface="+mj-cs"/>
              </a:rPr>
              <a:t>Qualidade das anotações (por aluno)</a:t>
            </a:r>
            <a:endParaRPr lang="pt-BR" sz="2000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3B658D8-CA24-4424-836E-2E3B341F6134}"/>
              </a:ext>
            </a:extLst>
          </p:cNvPr>
          <p:cNvSpPr txBox="1">
            <a:spLocks/>
          </p:cNvSpPr>
          <p:nvPr/>
        </p:nvSpPr>
        <p:spPr>
          <a:xfrm>
            <a:off x="836613" y="6308725"/>
            <a:ext cx="7772400" cy="4333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600" b="1" i="1" dirty="0">
                <a:latin typeface="Verdana" pitchFamily="34" charset="0"/>
                <a:ea typeface="+mj-ea"/>
                <a:cs typeface="+mj-cs"/>
              </a:rPr>
              <a:t>Auto representado na Festa de São Lourenço</a:t>
            </a:r>
            <a:r>
              <a:rPr lang="pt-BR" sz="1600" b="1" dirty="0">
                <a:latin typeface="Verdana" pitchFamily="34" charset="0"/>
                <a:ea typeface="+mj-ea"/>
                <a:cs typeface="+mj-cs"/>
              </a:rPr>
              <a:t> - Anchieta</a:t>
            </a:r>
            <a:endParaRPr lang="pt-BR" sz="1600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EADBF36E-B0F2-4703-991E-9D60DCA4542D}"/>
              </a:ext>
            </a:extLst>
          </p:cNvPr>
          <p:cNvGraphicFramePr>
            <a:graphicFrameLocks/>
          </p:cNvGraphicFramePr>
          <p:nvPr/>
        </p:nvGraphicFramePr>
        <p:xfrm>
          <a:off x="179512" y="1556792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upill.org/templates/nupill/images/a3.png">
            <a:extLst>
              <a:ext uri="{FF2B5EF4-FFF2-40B4-BE49-F238E27FC236}">
                <a16:creationId xmlns:a16="http://schemas.microsoft.com/office/drawing/2014/main" id="{BFDA4C75-9DA4-4EBC-8FBD-A17EEFCA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D9D1019-D350-4050-B430-3CD6A261C02D}"/>
              </a:ext>
            </a:extLst>
          </p:cNvPr>
          <p:cNvSpPr txBox="1">
            <a:spLocks/>
          </p:cNvSpPr>
          <p:nvPr/>
        </p:nvSpPr>
        <p:spPr>
          <a:xfrm>
            <a:off x="836613" y="836613"/>
            <a:ext cx="77724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latin typeface="Verdana" pitchFamily="34" charset="0"/>
                <a:ea typeface="+mj-ea"/>
                <a:cs typeface="+mj-cs"/>
              </a:rPr>
              <a:t>Qualidade das anotações (por aluno)</a:t>
            </a:r>
            <a:endParaRPr lang="pt-BR" sz="2000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C8639B-89CB-49EE-8002-40AEF619A972}"/>
              </a:ext>
            </a:extLst>
          </p:cNvPr>
          <p:cNvGraphicFramePr>
            <a:graphicFrameLocks/>
          </p:cNvGraphicFramePr>
          <p:nvPr/>
        </p:nvGraphicFramePr>
        <p:xfrm>
          <a:off x="251521" y="1412777"/>
          <a:ext cx="87129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61" name="Título 1">
            <a:extLst>
              <a:ext uri="{FF2B5EF4-FFF2-40B4-BE49-F238E27FC236}">
                <a16:creationId xmlns:a16="http://schemas.microsoft.com/office/drawing/2014/main" id="{DC98B499-9D44-409A-B500-62F346F51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308725"/>
            <a:ext cx="7772400" cy="433388"/>
          </a:xfrm>
        </p:spPr>
        <p:txBody>
          <a:bodyPr/>
          <a:lstStyle/>
          <a:p>
            <a:pPr eaLnBrk="1" hangingPunct="1"/>
            <a:r>
              <a:rPr lang="pt-BR" altLang="pt-BR" sz="1600" b="1" i="1">
                <a:latin typeface="Verdana" panose="020B0604030504040204" pitchFamily="34" charset="0"/>
              </a:rPr>
              <a:t>Antologia de poemas de Gregório de Matos</a:t>
            </a:r>
            <a:endParaRPr lang="pt-BR" altLang="pt-BR" sz="16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upill.org/templates/nupill/images/a3.png">
            <a:extLst>
              <a:ext uri="{FF2B5EF4-FFF2-40B4-BE49-F238E27FC236}">
                <a16:creationId xmlns:a16="http://schemas.microsoft.com/office/drawing/2014/main" id="{ED7E8DB3-F106-41D6-B4CC-D01EE0F3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0A24073-67FF-4658-9F6E-3F5ECAEA4483}"/>
              </a:ext>
            </a:extLst>
          </p:cNvPr>
          <p:cNvSpPr txBox="1">
            <a:spLocks/>
          </p:cNvSpPr>
          <p:nvPr/>
        </p:nvSpPr>
        <p:spPr>
          <a:xfrm>
            <a:off x="836613" y="836613"/>
            <a:ext cx="77724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latin typeface="Verdana" pitchFamily="34" charset="0"/>
                <a:ea typeface="+mj-ea"/>
                <a:cs typeface="+mj-cs"/>
              </a:rPr>
              <a:t>Tipos das anotações</a:t>
            </a:r>
            <a:endParaRPr lang="pt-BR" sz="2000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AE345D2-FFE7-4026-8287-D56483B7F133}"/>
              </a:ext>
            </a:extLst>
          </p:cNvPr>
          <p:cNvSpPr txBox="1">
            <a:spLocks/>
          </p:cNvSpPr>
          <p:nvPr/>
        </p:nvSpPr>
        <p:spPr>
          <a:xfrm>
            <a:off x="836613" y="6308725"/>
            <a:ext cx="7772400" cy="4333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600" b="1" i="1" dirty="0">
                <a:latin typeface="Verdana" pitchFamily="34" charset="0"/>
                <a:ea typeface="+mj-ea"/>
                <a:cs typeface="+mj-cs"/>
              </a:rPr>
              <a:t>Auto representado na Festa de São Lourenço</a:t>
            </a:r>
            <a:r>
              <a:rPr lang="pt-BR" sz="1600" b="1" dirty="0">
                <a:latin typeface="Verdana" pitchFamily="34" charset="0"/>
                <a:ea typeface="+mj-ea"/>
                <a:cs typeface="+mj-cs"/>
              </a:rPr>
              <a:t> - Anchieta</a:t>
            </a:r>
            <a:endParaRPr lang="pt-BR" sz="1600" dirty="0">
              <a:latin typeface="Verdana" pitchFamily="34" charset="0"/>
              <a:ea typeface="+mj-ea"/>
              <a:cs typeface="+mj-cs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43354A7B-1D99-48FF-9981-B328D39754D2}"/>
              </a:ext>
            </a:extLst>
          </p:cNvPr>
          <p:cNvGraphicFramePr>
            <a:graphicFrameLocks/>
          </p:cNvGraphicFramePr>
          <p:nvPr/>
        </p:nvGraphicFramePr>
        <p:xfrm>
          <a:off x="266700" y="447675"/>
          <a:ext cx="86106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upill.org/templates/nupill/images/a3.png">
            <a:extLst>
              <a:ext uri="{FF2B5EF4-FFF2-40B4-BE49-F238E27FC236}">
                <a16:creationId xmlns:a16="http://schemas.microsoft.com/office/drawing/2014/main" id="{B5800F01-7EBB-497F-B6C4-8D82C6EE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1EEEB0D-90DD-4EBF-8F88-F8980DE2F594}"/>
              </a:ext>
            </a:extLst>
          </p:cNvPr>
          <p:cNvSpPr txBox="1">
            <a:spLocks/>
          </p:cNvSpPr>
          <p:nvPr/>
        </p:nvSpPr>
        <p:spPr>
          <a:xfrm>
            <a:off x="836613" y="836613"/>
            <a:ext cx="77724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latin typeface="Verdana" pitchFamily="34" charset="0"/>
                <a:ea typeface="+mj-ea"/>
                <a:cs typeface="+mj-cs"/>
              </a:rPr>
              <a:t>Tipos das anotações</a:t>
            </a:r>
            <a:endParaRPr lang="pt-BR" sz="2000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3556" name="Título 1">
            <a:extLst>
              <a:ext uri="{FF2B5EF4-FFF2-40B4-BE49-F238E27FC236}">
                <a16:creationId xmlns:a16="http://schemas.microsoft.com/office/drawing/2014/main" id="{4D8588DE-2C3A-4842-BE5E-A9121A51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308725"/>
            <a:ext cx="7772400" cy="433388"/>
          </a:xfrm>
        </p:spPr>
        <p:txBody>
          <a:bodyPr/>
          <a:lstStyle/>
          <a:p>
            <a:pPr eaLnBrk="1" hangingPunct="1"/>
            <a:r>
              <a:rPr lang="pt-BR" altLang="pt-BR" sz="1600" b="1" i="1">
                <a:latin typeface="Verdana" panose="020B0604030504040204" pitchFamily="34" charset="0"/>
              </a:rPr>
              <a:t>Antologia de poemas de Gregório de Matos</a:t>
            </a:r>
            <a:endParaRPr lang="pt-BR" altLang="pt-BR" sz="1600">
              <a:latin typeface="Verdana" panose="020B0604030504040204" pitchFamily="34" charset="0"/>
            </a:endParaRP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3C1C9B20-6CA0-4391-B822-EE573344D4DC}"/>
              </a:ext>
            </a:extLst>
          </p:cNvPr>
          <p:cNvGraphicFramePr>
            <a:graphicFrameLocks/>
          </p:cNvGraphicFramePr>
          <p:nvPr/>
        </p:nvGraphicFramePr>
        <p:xfrm>
          <a:off x="323528" y="764704"/>
          <a:ext cx="86106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nupill.org/templates/nupill/images/a3.png">
            <a:extLst>
              <a:ext uri="{FF2B5EF4-FFF2-40B4-BE49-F238E27FC236}">
                <a16:creationId xmlns:a16="http://schemas.microsoft.com/office/drawing/2014/main" id="{7493C286-2FDA-4BC8-B90D-81D2D1D4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9943318-D17C-4CB7-9E21-3425419C3834}"/>
              </a:ext>
            </a:extLst>
          </p:cNvPr>
          <p:cNvSpPr txBox="1">
            <a:spLocks/>
          </p:cNvSpPr>
          <p:nvPr/>
        </p:nvSpPr>
        <p:spPr>
          <a:xfrm>
            <a:off x="836613" y="836613"/>
            <a:ext cx="77724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b="1" i="1" dirty="0">
                <a:latin typeface="Verdana" pitchFamily="34" charset="0"/>
                <a:ea typeface="+mj-ea"/>
                <a:cs typeface="+mj-cs"/>
              </a:rPr>
              <a:t>Posição das anotações</a:t>
            </a:r>
            <a:endParaRPr lang="pt-BR" sz="2000" dirty="0"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25604" name="Título 1">
            <a:extLst>
              <a:ext uri="{FF2B5EF4-FFF2-40B4-BE49-F238E27FC236}">
                <a16:creationId xmlns:a16="http://schemas.microsoft.com/office/drawing/2014/main" id="{06EE2856-9734-4AC5-8BA4-733F0100D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308725"/>
            <a:ext cx="7772400" cy="433388"/>
          </a:xfrm>
        </p:spPr>
        <p:txBody>
          <a:bodyPr/>
          <a:lstStyle/>
          <a:p>
            <a:pPr eaLnBrk="1" hangingPunct="1"/>
            <a:r>
              <a:rPr lang="pt-BR" altLang="pt-BR" sz="1600" b="1" i="1">
                <a:latin typeface="Verdana" panose="020B0604030504040204" pitchFamily="34" charset="0"/>
              </a:rPr>
              <a:t>Antologia de poemas de Gregório de Matos</a:t>
            </a:r>
            <a:endParaRPr lang="pt-BR" altLang="pt-BR" sz="1600">
              <a:latin typeface="Verdana" panose="020B0604030504040204" pitchFamily="34" charset="0"/>
            </a:endParaRP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9ACF268F-048A-41F5-910C-DF0563BDCE1A}"/>
              </a:ext>
            </a:extLst>
          </p:cNvPr>
          <p:cNvGraphicFramePr>
            <a:graphicFrameLocks/>
          </p:cNvGraphicFramePr>
          <p:nvPr/>
        </p:nvGraphicFramePr>
        <p:xfrm>
          <a:off x="266700" y="1052735"/>
          <a:ext cx="8610600" cy="52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8"/>
          <p:cNvSpPr txBox="1"/>
          <p:nvPr/>
        </p:nvSpPr>
        <p:spPr>
          <a:xfrm>
            <a:off x="900112" y="6021387"/>
            <a:ext cx="73437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000" b="1" i="1" u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Uma ferramenta para análise de versos</a:t>
            </a:r>
            <a:endParaRPr sz="3000" b="1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80" name="Google Shape;58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75" y="1373187"/>
            <a:ext cx="7054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9"/>
          <p:cNvSpPr txBox="1"/>
          <p:nvPr/>
        </p:nvSpPr>
        <p:spPr>
          <a:xfrm>
            <a:off x="431800" y="2565400"/>
            <a:ext cx="8280400" cy="27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800" i="0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Projeto e desenvolvimento</a:t>
            </a:r>
            <a:endParaRPr sz="48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800" i="0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de</a:t>
            </a:r>
            <a:endParaRPr sz="48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sz="4800" i="0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Adiel Mittmann</a:t>
            </a:r>
            <a:endParaRPr sz="480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586" name="Google Shape;586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" y="620712"/>
            <a:ext cx="21907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/>
        </p:nvSpPr>
        <p:spPr>
          <a:xfrm>
            <a:off x="395725" y="1100475"/>
            <a:ext cx="79770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</a:t>
            </a:r>
            <a:r>
              <a:rPr lang="en-US" sz="2400" i="1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nício do projeto: a obra de Machado de Assis</a:t>
            </a:r>
            <a:r>
              <a:rPr lang="en-US" sz="2400">
                <a:latin typeface="Dosis ExtraLight"/>
                <a:ea typeface="Dosis ExtraLight"/>
                <a:cs typeface="Dosis ExtraLight"/>
                <a:sym typeface="Dosis ExtraLight"/>
              </a:rPr>
              <a:t>:</a:t>
            </a: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125" y="1844675"/>
            <a:ext cx="8159752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8"/>
          <p:cNvSpPr txBox="1"/>
          <p:nvPr/>
        </p:nvSpPr>
        <p:spPr>
          <a:xfrm>
            <a:off x="2323647" y="799300"/>
            <a:ext cx="36255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correção e análise da obra poética</a:t>
            </a:r>
            <a:endParaRPr sz="180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657" name="Google Shape;657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484312"/>
            <a:ext cx="8578850" cy="51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8"/>
          <p:cNvSpPr/>
          <p:nvPr/>
        </p:nvSpPr>
        <p:spPr>
          <a:xfrm rot="1440000">
            <a:off x="1209675" y="6045200"/>
            <a:ext cx="504825" cy="215900"/>
          </a:xfrm>
          <a:prstGeom prst="rightArrow">
            <a:avLst>
              <a:gd name="adj1" fmla="val 16981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75" y="620712"/>
            <a:ext cx="21907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2" y="1465262"/>
            <a:ext cx="8486775" cy="513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325" y="2065337"/>
            <a:ext cx="2741612" cy="425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75" y="620712"/>
            <a:ext cx="219075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89"/>
          <p:cNvSpPr txBox="1"/>
          <p:nvPr/>
        </p:nvSpPr>
        <p:spPr>
          <a:xfrm>
            <a:off x="2323647" y="799300"/>
            <a:ext cx="36255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correção e análise da obra poética</a:t>
            </a:r>
            <a:endParaRPr sz="180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/>
        </p:nvSpPr>
        <p:spPr>
          <a:xfrm>
            <a:off x="292100" y="11831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obra de Machado de Assis em 2008:</a:t>
            </a:r>
            <a:endParaRPr sz="24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100" y="2041525"/>
            <a:ext cx="8559800" cy="397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/>
        </p:nvSpPr>
        <p:spPr>
          <a:xfrm>
            <a:off x="584200" y="1059150"/>
            <a:ext cx="6128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obra de Machado de Assis em 2008:</a:t>
            </a:r>
            <a:endParaRPr sz="24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1700212"/>
            <a:ext cx="7975600" cy="405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/>
        </p:nvSpPr>
        <p:spPr>
          <a:xfrm>
            <a:off x="884250" y="1741500"/>
            <a:ext cx="73755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Sistema de </a:t>
            </a:r>
            <a:r>
              <a:rPr lang="en-US" sz="32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Disponibilização</a:t>
            </a:r>
            <a:r>
              <a:rPr lang="en-US" sz="32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de </a:t>
            </a:r>
            <a:r>
              <a:rPr lang="en-US" sz="32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Informações</a:t>
            </a:r>
            <a:r>
              <a:rPr lang="en-US" sz="3200" i="0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para o </a:t>
            </a:r>
            <a:r>
              <a:rPr lang="en-US" sz="3200" i="0" u="none" dirty="0" err="1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Ensino</a:t>
            </a:r>
            <a:endParaRPr dirty="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0" u="none" dirty="0">
                <a:solidFill>
                  <a:schemeClr val="bg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# </a:t>
            </a:r>
            <a:r>
              <a:rPr lang="en-US" sz="3200" i="0" u="none" dirty="0" err="1">
                <a:solidFill>
                  <a:schemeClr val="bg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Digitalização</a:t>
            </a:r>
            <a:r>
              <a:rPr lang="en-US" sz="3200" i="0" u="none" dirty="0">
                <a:solidFill>
                  <a:schemeClr val="bg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sz="3200" i="0" u="none" dirty="0" err="1">
                <a:solidFill>
                  <a:schemeClr val="bg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em</a:t>
            </a:r>
            <a:r>
              <a:rPr lang="en-US" sz="3200" i="0" u="none" dirty="0">
                <a:solidFill>
                  <a:schemeClr val="bg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 HTML</a:t>
            </a:r>
            <a:endParaRPr dirty="0">
              <a:solidFill>
                <a:schemeClr val="bg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 dirty="0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1" u="none" dirty="0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2002...</a:t>
            </a:r>
            <a:endParaRPr dirty="0"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316725" y="82506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rimeira fase - a biblioteca digital</a:t>
            </a:r>
            <a:endParaRPr sz="24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/>
        </p:nvSpPr>
        <p:spPr>
          <a:xfrm>
            <a:off x="884250" y="1741500"/>
            <a:ext cx="7375500" cy="4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0" u="none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Sistema de Disponibilização de Informações para o Ensino</a:t>
            </a:r>
            <a:endParaRPr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0" u="none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# Digitalização em HTML</a:t>
            </a:r>
            <a:endParaRPr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i="0" u="non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1" u="none">
                <a:solidFill>
                  <a:srgbClr val="000000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2002...</a:t>
            </a:r>
            <a:endParaRPr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316725" y="82506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rimeira fase - a biblioteca digital</a:t>
            </a:r>
            <a:endParaRPr sz="24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10863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3900" y="1420812"/>
            <a:ext cx="5156200" cy="5157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9"/>
          <p:cNvSpPr txBox="1"/>
          <p:nvPr/>
        </p:nvSpPr>
        <p:spPr>
          <a:xfrm>
            <a:off x="165275" y="836612"/>
            <a:ext cx="115698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 i="1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P</a:t>
            </a:r>
            <a:r>
              <a:rPr lang="en-US" sz="2400" i="1" u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rimeira fase - a biblioteca digital</a:t>
            </a:r>
            <a:endParaRPr sz="2400">
              <a:latin typeface="Dosis ExtraLight"/>
              <a:ea typeface="Dosis ExtraLight"/>
              <a:cs typeface="Dosis ExtraLight"/>
              <a:sym typeface="Dosis Extra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 u="non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74DFF6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529</Words>
  <Application>Microsoft Office PowerPoint</Application>
  <PresentationFormat>Apresentação na tela (4:3)</PresentationFormat>
  <Paragraphs>135</Paragraphs>
  <Slides>41</Slides>
  <Notes>41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7" baseType="lpstr">
      <vt:lpstr>Arial</vt:lpstr>
      <vt:lpstr>Dosis</vt:lpstr>
      <vt:lpstr>Calibri</vt:lpstr>
      <vt:lpstr>Verdana</vt:lpstr>
      <vt:lpstr>Dosis ExtraLight</vt:lpstr>
      <vt:lpstr>Simple Light</vt:lpstr>
      <vt:lpstr>Uma pequena história</vt:lpstr>
      <vt:lpstr>Apresentação do PowerPoint</vt:lpstr>
      <vt:lpstr>A biblioteca digital e o banco de dados do NuPILL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Desde a sexta versão, a biblioteca digital e o banco de dados estão, assim, totalmente integrados   http://www.literaturabrasileira.ufsc.br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Alguns resultados</vt:lpstr>
      <vt:lpstr>Auto representado na Festa de São Lourenço - Anchieta</vt:lpstr>
      <vt:lpstr>Antologia de poemas de Gregório de Matos</vt:lpstr>
      <vt:lpstr>Apresentação do PowerPoint</vt:lpstr>
      <vt:lpstr>Antologia de poemas de Gregório de Matos</vt:lpstr>
      <vt:lpstr>Apresentação do PowerPoint</vt:lpstr>
      <vt:lpstr>Antologia de poemas de Gregório de Matos</vt:lpstr>
      <vt:lpstr>Antologia de poemas de Gregório de Matos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pequena história</dc:title>
  <dc:creator>user</dc:creator>
  <cp:lastModifiedBy>Nupill</cp:lastModifiedBy>
  <cp:revision>25</cp:revision>
  <dcterms:created xsi:type="dcterms:W3CDTF">2012-05-06T17:10:28Z</dcterms:created>
  <dcterms:modified xsi:type="dcterms:W3CDTF">2023-06-20T12:52:48Z</dcterms:modified>
</cp:coreProperties>
</file>