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5" r:id="rId4"/>
    <p:sldId id="257" r:id="rId5"/>
    <p:sldId id="258" r:id="rId6"/>
    <p:sldId id="274" r:id="rId7"/>
    <p:sldId id="270" r:id="rId8"/>
    <p:sldId id="271" r:id="rId9"/>
    <p:sldId id="276" r:id="rId10"/>
    <p:sldId id="306" r:id="rId11"/>
    <p:sldId id="307" r:id="rId12"/>
    <p:sldId id="308" r:id="rId13"/>
    <p:sldId id="277" r:id="rId14"/>
    <p:sldId id="278" r:id="rId15"/>
    <p:sldId id="279" r:id="rId16"/>
    <p:sldId id="305" r:id="rId17"/>
    <p:sldId id="260" r:id="rId18"/>
    <p:sldId id="266" r:id="rId19"/>
    <p:sldId id="303" r:id="rId20"/>
    <p:sldId id="304" r:id="rId21"/>
    <p:sldId id="280" r:id="rId22"/>
    <p:sldId id="281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0744DB-A4F0-40D9-9D23-30E1F1C3A040}" type="datetimeFigureOut">
              <a:rPr lang="pt-BR" smtClean="0"/>
              <a:pPr/>
              <a:t>13/03/2023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34D229-417B-425A-9227-110F27B92C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mooringsystems.com/images/coring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mooringsystems.com/images/coring0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Microfitobentos</a:t>
            </a:r>
            <a:r>
              <a:rPr lang="pt-BR" dirty="0"/>
              <a:t>	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Fitobentos</a:t>
            </a:r>
            <a:r>
              <a:rPr lang="pt-BR" dirty="0"/>
              <a:t> – Oceanografia – Prof. Leonardo</a:t>
            </a:r>
          </a:p>
        </p:txBody>
      </p:sp>
      <p:pic>
        <p:nvPicPr>
          <p:cNvPr id="25602" name="Picture 2" descr="http://theseamonster.net/wp-content/uploads/sand-bubble-crab-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762500" cy="3181350"/>
          </a:xfrm>
          <a:prstGeom prst="rect">
            <a:avLst/>
          </a:prstGeom>
          <a:noFill/>
        </p:spPr>
      </p:pic>
      <p:pic>
        <p:nvPicPr>
          <p:cNvPr id="25604" name="Picture 4" descr="http://bp0.blogger.com/_Vxu_tx5NynY/SDkJOjl7FzI/AAAAAAAAG7Y/Nod9Hujw6uo/s400/DSC_4404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57430"/>
            <a:ext cx="381000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A3077-26A6-4EAF-A0FA-951CE5A5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52D2F9-15D8-40FD-8FF1-4DDC9D9817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Coleta de MFB – diatomáceas – vídeos do Lobo</a:t>
            </a:r>
          </a:p>
        </p:txBody>
      </p:sp>
    </p:spTree>
    <p:extLst>
      <p:ext uri="{BB962C8B-B14F-4D97-AF65-F5344CB8AC3E}">
        <p14:creationId xmlns:p14="http://schemas.microsoft.com/office/powerpoint/2010/main" val="145954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E16F6-EFFC-48B2-93DB-05091CE3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Cistos de dinoflagelados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5127D-AEB8-49F9-9EB0-A7373BD27D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https://www.e-education.psu.edu/earth103/node/690</a:t>
            </a:r>
          </a:p>
        </p:txBody>
      </p:sp>
      <p:pic>
        <p:nvPicPr>
          <p:cNvPr id="2050" name="Picture 2" descr="Dinoflagellate cysts -ancient and modern.1-6. One of the first... |  Download Scientific Diagram">
            <a:extLst>
              <a:ext uri="{FF2B5EF4-FFF2-40B4-BE49-F238E27FC236}">
                <a16:creationId xmlns:a16="http://schemas.microsoft.com/office/drawing/2014/main" id="{E8E8B532-F773-4744-B9B6-F24DBC19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10" y="2039684"/>
            <a:ext cx="5244380" cy="48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C4C8C-F565-4445-A309-2B1B51B0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06C270-5585-4729-B943-92764C774D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Light microscopic photographs of modern cysts of autotrophic... | Download  Scientific Diagram">
            <a:extLst>
              <a:ext uri="{FF2B5EF4-FFF2-40B4-BE49-F238E27FC236}">
                <a16:creationId xmlns:a16="http://schemas.microsoft.com/office/drawing/2014/main" id="{ED154F27-02C4-40CA-BF3C-5F8522EF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5033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3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1E7B6-7A12-4FC7-AD1C-999F066A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4824"/>
            <a:ext cx="3743328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Cistos de dinoflagelados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E6ADBEC-2F80-409D-B26D-48E296DA9E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1398" t="17618" r="39861" b="5502"/>
          <a:stretch/>
        </p:blipFill>
        <p:spPr>
          <a:xfrm>
            <a:off x="3248100" y="480208"/>
            <a:ext cx="5283252" cy="5897584"/>
          </a:xfrm>
        </p:spPr>
      </p:pic>
    </p:spTree>
    <p:extLst>
      <p:ext uri="{BB962C8B-B14F-4D97-AF65-F5344CB8AC3E}">
        <p14:creationId xmlns:p14="http://schemas.microsoft.com/office/powerpoint/2010/main" val="13412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9DA56-1E40-4F6A-8F62-15B34E4E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147FAA-CC7C-45F0-A9D8-8328DCE4C1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E9B903-62D8-41F8-8A31-024117DE0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4445" r="39763" b="8000"/>
          <a:stretch/>
        </p:blipFill>
        <p:spPr>
          <a:xfrm rot="5400000">
            <a:off x="1384252" y="427829"/>
            <a:ext cx="6231479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81C62-6EB6-4BF0-AC14-BD53C9D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0B5378-CE25-453A-A01D-A8F812455D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2D82BE-28D5-430A-9261-11AA27956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14445" r="38975" b="9401"/>
          <a:stretch/>
        </p:blipFill>
        <p:spPr>
          <a:xfrm rot="5400000">
            <a:off x="1009693" y="438578"/>
            <a:ext cx="618850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F51AA-0524-486A-A5D3-395AF2D8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84847C-902A-45DD-80E4-93A16868E0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151A6E-467C-4A6D-868E-C5E558E4C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4445" r="39763" b="8000"/>
          <a:stretch/>
        </p:blipFill>
        <p:spPr>
          <a:xfrm rot="5400000">
            <a:off x="1534767" y="273544"/>
            <a:ext cx="621848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0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Box </a:t>
            </a:r>
            <a:r>
              <a:rPr lang="pt-BR" dirty="0" err="1"/>
              <a:t>corer</a:t>
            </a:r>
            <a:endParaRPr lang="pt-BR" dirty="0"/>
          </a:p>
        </p:txBody>
      </p:sp>
      <p:pic>
        <p:nvPicPr>
          <p:cNvPr id="40962" name="Picture 2" descr="http://www.kc-denmark.dk/public_html/sediment/bc600_1000/boxcorer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050492" cy="4214842"/>
          </a:xfrm>
          <a:prstGeom prst="rect">
            <a:avLst/>
          </a:prstGeom>
          <a:noFill/>
        </p:spPr>
      </p:pic>
      <p:pic>
        <p:nvPicPr>
          <p:cNvPr id="40964" name="Picture 4" descr="http://www.kc-denmark.dk/public_html/sediment/80.000%20-%20Box%20corer%20-%20schematic%20of%20function_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5429238" cy="314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Sediment</a:t>
            </a:r>
            <a:r>
              <a:rPr lang="pt-BR" dirty="0"/>
              <a:t> </a:t>
            </a:r>
            <a:r>
              <a:rPr lang="pt-BR" dirty="0" err="1"/>
              <a:t>corer</a:t>
            </a:r>
            <a:endParaRPr lang="pt-BR" dirty="0"/>
          </a:p>
        </p:txBody>
      </p:sp>
      <p:pic>
        <p:nvPicPr>
          <p:cNvPr id="34818" name="Picture 2" descr="http://www.rickly.com/as/images/CORES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4572032" cy="1928566"/>
          </a:xfrm>
          <a:prstGeom prst="rect">
            <a:avLst/>
          </a:prstGeom>
          <a:noFill/>
        </p:spPr>
      </p:pic>
      <p:pic>
        <p:nvPicPr>
          <p:cNvPr id="34820" name="Picture 4" descr="http://biology.queensu.ca/~pearl/pics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1785926"/>
            <a:ext cx="4105275" cy="4733925"/>
          </a:xfrm>
          <a:prstGeom prst="rect">
            <a:avLst/>
          </a:prstGeom>
          <a:noFill/>
        </p:spPr>
      </p:pic>
      <p:pic>
        <p:nvPicPr>
          <p:cNvPr id="34822" name="Picture 6" descr="http://www.hydrobios.de/images/produkte/bodengreifer_stechroh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357694"/>
            <a:ext cx="2266950" cy="1905001"/>
          </a:xfrm>
          <a:prstGeom prst="rect">
            <a:avLst/>
          </a:prstGeom>
          <a:noFill/>
        </p:spPr>
      </p:pic>
      <p:pic>
        <p:nvPicPr>
          <p:cNvPr id="34824" name="Picture 8" descr="http://www.hydrobios.de/images/produkte/bodengreifer_stechroh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24250"/>
            <a:ext cx="12954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Universal corer main bo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28737"/>
            <a:ext cx="3143250" cy="4200526"/>
          </a:xfrm>
          <a:prstGeom prst="rect">
            <a:avLst/>
          </a:prstGeom>
          <a:noFill/>
        </p:spPr>
      </p:pic>
      <p:pic>
        <p:nvPicPr>
          <p:cNvPr id="2052" name="Picture 4" descr="Gravity sediment cor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80728"/>
            <a:ext cx="2186930" cy="431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2290786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Grupo genérico de microalgas (diatomáceas, </a:t>
            </a:r>
            <a:r>
              <a:rPr lang="pt-BR" dirty="0" err="1"/>
              <a:t>euglenóides</a:t>
            </a:r>
            <a:r>
              <a:rPr lang="pt-BR" dirty="0"/>
              <a:t>, crisofíceas, dinoflagelados), </a:t>
            </a:r>
            <a:r>
              <a:rPr lang="pt-BR" dirty="0" err="1"/>
              <a:t>cianobactérias</a:t>
            </a:r>
            <a:r>
              <a:rPr lang="pt-BR" dirty="0"/>
              <a:t> e outras bactérias fotossintetizantes que colonizam substratos </a:t>
            </a:r>
            <a:r>
              <a:rPr lang="pt-BR" dirty="0" err="1"/>
              <a:t>bênticos</a:t>
            </a:r>
            <a:endParaRPr lang="pt-BR" dirty="0"/>
          </a:p>
          <a:p>
            <a:r>
              <a:rPr lang="pt-BR" dirty="0" err="1"/>
              <a:t>Frequentemente</a:t>
            </a:r>
            <a:r>
              <a:rPr lang="pt-BR" dirty="0"/>
              <a:t> acumulam-se na superfície do sedimento em altas densidades formando biofilmes fotossintéticos que desempenham importantes funções ecossistêmicas em ambientes estuarinos e costeiros</a:t>
            </a:r>
          </a:p>
          <a:p>
            <a:r>
              <a:rPr lang="pt-BR" dirty="0"/>
              <a:t>Medeiam fluxos de nutrientes entre sedimento e coluna de água, são importantes fontes de alimento, estabilizam sedimentos e podem contribuir em até 50% da produtividade estuarina. </a:t>
            </a:r>
          </a:p>
          <a:p>
            <a:endParaRPr lang="pt-BR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0"/>
            <a:ext cx="5572164" cy="232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/>
          </a:bodyPr>
          <a:lstStyle/>
          <a:p>
            <a:r>
              <a:rPr lang="pt-BR" sz="2800" dirty="0" err="1"/>
              <a:t>Microfitobentos</a:t>
            </a:r>
            <a:r>
              <a:rPr lang="pt-BR" sz="2800" dirty="0"/>
              <a:t> - MFB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Armadilha de sedimento</a:t>
            </a:r>
          </a:p>
        </p:txBody>
      </p:sp>
      <p:pic>
        <p:nvPicPr>
          <p:cNvPr id="21506" name="Picture 2" descr="Three sediment trap de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000528" cy="4537364"/>
          </a:xfrm>
          <a:prstGeom prst="rect">
            <a:avLst/>
          </a:prstGeom>
          <a:noFill/>
        </p:spPr>
      </p:pic>
      <p:pic>
        <p:nvPicPr>
          <p:cNvPr id="21508" name="Picture 4" descr="http://www3.aims.gov.au/pages/research/boeg2002/images2/sediment-trap-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85750"/>
            <a:ext cx="2190750" cy="3143250"/>
          </a:xfrm>
          <a:prstGeom prst="rect">
            <a:avLst/>
          </a:prstGeom>
          <a:noFill/>
        </p:spPr>
      </p:pic>
      <p:pic>
        <p:nvPicPr>
          <p:cNvPr id="7" name="Picture 2" descr="http://chemoc.coas.oregonstate.edu/~bobcollier/images/2003%20Photographs/s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4079872" cy="287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5A04D-748D-436A-9EF8-58B01A18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colaterais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D0AC9B-357C-4D01-857E-E84B9167DE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Granulometria do sedimento</a:t>
            </a:r>
            <a:r>
              <a:rPr lang="pt-BR"/>
              <a:t>, cinzas, MO</a:t>
            </a:r>
            <a:endParaRPr lang="pt-BR" dirty="0"/>
          </a:p>
          <a:p>
            <a:r>
              <a:rPr lang="pt-BR" dirty="0"/>
              <a:t>Salinidade, pH, nutrientes etc. da água intersticial</a:t>
            </a:r>
          </a:p>
          <a:p>
            <a:r>
              <a:rPr lang="pt-BR" dirty="0"/>
              <a:t>Pigmentos: na mesma amostra (alíquota) analisada para contagem</a:t>
            </a:r>
          </a:p>
          <a:p>
            <a:r>
              <a:rPr lang="pt-BR" dirty="0"/>
              <a:t>Carbono Orgânico Particulado (TOC, CHN...): na mesma amostra (alíquota) analisada para contagem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16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13D3C-C593-45A2-9BEC-70806FB4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85525-F7B5-465C-AB08-C9F53B2C02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7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814514"/>
            <a:ext cx="8153400" cy="4900634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/>
              <a:t>A composição taxonômica do MFB é resultado de uma complexa interação de fatores, sendo mais importantes: luz, salinidade, nutrientes, pastagem,  e tipo de sedimento.</a:t>
            </a:r>
          </a:p>
          <a:p>
            <a:r>
              <a:rPr lang="pt-BR" dirty="0"/>
              <a:t>As variações </a:t>
            </a:r>
            <a:r>
              <a:rPr lang="pt-BR" dirty="0" err="1"/>
              <a:t>espaço-temporais</a:t>
            </a:r>
            <a:r>
              <a:rPr lang="pt-BR" dirty="0"/>
              <a:t> da biomassa do MFB são parcialmente controladas pela exposição da maré e pelas características do sedimento.</a:t>
            </a:r>
          </a:p>
          <a:p>
            <a:endParaRPr lang="pt-BR" dirty="0"/>
          </a:p>
          <a:p>
            <a:r>
              <a:rPr lang="pt-BR" dirty="0"/>
              <a:t>Sedimentos lamosos: domínio de diatomáceas</a:t>
            </a:r>
          </a:p>
          <a:p>
            <a:r>
              <a:rPr lang="pt-BR" dirty="0"/>
              <a:t>Sedimentos arenosos: mais diversos, domínio de </a:t>
            </a:r>
            <a:r>
              <a:rPr lang="pt-BR" dirty="0" err="1"/>
              <a:t>euglenóides</a:t>
            </a:r>
            <a:r>
              <a:rPr lang="pt-BR" dirty="0"/>
              <a:t> e </a:t>
            </a:r>
            <a:r>
              <a:rPr lang="pt-BR" dirty="0" err="1"/>
              <a:t>cianobactérias</a:t>
            </a: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286412" cy="220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http://sweet.ua.pt/~f1789/Images/Lo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0974"/>
            <a:ext cx="4286250" cy="649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biomareweb.org/images/news/4.5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000396" cy="299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www2.uca.es/grup-invest/ecosist-acuaticos/componentes/Personal_EDEA/Images/epm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728" y="3357562"/>
            <a:ext cx="2664296" cy="334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http://ian.umces.edu/imagelibrary/albums/userpics/10001/normal_iil-ian-aj-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72094"/>
            <a:ext cx="8463314" cy="417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4" name="Picture 2" descr="http://www.seaonscreen.org/vleet/images/hq/diatomeeenm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18968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986" name="Picture 2" descr="http://upload.wikimedia.org/wikipedia/commons/thumb/d/d2/Diatomeas_w.jpg/300px-Diatomeas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2" y="285728"/>
            <a:ext cx="457852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http://exe-ecology.com/mediapool/53/534831/resources/3549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2333619" cy="3134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img.photobucket.com/albums/v682/Testhead1313/IMG_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857652" cy="257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0" name="Picture 6" descr="http://assets.matchbin.com/sites/351/assets/kelp_imprint_5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47722" y="3309940"/>
            <a:ext cx="2857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4" name="Picture 4" descr="http://www.weekend-getaways.org/images/papakolea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215238" cy="5479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3B3CA-FD5B-418D-9FFF-B6455BA7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Coletor de MFB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78CE4D-93AF-46C5-AD5F-E6E5E46590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DDDEF68-2CD5-4D36-A49D-B330D2581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E178CAA-932B-4592-91B1-A41A1E83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213" y="1789172"/>
            <a:ext cx="3219822" cy="42930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297C13-FFE0-432D-B9AD-5F6B0AEEC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78" y="1789172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431</TotalTime>
  <Words>243</Words>
  <Application>Microsoft Office PowerPoint</Application>
  <PresentationFormat>Apresentação na tela (4:3)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Tw Cen MT</vt:lpstr>
      <vt:lpstr>Wingdings</vt:lpstr>
      <vt:lpstr>Wingdings 2</vt:lpstr>
      <vt:lpstr>Mediano</vt:lpstr>
      <vt:lpstr>Microfitobentos </vt:lpstr>
      <vt:lpstr>Microfitobentos - MFB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Coletor de MFB</vt:lpstr>
      <vt:lpstr>Apresentação do PowerPoint</vt:lpstr>
      <vt:lpstr>Cistos de dinoflagelados</vt:lpstr>
      <vt:lpstr>Apresentação do PowerPoint</vt:lpstr>
      <vt:lpstr>Cistos de dinoflagelados</vt:lpstr>
      <vt:lpstr>Apresentação do PowerPoint</vt:lpstr>
      <vt:lpstr>Apresentação do PowerPoint</vt:lpstr>
      <vt:lpstr>Apresentação do PowerPoint</vt:lpstr>
      <vt:lpstr>Box corer</vt:lpstr>
      <vt:lpstr>Sediment corer</vt:lpstr>
      <vt:lpstr>Apresentação do PowerPoint</vt:lpstr>
      <vt:lpstr>Armadilha de sedimento</vt:lpstr>
      <vt:lpstr>Variáveis colaterais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rorig</dc:creator>
  <cp:lastModifiedBy>Leonardo Rörig</cp:lastModifiedBy>
  <cp:revision>37</cp:revision>
  <dcterms:created xsi:type="dcterms:W3CDTF">2012-03-14T17:47:28Z</dcterms:created>
  <dcterms:modified xsi:type="dcterms:W3CDTF">2023-03-13T13:13:32Z</dcterms:modified>
</cp:coreProperties>
</file>