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7" r:id="rId3"/>
    <p:sldId id="285" r:id="rId4"/>
    <p:sldId id="286" r:id="rId5"/>
    <p:sldId id="276" r:id="rId6"/>
    <p:sldId id="278" r:id="rId7"/>
    <p:sldId id="275" r:id="rId8"/>
    <p:sldId id="279" r:id="rId9"/>
    <p:sldId id="280" r:id="rId10"/>
    <p:sldId id="281" r:id="rId11"/>
    <p:sldId id="313" r:id="rId12"/>
    <p:sldId id="282" r:id="rId13"/>
    <p:sldId id="284" r:id="rId14"/>
    <p:sldId id="283" r:id="rId15"/>
    <p:sldId id="287" r:id="rId16"/>
    <p:sldId id="288" r:id="rId17"/>
    <p:sldId id="295" r:id="rId18"/>
    <p:sldId id="308" r:id="rId19"/>
    <p:sldId id="307" r:id="rId20"/>
    <p:sldId id="309" r:id="rId21"/>
    <p:sldId id="306" r:id="rId22"/>
    <p:sldId id="310" r:id="rId23"/>
    <p:sldId id="293" r:id="rId24"/>
    <p:sldId id="294" r:id="rId25"/>
    <p:sldId id="291" r:id="rId26"/>
    <p:sldId id="296" r:id="rId27"/>
    <p:sldId id="300" r:id="rId28"/>
    <p:sldId id="297" r:id="rId29"/>
    <p:sldId id="298" r:id="rId30"/>
    <p:sldId id="299" r:id="rId31"/>
    <p:sldId id="301" r:id="rId32"/>
    <p:sldId id="302" r:id="rId33"/>
    <p:sldId id="304" r:id="rId34"/>
    <p:sldId id="305" r:id="rId35"/>
    <p:sldId id="303" r:id="rId36"/>
    <p:sldId id="312" r:id="rId37"/>
    <p:sldId id="292" r:id="rId38"/>
    <p:sldId id="311" r:id="rId3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uario" initials="U" lastIdx="4" clrIdx="0">
    <p:extLst>
      <p:ext uri="{19B8F6BF-5375-455C-9EA6-DF929625EA0E}">
        <p15:presenceInfo xmlns:p15="http://schemas.microsoft.com/office/powerpoint/2012/main" userId="Usuari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6D2ACA-79C6-4811-9AAE-4D367810BD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4DCDECA-9465-4C32-8FDB-DE93FA6CB5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73B454A-A010-4D3B-AB11-0FC21C5DB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3A023-0411-4985-8E51-C15029D7F5A6}" type="datetimeFigureOut">
              <a:rPr lang="pt-BR" smtClean="0"/>
              <a:t>07/07/2020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12CCA30-CE60-4457-8131-B9C7F1556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576C1F4-33B3-4301-85A0-B94B981F4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E5C51-26D2-48C7-8C56-D116D55637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4855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863DE7-105E-4FE3-9C60-D18C8D446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5FC5FB1-E549-48B9-A7B7-4D4581F681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FDC292D-5146-4756-9788-B2DC9CEDB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3A023-0411-4985-8E51-C15029D7F5A6}" type="datetimeFigureOut">
              <a:rPr lang="pt-BR" smtClean="0"/>
              <a:t>07/07/2020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8267724-6869-40CC-BA06-85D287D57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9885C3E-445A-44E2-9B7F-9AF14BA7F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E5C51-26D2-48C7-8C56-D116D55637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0323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62ED462-00FD-4CF9-9718-FC67B19ECB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644E78B-B0B6-44C2-A7B2-E451AC3C9C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6C0892C-7930-4F62-9EA3-7E9D2323C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3A023-0411-4985-8E51-C15029D7F5A6}" type="datetimeFigureOut">
              <a:rPr lang="pt-BR" smtClean="0"/>
              <a:t>07/07/2020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4C413AE-F7A5-4B74-90B1-4A7594DAC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55F1908-4EBC-44E0-9C5A-73A3D4AF9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E5C51-26D2-48C7-8C56-D116D55637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4530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54F1A1-9267-4328-B2D5-7468A3B73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E35948B-30F4-4117-BFAC-35F20470EE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7C9AFFE-0D5C-4450-B25A-637DEB8EA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3A023-0411-4985-8E51-C15029D7F5A6}" type="datetimeFigureOut">
              <a:rPr lang="pt-BR" smtClean="0"/>
              <a:t>07/07/2020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5BA9F76-75B2-44F4-9A26-5D6CC247D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57CBA1D-F157-4F73-A6FD-9146B6496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E5C51-26D2-48C7-8C56-D116D55637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9839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B9FA7D-66FC-4F51-B077-E5977C3E3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AFBCDD7-F849-4154-8FDB-28230363C9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8778A02-15E7-4FEF-8555-648D9902A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3A023-0411-4985-8E51-C15029D7F5A6}" type="datetimeFigureOut">
              <a:rPr lang="pt-BR" smtClean="0"/>
              <a:t>07/07/2020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AA1CD7F-79CA-4CA8-90F6-1563C594E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F05B03D-77D9-465A-99D8-E5A15323B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E5C51-26D2-48C7-8C56-D116D55637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7121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3CC675-84B5-4814-95C3-95E56F3B6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B36FFC4-5192-460E-8E70-168C316ABD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2D3C438-9BD7-43A0-9377-6F41E237FC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ED79716-89B7-489D-8459-209A2E351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3A023-0411-4985-8E51-C15029D7F5A6}" type="datetimeFigureOut">
              <a:rPr lang="pt-BR" smtClean="0"/>
              <a:t>07/07/2020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09FC199-0055-4DA0-A55E-31FC2637B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135B8AB-5AB7-49C9-A569-54A041CAC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E5C51-26D2-48C7-8C56-D116D55637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7754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2D5C07-62C4-42EA-A4E0-F5075EEFD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0018341-BE6A-44A0-8DC7-09DE43209B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130E738-0F80-4384-97D6-BD2E4D4B6E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A3838A7-97DF-4CF7-AD33-72698536F2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92F8DF6-EE14-4CEA-A3E0-339B9F437C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18CA2BB0-F158-4E08-A18D-297D5D6AA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3A023-0411-4985-8E51-C15029D7F5A6}" type="datetimeFigureOut">
              <a:rPr lang="pt-BR" smtClean="0"/>
              <a:t>07/07/2020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52C9B1C3-F48C-44DD-B340-F04BA0B2E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E3A6B2CC-8ACF-4568-8774-EAEADFEFB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E5C51-26D2-48C7-8C56-D116D55637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0634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95C757-B03B-4ED8-AC4B-F18FC6600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264818AB-268C-4F2A-ABE4-7B5CAE4B7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3A023-0411-4985-8E51-C15029D7F5A6}" type="datetimeFigureOut">
              <a:rPr lang="pt-BR" smtClean="0"/>
              <a:t>07/07/2020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2247430-C904-46EA-A807-EFB9DF56B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1D22BF0-97DD-4FE1-8C48-97B4D0A18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E5C51-26D2-48C7-8C56-D116D55637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5195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0EB5A90-225D-40D3-A922-14D35C1EB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3A023-0411-4985-8E51-C15029D7F5A6}" type="datetimeFigureOut">
              <a:rPr lang="pt-BR" smtClean="0"/>
              <a:t>07/07/2020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DF2239BB-35AD-4FE9-A32F-DF981E7B2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0575352-EEF4-4EC8-82A2-73A410F39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E5C51-26D2-48C7-8C56-D116D55637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630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6222DE-6F72-44ED-90BA-9EB35EFA5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A3EE9EB-1681-4957-8B21-208AFA6C0C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29A90A4-D39F-44B7-A07F-E34E8627F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B89DE4A-3694-4300-BD10-1FCDA029A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3A023-0411-4985-8E51-C15029D7F5A6}" type="datetimeFigureOut">
              <a:rPr lang="pt-BR" smtClean="0"/>
              <a:t>07/07/2020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F335BA4-C2DD-4D77-89B4-92E65F3F4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740E502-5369-4A48-8051-A83FF9149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E5C51-26D2-48C7-8C56-D116D55637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4476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08DD0F-AB8B-4CED-9BA9-9B391702F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60E110D5-071E-4179-B4EC-5D69C0F095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0E54897-9FE7-44F5-81DA-820640525E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50A3616-FEEE-4C5B-815C-5122E3D63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3A023-0411-4985-8E51-C15029D7F5A6}" type="datetimeFigureOut">
              <a:rPr lang="pt-BR" smtClean="0"/>
              <a:t>07/07/2020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2F3FDF4-B428-4E1A-B6F1-F635E7FEF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B36C2D2-4B68-4508-AC8E-9169BBF85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E5C51-26D2-48C7-8C56-D116D55637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9906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28FD0F14-28B9-412D-AA3A-C656E22E5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F8F2B5B-179D-43FC-B492-B8773684FF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EC65B5F-FAF3-420B-A0BC-56685E7F8F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83A023-0411-4985-8E51-C15029D7F5A6}" type="datetimeFigureOut">
              <a:rPr lang="pt-BR" smtClean="0"/>
              <a:t>07/07/2020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0FFA54A-D95F-4812-BB57-849BFA6389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BC4A7B9-2CBA-4274-B59C-D0241C94CA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E5C51-26D2-48C7-8C56-D116D55637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5306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web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g1.globo.com/economia/noticia/2020/06/16/pandemia-fez-177-milhoes-de-brasileiros-desistirem-de-procurar-emprego-na-ultima-semana-de-maio-diz-ibge.ghtml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www.youtube.com/watch?v=DSfvH67id0Q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www.youtube.com/watch?v=PNScOhcAXhM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convergenciadigital.com.br/cgi/cgilua.exe/sys/start.htm?UserActiveTemplate=site&amp;infoid=53911&amp;sid=4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1.web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DA7A31-2D36-40A4-8F12-DCDF23DC32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" y="3246782"/>
            <a:ext cx="9894278" cy="1475135"/>
          </a:xfrm>
        </p:spPr>
        <p:txBody>
          <a:bodyPr>
            <a:noAutofit/>
          </a:bodyPr>
          <a:lstStyle/>
          <a:p>
            <a:r>
              <a:rPr lang="pt-BR" sz="8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Economia Criativa</a:t>
            </a:r>
            <a:r>
              <a:rPr lang="pt-BR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pt-BR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br>
              <a:rPr lang="pt-BR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Modelos de Autogestão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A386B7E-4E45-4F7A-B227-6F49353F3E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644" y="0"/>
            <a:ext cx="1321695" cy="1302971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F5224612-E8E2-4706-8276-03F3D26313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500" y="5005178"/>
            <a:ext cx="1475135" cy="1475135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90BB6A45-1A79-4E3C-BCD2-1E120EDC12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252" y="5393635"/>
            <a:ext cx="1801754" cy="10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8742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C7E9E01B-DD35-4C6C-84DE-2C17A0A354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76135">
            <a:off x="-6151" y="4441317"/>
            <a:ext cx="2832290" cy="2832290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2D400BA-2634-438D-AF9A-CC06301DD7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644" y="1379578"/>
            <a:ext cx="11966712" cy="4756126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dirty="0"/>
              <a:t>“Um plano de Marketing é o planejamento das ações de Marketing de uma empresa a fim de alcançar um determinado objetivo. O planejamento pode ser voltado para a marca, para um produto específico ou para um serviço oferecido pela empresa. Esse plano guiará as ações estratégicas do negócio” (Gabriel, 2019).</a:t>
            </a:r>
          </a:p>
        </p:txBody>
      </p:sp>
      <p:sp>
        <p:nvSpPr>
          <p:cNvPr id="4" name="Seta: para a Direita 3">
            <a:extLst>
              <a:ext uri="{FF2B5EF4-FFF2-40B4-BE49-F238E27FC236}">
                <a16:creationId xmlns:a16="http://schemas.microsoft.com/office/drawing/2014/main" id="{FDF943C0-19B3-4014-9062-07563E2E099A}"/>
              </a:ext>
            </a:extLst>
          </p:cNvPr>
          <p:cNvSpPr/>
          <p:nvPr/>
        </p:nvSpPr>
        <p:spPr>
          <a:xfrm>
            <a:off x="0" y="-60133"/>
            <a:ext cx="11039061" cy="16163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800" dirty="0"/>
              <a:t>O que é um Plano de Marketing?</a:t>
            </a:r>
          </a:p>
        </p:txBody>
      </p:sp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039E00D1-697C-49E7-838F-4661F981A98B}"/>
              </a:ext>
            </a:extLst>
          </p:cNvPr>
          <p:cNvCxnSpPr>
            <a:cxnSpLocks/>
          </p:cNvCxnSpPr>
          <p:nvPr/>
        </p:nvCxnSpPr>
        <p:spPr>
          <a:xfrm>
            <a:off x="2332821" y="5857461"/>
            <a:ext cx="152356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m 12">
            <a:extLst>
              <a:ext uri="{FF2B5EF4-FFF2-40B4-BE49-F238E27FC236}">
                <a16:creationId xmlns:a16="http://schemas.microsoft.com/office/drawing/2014/main" id="{21FDFFDA-6980-4D97-9E54-44CBF22420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859" y="4991288"/>
            <a:ext cx="2332739" cy="1433110"/>
          </a:xfrm>
          <a:prstGeom prst="rect">
            <a:avLst/>
          </a:prstGeom>
        </p:spPr>
      </p:pic>
      <p:cxnSp>
        <p:nvCxnSpPr>
          <p:cNvPr id="15" name="Conector de Seta Reta 14">
            <a:extLst>
              <a:ext uri="{FF2B5EF4-FFF2-40B4-BE49-F238E27FC236}">
                <a16:creationId xmlns:a16="http://schemas.microsoft.com/office/drawing/2014/main" id="{046F6563-985F-4DED-9107-837AF0030E00}"/>
              </a:ext>
            </a:extLst>
          </p:cNvPr>
          <p:cNvCxnSpPr>
            <a:cxnSpLocks/>
          </p:cNvCxnSpPr>
          <p:nvPr/>
        </p:nvCxnSpPr>
        <p:spPr>
          <a:xfrm>
            <a:off x="6639595" y="5833447"/>
            <a:ext cx="175346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Imagem 20">
            <a:extLst>
              <a:ext uri="{FF2B5EF4-FFF2-40B4-BE49-F238E27FC236}">
                <a16:creationId xmlns:a16="http://schemas.microsoft.com/office/drawing/2014/main" id="{284D4A81-3A02-479D-A975-E292B912127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24" t="1986" r="25306" b="9275"/>
          <a:stretch/>
        </p:blipFill>
        <p:spPr>
          <a:xfrm>
            <a:off x="8986717" y="4565723"/>
            <a:ext cx="2560268" cy="2178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653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B67AE0F-3C88-4761-9B19-6A631819DA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8800" b="1" dirty="0"/>
              <a:t>Gestão</a:t>
            </a:r>
            <a:r>
              <a:rPr lang="pt-BR" sz="8800" dirty="0"/>
              <a:t> </a:t>
            </a:r>
            <a:r>
              <a:rPr lang="pt-BR" sz="8800" dirty="0">
                <a:solidFill>
                  <a:srgbClr val="FF0000"/>
                </a:solidFill>
              </a:rPr>
              <a:t>x</a:t>
            </a:r>
            <a:r>
              <a:rPr lang="pt-BR" sz="8800" dirty="0"/>
              <a:t> </a:t>
            </a:r>
            <a:r>
              <a:rPr lang="pt-BR" sz="8800" b="1" dirty="0"/>
              <a:t>Autogestão 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BB81E8C2-9FE9-4B6A-8BEA-9850277320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5268" y="5981606"/>
            <a:ext cx="1774090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9212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9540B67-3493-49AE-9874-5267CD6590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083" y="1533378"/>
            <a:ext cx="11662117" cy="5148776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pt-BR" dirty="0">
                <a:latin typeface="Georgia" panose="02040502050405020303" pitchFamily="18" charset="0"/>
              </a:rPr>
              <a:t>Quais ou qual é o produto?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>
                <a:latin typeface="Georgia" panose="02040502050405020303" pitchFamily="18" charset="0"/>
              </a:rPr>
              <a:t>Como é feito?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>
                <a:latin typeface="Georgia" panose="02040502050405020303" pitchFamily="18" charset="0"/>
              </a:rPr>
              <a:t>Em quais lugares é vendido?</a:t>
            </a:r>
          </a:p>
          <a:p>
            <a:endParaRPr lang="pt-BR" dirty="0"/>
          </a:p>
          <a:p>
            <a:pPr marL="0" indent="0" algn="just">
              <a:lnSpc>
                <a:spcPct val="150000"/>
              </a:lnSpc>
              <a:buNone/>
            </a:pPr>
            <a:r>
              <a:rPr lang="pt-BR" dirty="0"/>
              <a:t>“</a:t>
            </a:r>
            <a:r>
              <a:rPr lang="pt-BR" dirty="0">
                <a:latin typeface="Georgia" panose="02040502050405020303" pitchFamily="18" charset="0"/>
              </a:rPr>
              <a:t>O processo de acompanhamento é fundamental para que possíveis correções e mudanças sejam adotadas no momento correto e para que o plano de Marketing seja realmente efetivo para a empresa</a:t>
            </a:r>
            <a:r>
              <a:rPr lang="pt-BR" dirty="0"/>
              <a:t>”. ” (Gabriel, 2019).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464C136B-E5B8-4212-B974-F6DE08E8A564}"/>
              </a:ext>
            </a:extLst>
          </p:cNvPr>
          <p:cNvSpPr/>
          <p:nvPr/>
        </p:nvSpPr>
        <p:spPr>
          <a:xfrm>
            <a:off x="6096000" y="1533378"/>
            <a:ext cx="5555516" cy="163185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>
                <a:latin typeface="Georgia" panose="02040502050405020303" pitchFamily="18" charset="0"/>
              </a:rPr>
              <a:t>O plano reflete o posicionamento </a:t>
            </a:r>
          </a:p>
          <a:p>
            <a:pPr algn="ctr"/>
            <a:r>
              <a:rPr lang="pt-BR" sz="2800" dirty="0">
                <a:latin typeface="Georgia" panose="02040502050405020303" pitchFamily="18" charset="0"/>
              </a:rPr>
              <a:t>do empreendimento</a:t>
            </a:r>
            <a:r>
              <a:rPr lang="pt-BR" sz="2800" dirty="0"/>
              <a:t>.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BFE2D2F-4B8D-4579-BA04-DAB0073A0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7910" y="6169759"/>
            <a:ext cx="1774090" cy="646232"/>
          </a:xfrm>
          <a:prstGeom prst="rect">
            <a:avLst/>
          </a:prstGeom>
        </p:spPr>
      </p:pic>
      <p:sp>
        <p:nvSpPr>
          <p:cNvPr id="6" name="Seta: para a Direita 5">
            <a:extLst>
              <a:ext uri="{FF2B5EF4-FFF2-40B4-BE49-F238E27FC236}">
                <a16:creationId xmlns:a16="http://schemas.microsoft.com/office/drawing/2014/main" id="{E9F2B541-4116-41ED-B597-3B312D1A37A0}"/>
              </a:ext>
            </a:extLst>
          </p:cNvPr>
          <p:cNvSpPr/>
          <p:nvPr/>
        </p:nvSpPr>
        <p:spPr>
          <a:xfrm>
            <a:off x="0" y="42009"/>
            <a:ext cx="10972800" cy="129960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dirty="0"/>
              <a:t>Para o plano... </a:t>
            </a:r>
          </a:p>
        </p:txBody>
      </p:sp>
    </p:spTree>
    <p:extLst>
      <p:ext uri="{BB962C8B-B14F-4D97-AF65-F5344CB8AC3E}">
        <p14:creationId xmlns:p14="http://schemas.microsoft.com/office/powerpoint/2010/main" val="4246033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E85B4F2-70FB-4536-B140-C002EE9FBF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6092" y="2124222"/>
            <a:ext cx="10663311" cy="4052741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pt-BR" dirty="0"/>
              <a:t>Resumo do que é a empresa e o produto.</a:t>
            </a:r>
          </a:p>
          <a:p>
            <a:pPr marL="514350" indent="-514350">
              <a:buFont typeface="+mj-lt"/>
              <a:buAutoNum type="arabicPeriod"/>
            </a:pPr>
            <a:endParaRPr lang="pt-BR" dirty="0"/>
          </a:p>
          <a:p>
            <a:pPr marL="514350" indent="-514350">
              <a:buFont typeface="+mj-lt"/>
              <a:buAutoNum type="arabicPeriod"/>
            </a:pPr>
            <a:r>
              <a:rPr lang="pt-BR" dirty="0"/>
              <a:t>Analisar o ambiente </a:t>
            </a:r>
            <a:r>
              <a:rPr lang="pt-BR" spc="600" dirty="0">
                <a:solidFill>
                  <a:srgbClr val="C00000"/>
                </a:solidFill>
              </a:rPr>
              <a:t>INTERNO</a:t>
            </a:r>
            <a:r>
              <a:rPr lang="pt-BR" dirty="0"/>
              <a:t> e </a:t>
            </a:r>
            <a:r>
              <a:rPr lang="pt-BR" spc="600" dirty="0">
                <a:solidFill>
                  <a:srgbClr val="C00000"/>
                </a:solidFill>
              </a:rPr>
              <a:t>EXTERNO</a:t>
            </a:r>
          </a:p>
          <a:p>
            <a:pPr marL="514350" indent="-514350">
              <a:buFont typeface="+mj-lt"/>
              <a:buAutoNum type="arabicPeriod"/>
            </a:pPr>
            <a:endParaRPr lang="pt-BR" dirty="0"/>
          </a:p>
          <a:p>
            <a:pPr marL="514350" indent="-514350">
              <a:buFont typeface="+mj-lt"/>
              <a:buAutoNum type="arabicPeriod"/>
            </a:pPr>
            <a:r>
              <a:rPr lang="pt-BR" dirty="0"/>
              <a:t>Checklist</a:t>
            </a:r>
          </a:p>
          <a:p>
            <a:pPr marL="514350" indent="-514350">
              <a:buFont typeface="+mj-lt"/>
              <a:buAutoNum type="arabicPeriod"/>
            </a:pPr>
            <a:endParaRPr lang="pt-BR" dirty="0"/>
          </a:p>
          <a:p>
            <a:pPr marL="514350" indent="-514350">
              <a:buFont typeface="+mj-lt"/>
              <a:buAutoNum type="arabicPeriod"/>
            </a:pPr>
            <a:r>
              <a:rPr lang="pt-BR" dirty="0"/>
              <a:t>Como fazer uma </a:t>
            </a:r>
            <a:r>
              <a:rPr lang="pt-BR" b="1" spc="300" dirty="0">
                <a:solidFill>
                  <a:srgbClr val="C00000"/>
                </a:solidFill>
              </a:rPr>
              <a:t>AÇÃO</a:t>
            </a:r>
            <a:r>
              <a:rPr lang="pt-BR" dirty="0"/>
              <a:t>, se você não sabia que era para fazer? </a:t>
            </a:r>
          </a:p>
        </p:txBody>
      </p:sp>
      <p:sp>
        <p:nvSpPr>
          <p:cNvPr id="4" name="Seta: para a Direita 3">
            <a:extLst>
              <a:ext uri="{FF2B5EF4-FFF2-40B4-BE49-F238E27FC236}">
                <a16:creationId xmlns:a16="http://schemas.microsoft.com/office/drawing/2014/main" id="{1C37DF15-AADC-438E-B254-C2355881B6CE}"/>
              </a:ext>
            </a:extLst>
          </p:cNvPr>
          <p:cNvSpPr/>
          <p:nvPr/>
        </p:nvSpPr>
        <p:spPr>
          <a:xfrm>
            <a:off x="-1" y="385615"/>
            <a:ext cx="10663311" cy="144001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/>
              <a:t>O plano tem...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A2B918B-855F-4978-A952-EB9542E88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4174" y="5952420"/>
            <a:ext cx="1774090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396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25630B-24A8-4B88-9E04-7D534959C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1015"/>
            <a:ext cx="12192001" cy="1139483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pt-BR" sz="66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Agenda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234C175-424E-4038-9312-E182EB7BA4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6246" y="1825625"/>
            <a:ext cx="7977554" cy="4821360"/>
          </a:xfrm>
        </p:spPr>
        <p:txBody>
          <a:bodyPr>
            <a:normAutofit/>
          </a:bodyPr>
          <a:lstStyle/>
          <a:p>
            <a:pPr>
              <a:lnSpc>
                <a:spcPct val="250000"/>
              </a:lnSpc>
              <a:buFont typeface="Wingdings" panose="05000000000000000000" pitchFamily="2" charset="2"/>
              <a:buChar char="ü"/>
            </a:pPr>
            <a:r>
              <a:rPr lang="pt-BR" dirty="0">
                <a:latin typeface="Georgia" panose="02040502050405020303" pitchFamily="18" charset="0"/>
              </a:rPr>
              <a:t>Registrar as decisões da empresa. </a:t>
            </a:r>
          </a:p>
          <a:p>
            <a:pPr>
              <a:lnSpc>
                <a:spcPct val="250000"/>
              </a:lnSpc>
              <a:buFont typeface="Wingdings" panose="05000000000000000000" pitchFamily="2" charset="2"/>
              <a:buChar char="ü"/>
            </a:pPr>
            <a:r>
              <a:rPr lang="pt-BR" dirty="0">
                <a:latin typeface="Georgia" panose="02040502050405020303" pitchFamily="18" charset="0"/>
              </a:rPr>
              <a:t>O grupo de apoio - funções. </a:t>
            </a:r>
          </a:p>
          <a:p>
            <a:pPr>
              <a:lnSpc>
                <a:spcPct val="250000"/>
              </a:lnSpc>
              <a:buFont typeface="Wingdings" panose="05000000000000000000" pitchFamily="2" charset="2"/>
              <a:buChar char="ü"/>
            </a:pPr>
            <a:r>
              <a:rPr lang="pt-BR" dirty="0">
                <a:latin typeface="Georgia" panose="02040502050405020303" pitchFamily="18" charset="0"/>
              </a:rPr>
              <a:t>Criar um histórico das estratégias tomadas.</a:t>
            </a:r>
          </a:p>
          <a:p>
            <a:pPr>
              <a:lnSpc>
                <a:spcPct val="250000"/>
              </a:lnSpc>
              <a:buFont typeface="Wingdings" panose="05000000000000000000" pitchFamily="2" charset="2"/>
              <a:buChar char="ü"/>
            </a:pPr>
            <a:r>
              <a:rPr lang="pt-BR" dirty="0" err="1">
                <a:latin typeface="Georgia" panose="02040502050405020303" pitchFamily="18" charset="0"/>
              </a:rPr>
              <a:t>Ex</a:t>
            </a:r>
            <a:r>
              <a:rPr lang="pt-BR" dirty="0">
                <a:latin typeface="Georgia" panose="02040502050405020303" pitchFamily="18" charset="0"/>
              </a:rPr>
              <a:t>: </a:t>
            </a:r>
            <a:r>
              <a:rPr lang="pt-BR" u="sng" dirty="0">
                <a:latin typeface="Georgia" panose="02040502050405020303" pitchFamily="18" charset="0"/>
              </a:rPr>
              <a:t>Agenda </a:t>
            </a:r>
            <a:r>
              <a:rPr lang="pt-BR" u="sng" dirty="0" err="1">
                <a:solidFill>
                  <a:srgbClr val="FF0000"/>
                </a:solidFill>
                <a:latin typeface="Georgia" panose="02040502050405020303" pitchFamily="18" charset="0"/>
              </a:rPr>
              <a:t>Trello</a:t>
            </a:r>
            <a:r>
              <a:rPr lang="pt-BR" dirty="0">
                <a:solidFill>
                  <a:srgbClr val="FF0000"/>
                </a:solidFill>
                <a:latin typeface="Georgia" panose="02040502050405020303" pitchFamily="18" charset="0"/>
              </a:rPr>
              <a:t>. </a:t>
            </a:r>
          </a:p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8C099E9-FFDC-40F2-B336-1DC0B174D5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5527" y="6123845"/>
            <a:ext cx="1774090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5431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68606D2-2C77-4F2D-82F7-0D299C4EB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1561514"/>
            <a:ext cx="10988040" cy="4615449"/>
          </a:xfrm>
        </p:spPr>
        <p:txBody>
          <a:bodyPr/>
          <a:lstStyle/>
          <a:p>
            <a:pPr marL="0" indent="0" algn="just">
              <a:lnSpc>
                <a:spcPct val="200000"/>
              </a:lnSpc>
              <a:buNone/>
            </a:pPr>
            <a:r>
              <a:rPr lang="pt-BR" dirty="0"/>
              <a:t>“</a:t>
            </a:r>
            <a:r>
              <a:rPr lang="pt-BR" dirty="0">
                <a:latin typeface="Georgia" panose="02040502050405020303" pitchFamily="18" charset="0"/>
              </a:rPr>
              <a:t>o </a:t>
            </a:r>
            <a:r>
              <a:rPr lang="pt-BR" b="1" dirty="0">
                <a:solidFill>
                  <a:srgbClr val="C00000"/>
                </a:solidFill>
                <a:latin typeface="Georgia" panose="02040502050405020303" pitchFamily="18" charset="0"/>
              </a:rPr>
              <a:t>MICROAMBIENTE</a:t>
            </a:r>
            <a:r>
              <a:rPr lang="pt-BR" dirty="0">
                <a:latin typeface="Georgia" panose="02040502050405020303" pitchFamily="18" charset="0"/>
              </a:rPr>
              <a:t> é interno e atua no funcionamento básico da empresa. São microambientes os fornecedores, clientes, intermediários, concorrentes e público-alvo, ou seja, todos os stakeholders importantes do seu negócio”. (Dias, 2020; GABRIEL,2020)</a:t>
            </a:r>
          </a:p>
        </p:txBody>
      </p:sp>
      <p:sp>
        <p:nvSpPr>
          <p:cNvPr id="6" name="Seta: para a Direita 5">
            <a:extLst>
              <a:ext uri="{FF2B5EF4-FFF2-40B4-BE49-F238E27FC236}">
                <a16:creationId xmlns:a16="http://schemas.microsoft.com/office/drawing/2014/main" id="{73AD1610-1EC8-4B43-8B3F-D18FBB10E47C}"/>
              </a:ext>
            </a:extLst>
          </p:cNvPr>
          <p:cNvSpPr/>
          <p:nvPr/>
        </p:nvSpPr>
        <p:spPr>
          <a:xfrm>
            <a:off x="0" y="108743"/>
            <a:ext cx="10705514" cy="11445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800" dirty="0"/>
              <a:t>Analisar o micro e o macro 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6A8EB6A5-B210-46ED-91AB-FD0AC2B4F7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2150" y="5853847"/>
            <a:ext cx="1774090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77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1C89528-AD1C-4BBA-B661-2D8680E3A3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572" y="506437"/>
            <a:ext cx="11352628" cy="5670526"/>
          </a:xfrm>
        </p:spPr>
        <p:txBody>
          <a:bodyPr/>
          <a:lstStyle/>
          <a:p>
            <a:pPr marL="0" indent="0" algn="just">
              <a:lnSpc>
                <a:spcPct val="250000"/>
              </a:lnSpc>
              <a:buNone/>
            </a:pPr>
            <a:r>
              <a:rPr lang="pt-BR" dirty="0"/>
              <a:t>“</a:t>
            </a:r>
            <a:r>
              <a:rPr lang="pt-BR" b="1" spc="300" dirty="0">
                <a:solidFill>
                  <a:srgbClr val="C00000"/>
                </a:solidFill>
                <a:latin typeface="Georgia" panose="02040502050405020303" pitchFamily="18" charset="0"/>
              </a:rPr>
              <a:t>MACROAMBIENTES</a:t>
            </a:r>
            <a:r>
              <a:rPr lang="pt-BR" dirty="0"/>
              <a:t> são aqueles que trabalham em âmbitos mais amplos, como o econômico, político, jurídico, cultural, demográfico, natural e tecnológico. São fatores difíceis de serem controlados e costumam funcionar de acordo com o país/cidade em que a empresa se encontra”. (DIAS, 2020; GABRIEL,2020) </a:t>
            </a:r>
          </a:p>
        </p:txBody>
      </p:sp>
    </p:spTree>
    <p:extLst>
      <p:ext uri="{BB962C8B-B14F-4D97-AF65-F5344CB8AC3E}">
        <p14:creationId xmlns:p14="http://schemas.microsoft.com/office/powerpoint/2010/main" val="1138742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ço Reservado para Conteúdo 7">
            <a:extLst>
              <a:ext uri="{FF2B5EF4-FFF2-40B4-BE49-F238E27FC236}">
                <a16:creationId xmlns:a16="http://schemas.microsoft.com/office/drawing/2014/main" id="{CCC79138-4076-4F32-B0E9-8ECB6F8A67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9554" y="281610"/>
            <a:ext cx="9501553" cy="629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596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3472AA-23D1-4161-B596-794A928B4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844697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pt-BR" b="1" dirty="0">
                <a:solidFill>
                  <a:srgbClr val="FF0000"/>
                </a:solidFill>
              </a:rPr>
              <a:t>Produto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D936C6A-D03D-4E9E-920D-EC670FCCE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7612" y="1825625"/>
            <a:ext cx="7118253" cy="3027729"/>
          </a:xfrm>
        </p:spPr>
        <p:txBody>
          <a:bodyPr/>
          <a:lstStyle/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pt-BR" dirty="0"/>
              <a:t>Qual o 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valor que seu produto oferece</a:t>
            </a:r>
            <a:r>
              <a:rPr lang="pt-BR" dirty="0"/>
              <a:t>?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pt-BR" dirty="0"/>
              <a:t>Já existem outras referencias de </a:t>
            </a:r>
            <a:r>
              <a:rPr lang="pt-BR" dirty="0">
                <a:solidFill>
                  <a:srgbClr val="C00000"/>
                </a:solidFill>
              </a:rPr>
              <a:t>preço</a:t>
            </a:r>
            <a:r>
              <a:rPr lang="pt-BR" dirty="0"/>
              <a:t>?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pt-BR" dirty="0"/>
              <a:t>Como você será </a:t>
            </a:r>
            <a:r>
              <a:rPr lang="pt-BR" b="1" dirty="0"/>
              <a:t>comparado</a:t>
            </a:r>
            <a:r>
              <a:rPr lang="pt-BR" dirty="0"/>
              <a:t>?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ED652094-FD97-4491-A800-D8E153AA2BE8}"/>
              </a:ext>
            </a:extLst>
          </p:cNvPr>
          <p:cNvSpPr txBox="1"/>
          <p:nvPr/>
        </p:nvSpPr>
        <p:spPr>
          <a:xfrm>
            <a:off x="6428935" y="4656009"/>
            <a:ext cx="2053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(Mota, 2020)</a:t>
            </a:r>
          </a:p>
        </p:txBody>
      </p:sp>
    </p:spTree>
    <p:extLst>
      <p:ext uri="{BB962C8B-B14F-4D97-AF65-F5344CB8AC3E}">
        <p14:creationId xmlns:p14="http://schemas.microsoft.com/office/powerpoint/2010/main" val="530713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A67EB3-5EE5-4FC4-8E64-936982041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6"/>
            <a:ext cx="12192000" cy="76029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pt-BR" b="1" dirty="0">
                <a:solidFill>
                  <a:srgbClr val="FF0000"/>
                </a:solidFill>
              </a:rPr>
              <a:t>Praça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8764978-21CE-46AF-828D-6548130243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895" y="1825625"/>
            <a:ext cx="10959905" cy="4351338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pt-BR" b="1" dirty="0">
                <a:solidFill>
                  <a:srgbClr val="FF0000"/>
                </a:solidFill>
                <a:latin typeface="Georgia" panose="02040502050405020303" pitchFamily="18" charset="0"/>
              </a:rPr>
              <a:t>ONDE</a:t>
            </a:r>
            <a:r>
              <a:rPr lang="pt-BR" dirty="0">
                <a:latin typeface="Georgia" panose="02040502050405020303" pitchFamily="18" charset="0"/>
              </a:rPr>
              <a:t> o cliente procurará pelo produto?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pt-BR" dirty="0">
                <a:latin typeface="Georgia" panose="02040502050405020303" pitchFamily="18" charset="0"/>
              </a:rPr>
              <a:t>Onde seus </a:t>
            </a:r>
            <a:r>
              <a:rPr lang="pt-BR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concorrente </a:t>
            </a:r>
            <a:r>
              <a:rPr lang="pt-BR" dirty="0">
                <a:latin typeface="Georgia" panose="02040502050405020303" pitchFamily="18" charset="0"/>
              </a:rPr>
              <a:t>estão?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pt-BR" dirty="0">
                <a:latin typeface="Georgia" panose="02040502050405020303" pitchFamily="18" charset="0"/>
              </a:rPr>
              <a:t>Quais serão seus </a:t>
            </a:r>
            <a:r>
              <a:rPr lang="pt-BR" dirty="0">
                <a:solidFill>
                  <a:srgbClr val="FF0000"/>
                </a:solidFill>
                <a:latin typeface="Georgia" panose="02040502050405020303" pitchFamily="18" charset="0"/>
              </a:rPr>
              <a:t>CANAIS DE DISTRIBUIÇÃO?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pt-BR" dirty="0">
                <a:latin typeface="Georgia" panose="02040502050405020303" pitchFamily="18" charset="0"/>
              </a:rPr>
              <a:t>“O plano de Marketing precisa ser voltado diretamente para atingir o público-alvo” 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pt-BR" dirty="0">
                <a:latin typeface="Georgia" panose="02040502050405020303" pitchFamily="18" charset="0"/>
              </a:rPr>
              <a:t>		“</a:t>
            </a:r>
            <a:r>
              <a:rPr lang="pt-BR" b="1" dirty="0">
                <a:latin typeface="Georgia" panose="02040502050405020303" pitchFamily="18" charset="0"/>
              </a:rPr>
              <a:t>Personas</a:t>
            </a:r>
            <a:r>
              <a:rPr lang="pt-BR" dirty="0">
                <a:latin typeface="Georgia" panose="02040502050405020303" pitchFamily="18" charset="0"/>
              </a:rPr>
              <a:t> são perfis semifictícios do seu cliente ideal; são representações personificadas de um mercado mais amplo” (GABRIEL, 2020)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endParaRPr lang="pt-BR" dirty="0"/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endParaRPr lang="pt-BR" dirty="0"/>
          </a:p>
        </p:txBody>
      </p:sp>
      <p:sp>
        <p:nvSpPr>
          <p:cNvPr id="5" name="Seta: para a Direita 4">
            <a:extLst>
              <a:ext uri="{FF2B5EF4-FFF2-40B4-BE49-F238E27FC236}">
                <a16:creationId xmlns:a16="http://schemas.microsoft.com/office/drawing/2014/main" id="{02226391-EC43-4443-B2F6-AA467B095B32}"/>
              </a:ext>
            </a:extLst>
          </p:cNvPr>
          <p:cNvSpPr/>
          <p:nvPr/>
        </p:nvSpPr>
        <p:spPr>
          <a:xfrm>
            <a:off x="0" y="4909624"/>
            <a:ext cx="2293034" cy="32355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56BED05E-75B3-4C18-9394-58F4752F88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8574" y="3501379"/>
            <a:ext cx="2109399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407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BAD020-75C2-46A7-8879-9DA44EDCE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783" y="365125"/>
            <a:ext cx="11595652" cy="1325563"/>
          </a:xfrm>
        </p:spPr>
        <p:txBody>
          <a:bodyPr/>
          <a:lstStyle/>
          <a:p>
            <a:pPr algn="just"/>
            <a:r>
              <a:rPr lang="pt-BR" dirty="0"/>
              <a:t>2.</a:t>
            </a:r>
            <a:r>
              <a:rPr lang="pt-B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Produção de Conteúdo Digital. </a:t>
            </a: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Carga horária: 8horas.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CC195D1-EADE-4CD6-8550-46B0298A79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574" y="1825625"/>
            <a:ext cx="10903226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b="1" dirty="0">
                <a:solidFill>
                  <a:srgbClr val="7030A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Programa do curso:  </a:t>
            </a:r>
          </a:p>
          <a:p>
            <a:pPr marL="571500" indent="-571500">
              <a:buFont typeface="+mj-lt"/>
              <a:buAutoNum type="romanUcPeriod"/>
            </a:pPr>
            <a:r>
              <a:rPr lang="pt-BR" dirty="0">
                <a:latin typeface="Georgia" panose="02040502050405020303" pitchFamily="18" charset="0"/>
                <a:cs typeface="Times New Roman" panose="02020603050405020304" pitchFamily="18" charset="0"/>
              </a:rPr>
              <a:t>Gerenciamento de páginas nas Redes Sociais; </a:t>
            </a:r>
          </a:p>
          <a:p>
            <a:pPr marL="571500" indent="-571500">
              <a:buFont typeface="+mj-lt"/>
              <a:buAutoNum type="romanUcPeriod"/>
            </a:pPr>
            <a:r>
              <a:rPr lang="pt-BR" dirty="0">
                <a:latin typeface="Georgia" panose="02040502050405020303" pitchFamily="18" charset="0"/>
                <a:cs typeface="Times New Roman" panose="02020603050405020304" pitchFamily="18" charset="0"/>
              </a:rPr>
              <a:t>Ferramentas para criar Redes Sociais;</a:t>
            </a:r>
          </a:p>
          <a:p>
            <a:pPr marL="571500" indent="-571500">
              <a:buFont typeface="+mj-lt"/>
              <a:buAutoNum type="romanUcPeriod"/>
            </a:pPr>
            <a:r>
              <a:rPr lang="pt-BR" dirty="0">
                <a:latin typeface="Georgia" panose="02040502050405020303" pitchFamily="18" charset="0"/>
                <a:cs typeface="Times New Roman" panose="02020603050405020304" pitchFamily="18" charset="0"/>
              </a:rPr>
              <a:t> Público Alvo; </a:t>
            </a:r>
          </a:p>
          <a:p>
            <a:pPr marL="571500" indent="-571500">
              <a:buFont typeface="+mj-lt"/>
              <a:buAutoNum type="romanUcPeriod"/>
            </a:pPr>
            <a:r>
              <a:rPr lang="pt-BR" dirty="0">
                <a:latin typeface="Georgia" panose="02040502050405020303" pitchFamily="18" charset="0"/>
                <a:cs typeface="Times New Roman" panose="02020603050405020304" pitchFamily="18" charset="0"/>
              </a:rPr>
              <a:t>Calendário Editorial;</a:t>
            </a:r>
          </a:p>
          <a:p>
            <a:pPr marL="571500" indent="-571500">
              <a:buFont typeface="+mj-lt"/>
              <a:buAutoNum type="romanUcPeriod"/>
            </a:pPr>
            <a:r>
              <a:rPr lang="pt-BR" dirty="0">
                <a:latin typeface="Georgia" panose="02040502050405020303" pitchFamily="18" charset="0"/>
                <a:cs typeface="Times New Roman" panose="02020603050405020304" pitchFamily="18" charset="0"/>
              </a:rPr>
              <a:t>Impulsionamento de post e vídeos; </a:t>
            </a:r>
          </a:p>
          <a:p>
            <a:pPr marL="571500" indent="-571500">
              <a:buFont typeface="+mj-lt"/>
              <a:buAutoNum type="romanUcPeriod"/>
            </a:pPr>
            <a:r>
              <a:rPr lang="pt-BR" dirty="0">
                <a:latin typeface="Georgia" panose="02040502050405020303" pitchFamily="18" charset="0"/>
                <a:cs typeface="Times New Roman" panose="02020603050405020304" pitchFamily="18" charset="0"/>
              </a:rPr>
              <a:t>Métricas nas Redes Sociais; </a:t>
            </a:r>
          </a:p>
          <a:p>
            <a:pPr marL="571500" indent="-571500">
              <a:buFont typeface="+mj-lt"/>
              <a:buAutoNum type="romanUcPeriod"/>
            </a:pPr>
            <a:r>
              <a:rPr lang="pt-BR" dirty="0">
                <a:latin typeface="Georgia" panose="02040502050405020303" pitchFamily="18" charset="0"/>
                <a:cs typeface="Times New Roman" panose="02020603050405020304" pitchFamily="18" charset="0"/>
              </a:rPr>
              <a:t> Planejamento de Marketing; </a:t>
            </a:r>
          </a:p>
          <a:p>
            <a:pPr marL="571500" indent="-571500">
              <a:buFont typeface="+mj-lt"/>
              <a:buAutoNum type="romanUcPeriod"/>
            </a:pPr>
            <a:r>
              <a:rPr lang="pt-BR" dirty="0">
                <a:latin typeface="Georgia" panose="02040502050405020303" pitchFamily="18" charset="0"/>
                <a:cs typeface="Times New Roman" panose="02020603050405020304" pitchFamily="18" charset="0"/>
              </a:rPr>
              <a:t> MIX Mercadológico e Marketing 8Ps. 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3397E82-8F71-415D-BCF4-12E27A8D17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4068" y="5721293"/>
            <a:ext cx="956791" cy="941841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93B32C1C-EB01-4201-AF05-A2EDD336C8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3724" y="5891553"/>
            <a:ext cx="1079215" cy="601322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04D8F7A0-3D78-4098-896A-1CB8955B05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1355" y="5610125"/>
            <a:ext cx="1053009" cy="105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3046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013533-1122-46BE-8A67-1B715667B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79194"/>
            <a:ext cx="12192000" cy="858764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pt-BR" b="1" dirty="0">
                <a:solidFill>
                  <a:srgbClr val="FF0000"/>
                </a:solidFill>
              </a:rPr>
              <a:t>Promoção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E7F2E7A-56A4-479F-B918-E653881719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08323" cy="4351338"/>
          </a:xfrm>
        </p:spPr>
        <p:txBody>
          <a:bodyPr/>
          <a:lstStyle/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pt-BR" dirty="0">
                <a:latin typeface="Georgia" panose="02040502050405020303" pitchFamily="18" charset="0"/>
              </a:rPr>
              <a:t>Onde você </a:t>
            </a:r>
            <a:r>
              <a:rPr lang="pt-BR" b="1" dirty="0">
                <a:solidFill>
                  <a:srgbClr val="FF0000"/>
                </a:solidFill>
                <a:latin typeface="Georgia" panose="02040502050405020303" pitchFamily="18" charset="0"/>
              </a:rPr>
              <a:t>anunciará sobre seu produto</a:t>
            </a:r>
            <a:r>
              <a:rPr lang="pt-BR" dirty="0">
                <a:latin typeface="Georgia" panose="02040502050405020303" pitchFamily="18" charset="0"/>
              </a:rPr>
              <a:t>?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pt-BR" dirty="0">
                <a:latin typeface="Georgia" panose="02040502050405020303" pitchFamily="18" charset="0"/>
              </a:rPr>
              <a:t>Qual o </a:t>
            </a:r>
            <a:r>
              <a:rPr lang="pt-BR" spc="300" dirty="0">
                <a:solidFill>
                  <a:srgbClr val="C00000"/>
                </a:solidFill>
                <a:latin typeface="Georgia" panose="02040502050405020303" pitchFamily="18" charset="0"/>
              </a:rPr>
              <a:t>melhor momento </a:t>
            </a:r>
            <a:r>
              <a:rPr lang="pt-BR" dirty="0">
                <a:latin typeface="Georgia" panose="02040502050405020303" pitchFamily="18" charset="0"/>
              </a:rPr>
              <a:t>para promovê-lo?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pt-BR" dirty="0">
                <a:latin typeface="Georgia" panose="02040502050405020303" pitchFamily="18" charset="0"/>
              </a:rPr>
              <a:t>Qual o </a:t>
            </a:r>
            <a:r>
              <a:rPr lang="pt-BR" b="1" spc="300" dirty="0">
                <a:solidFill>
                  <a:srgbClr val="7030A0"/>
                </a:solidFill>
                <a:latin typeface="Georgia" panose="02040502050405020303" pitchFamily="18" charset="0"/>
              </a:rPr>
              <a:t>padrão de divulgação </a:t>
            </a:r>
            <a:r>
              <a:rPr lang="pt-BR" dirty="0">
                <a:latin typeface="Georgia" panose="02040502050405020303" pitchFamily="18" charset="0"/>
              </a:rPr>
              <a:t>deste produto ou serviço?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E057445-95EE-4C1C-92D2-3245A45560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9101" y="4895300"/>
            <a:ext cx="2109399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209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64E59D-6DF5-471C-8FEE-93116262B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7286"/>
            <a:ext cx="12192000" cy="70338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Preço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E77EC65-E285-47FB-BCEC-F8F16EA3E1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pt-BR" dirty="0">
                <a:latin typeface="Georgia" panose="02040502050405020303" pitchFamily="18" charset="0"/>
              </a:rPr>
              <a:t>Como este produto será </a:t>
            </a:r>
            <a:r>
              <a:rPr lang="pt-BR" b="1" dirty="0">
                <a:solidFill>
                  <a:srgbClr val="FF0000"/>
                </a:solidFill>
                <a:latin typeface="Georgia" panose="02040502050405020303" pitchFamily="18" charset="0"/>
              </a:rPr>
              <a:t>usado</a:t>
            </a:r>
            <a:r>
              <a:rPr lang="pt-BR" dirty="0">
                <a:latin typeface="Georgia" panose="02040502050405020303" pitchFamily="18" charset="0"/>
              </a:rPr>
              <a:t>?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pt-BR" dirty="0">
                <a:latin typeface="Georgia" panose="02040502050405020303" pitchFamily="18" charset="0"/>
              </a:rPr>
              <a:t>Qual será sua </a:t>
            </a:r>
            <a:r>
              <a:rPr lang="pt-BR" b="1" spc="300" dirty="0">
                <a:latin typeface="Georgia" panose="02040502050405020303" pitchFamily="18" charset="0"/>
              </a:rPr>
              <a:t>aparência</a:t>
            </a:r>
            <a:r>
              <a:rPr lang="pt-BR" dirty="0">
                <a:latin typeface="Georgia" panose="02040502050405020303" pitchFamily="18" charset="0"/>
              </a:rPr>
              <a:t>?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pt-BR" dirty="0">
                <a:latin typeface="Georgia" panose="02040502050405020303" pitchFamily="18" charset="0"/>
              </a:rPr>
              <a:t>O que o cliente </a:t>
            </a:r>
            <a:r>
              <a:rPr lang="pt-BR" b="1" dirty="0">
                <a:solidFill>
                  <a:srgbClr val="FF0000"/>
                </a:solidFill>
                <a:latin typeface="Georgia" panose="02040502050405020303" pitchFamily="18" charset="0"/>
              </a:rPr>
              <a:t>espera deste produto</a:t>
            </a:r>
            <a:r>
              <a:rPr lang="pt-BR" dirty="0">
                <a:latin typeface="Georgia" panose="02040502050405020303" pitchFamily="18" charset="0"/>
              </a:rPr>
              <a:t>?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31AACCD-1901-4121-9ED2-B62166557C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0266" y="4923436"/>
            <a:ext cx="2109399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442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>
            <a:extLst>
              <a:ext uri="{FF2B5EF4-FFF2-40B4-BE49-F238E27FC236}">
                <a16:creationId xmlns:a16="http://schemas.microsoft.com/office/drawing/2014/main" id="{31F9AAD7-053D-4F01-A700-628D642103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60" y="289933"/>
            <a:ext cx="7146388" cy="6278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193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35BF1292-6292-40D1-9E0E-2029EA5739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946" r="343" b="25311"/>
          <a:stretch/>
        </p:blipFill>
        <p:spPr>
          <a:xfrm>
            <a:off x="0" y="1743782"/>
            <a:ext cx="12209043" cy="4803834"/>
          </a:xfrm>
        </p:spPr>
      </p:pic>
      <p:sp>
        <p:nvSpPr>
          <p:cNvPr id="6" name="Elipse 5">
            <a:extLst>
              <a:ext uri="{FF2B5EF4-FFF2-40B4-BE49-F238E27FC236}">
                <a16:creationId xmlns:a16="http://schemas.microsoft.com/office/drawing/2014/main" id="{2F7C0355-3A72-4034-BA7D-0747C67E4ED5}"/>
              </a:ext>
            </a:extLst>
          </p:cNvPr>
          <p:cNvSpPr/>
          <p:nvPr/>
        </p:nvSpPr>
        <p:spPr>
          <a:xfrm>
            <a:off x="4232031" y="141571"/>
            <a:ext cx="4504006" cy="1321468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/>
              <a:t>Redes Sociais </a:t>
            </a:r>
          </a:p>
        </p:txBody>
      </p:sp>
    </p:spTree>
    <p:extLst>
      <p:ext uri="{BB962C8B-B14F-4D97-AF65-F5344CB8AC3E}">
        <p14:creationId xmlns:p14="http://schemas.microsoft.com/office/powerpoint/2010/main" val="2893325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5E9B1F86-A056-4EF6-A69B-E9DDD57D06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703" r="2584" b="29365"/>
          <a:stretch/>
        </p:blipFill>
        <p:spPr>
          <a:xfrm>
            <a:off x="45456" y="569843"/>
            <a:ext cx="12085236" cy="4598505"/>
          </a:xfrm>
        </p:spPr>
      </p:pic>
    </p:spTree>
    <p:extLst>
      <p:ext uri="{BB962C8B-B14F-4D97-AF65-F5344CB8AC3E}">
        <p14:creationId xmlns:p14="http://schemas.microsoft.com/office/powerpoint/2010/main" val="3767398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2EFABD-AE3F-4861-96AD-386BDB6C8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71418800-9104-47D3-B874-D474A6F646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556" t="7991" r="14556" b="13433"/>
          <a:stretch/>
        </p:blipFill>
        <p:spPr>
          <a:xfrm>
            <a:off x="159025" y="108516"/>
            <a:ext cx="9992139" cy="6226984"/>
          </a:xfrm>
        </p:spPr>
      </p:pic>
    </p:spTree>
    <p:extLst>
      <p:ext uri="{BB962C8B-B14F-4D97-AF65-F5344CB8AC3E}">
        <p14:creationId xmlns:p14="http://schemas.microsoft.com/office/powerpoint/2010/main" val="13110067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3B5B783-857F-4AE4-ADEF-23AAB098AD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826" y="2374346"/>
            <a:ext cx="3988905" cy="42686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>
                <a:solidFill>
                  <a:schemeClr val="accent1">
                    <a:lumMod val="50000"/>
                  </a:schemeClr>
                </a:solidFill>
              </a:rPr>
              <a:t>Manhã:</a:t>
            </a:r>
            <a:r>
              <a:rPr lang="pt-BR" b="1" dirty="0"/>
              <a:t> </a:t>
            </a:r>
            <a:r>
              <a:rPr lang="pt-BR" dirty="0">
                <a:solidFill>
                  <a:srgbClr val="FF0000"/>
                </a:solidFill>
              </a:rPr>
              <a:t>7</a:t>
            </a:r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h</a:t>
            </a:r>
            <a:r>
              <a:rPr lang="pt-BR" dirty="0"/>
              <a:t> – </a:t>
            </a:r>
            <a:r>
              <a:rPr lang="pt-BR" dirty="0">
                <a:solidFill>
                  <a:srgbClr val="FF0000"/>
                </a:solidFill>
              </a:rPr>
              <a:t>8</a:t>
            </a:r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h</a:t>
            </a:r>
            <a:r>
              <a:rPr lang="pt-BR" dirty="0">
                <a:solidFill>
                  <a:srgbClr val="FF0000"/>
                </a:solidFill>
              </a:rPr>
              <a:t>30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b="1" dirty="0">
                <a:solidFill>
                  <a:schemeClr val="accent1">
                    <a:lumMod val="50000"/>
                  </a:schemeClr>
                </a:solidFill>
              </a:rPr>
              <a:t>Manhã/Tarde:</a:t>
            </a:r>
            <a:r>
              <a:rPr lang="pt-BR" b="1" dirty="0"/>
              <a:t> </a:t>
            </a:r>
            <a:r>
              <a:rPr lang="pt-BR" dirty="0">
                <a:solidFill>
                  <a:srgbClr val="FF0000"/>
                </a:solidFill>
              </a:rPr>
              <a:t>11</a:t>
            </a:r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h</a:t>
            </a:r>
            <a:r>
              <a:rPr lang="pt-BR" dirty="0"/>
              <a:t> – </a:t>
            </a:r>
            <a:r>
              <a:rPr lang="pt-BR" dirty="0">
                <a:solidFill>
                  <a:srgbClr val="FF0000"/>
                </a:solidFill>
              </a:rPr>
              <a:t>13</a:t>
            </a:r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h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b="1" dirty="0">
                <a:solidFill>
                  <a:schemeClr val="accent1">
                    <a:lumMod val="50000"/>
                  </a:schemeClr>
                </a:solidFill>
              </a:rPr>
              <a:t>Noite:</a:t>
            </a:r>
            <a:r>
              <a:rPr lang="pt-BR" b="1" dirty="0"/>
              <a:t> </a:t>
            </a:r>
            <a:r>
              <a:rPr lang="pt-BR" dirty="0">
                <a:solidFill>
                  <a:srgbClr val="FF0000"/>
                </a:solidFill>
              </a:rPr>
              <a:t>17</a:t>
            </a:r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h</a:t>
            </a:r>
            <a:r>
              <a:rPr lang="pt-BR" dirty="0"/>
              <a:t> – </a:t>
            </a:r>
            <a:r>
              <a:rPr lang="pt-BR" dirty="0">
                <a:solidFill>
                  <a:srgbClr val="FF0000"/>
                </a:solidFill>
              </a:rPr>
              <a:t>20</a:t>
            </a:r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h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FF308897-4B35-40E6-BE80-BBD48479D541}"/>
              </a:ext>
            </a:extLst>
          </p:cNvPr>
          <p:cNvSpPr/>
          <p:nvPr/>
        </p:nvSpPr>
        <p:spPr>
          <a:xfrm>
            <a:off x="1417980" y="1298540"/>
            <a:ext cx="2173357" cy="9145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dirty="0">
                <a:solidFill>
                  <a:schemeClr val="tx1"/>
                </a:solidFill>
              </a:rPr>
              <a:t>Horários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ED07EC0-1875-4B1C-BEE2-CA643B09963D}"/>
              </a:ext>
            </a:extLst>
          </p:cNvPr>
          <p:cNvSpPr txBox="1"/>
          <p:nvPr/>
        </p:nvSpPr>
        <p:spPr>
          <a:xfrm>
            <a:off x="5844209" y="1404731"/>
            <a:ext cx="616226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Post?</a:t>
            </a:r>
          </a:p>
          <a:p>
            <a:endParaRPr lang="pt-BR" dirty="0">
              <a:latin typeface="Georgia" panose="02040502050405020303" pitchFamily="18" charset="0"/>
            </a:endParaRPr>
          </a:p>
          <a:p>
            <a:endParaRPr lang="pt-BR" dirty="0">
              <a:latin typeface="Georgia" panose="02040502050405020303" pitchFamily="18" charset="0"/>
            </a:endParaRPr>
          </a:p>
          <a:p>
            <a:r>
              <a:rPr lang="pt-BR" sz="3600" dirty="0">
                <a:latin typeface="Georgia" panose="02040502050405020303" pitchFamily="18" charset="0"/>
              </a:rPr>
              <a:t>Ter frequência... </a:t>
            </a:r>
          </a:p>
          <a:p>
            <a:r>
              <a:rPr lang="pt-BR" sz="3600" dirty="0">
                <a:latin typeface="Georgia" panose="02040502050405020303" pitchFamily="18" charset="0"/>
              </a:rPr>
              <a:t>      Post.  Entre 2 e 3.</a:t>
            </a:r>
          </a:p>
          <a:p>
            <a:endParaRPr lang="pt-BR" sz="3600" dirty="0">
              <a:latin typeface="Georgia" panose="02040502050405020303" pitchFamily="18" charset="0"/>
            </a:endParaRPr>
          </a:p>
          <a:p>
            <a:pPr algn="ctr"/>
            <a:r>
              <a:rPr lang="pt-BR" sz="600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Alternar </a:t>
            </a:r>
          </a:p>
          <a:p>
            <a:endParaRPr lang="pt-BR" sz="3600" dirty="0">
              <a:latin typeface="Georgia" panose="02040502050405020303" pitchFamily="18" charset="0"/>
            </a:endParaRPr>
          </a:p>
          <a:p>
            <a:r>
              <a:rPr lang="pt-BR" sz="3600" dirty="0">
                <a:latin typeface="Georgia" panose="02040502050405020303" pitchFamily="18" charset="0"/>
              </a:rPr>
              <a:t>Post / Vídeo /Promoção </a:t>
            </a:r>
          </a:p>
        </p:txBody>
      </p:sp>
      <p:sp>
        <p:nvSpPr>
          <p:cNvPr id="6" name="Seta: para a Direita 5">
            <a:extLst>
              <a:ext uri="{FF2B5EF4-FFF2-40B4-BE49-F238E27FC236}">
                <a16:creationId xmlns:a16="http://schemas.microsoft.com/office/drawing/2014/main" id="{B237E539-A630-44ED-9C8F-7334D208430C}"/>
              </a:ext>
            </a:extLst>
          </p:cNvPr>
          <p:cNvSpPr/>
          <p:nvPr/>
        </p:nvSpPr>
        <p:spPr>
          <a:xfrm>
            <a:off x="0" y="55388"/>
            <a:ext cx="10177670" cy="1081919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5400" dirty="0">
                <a:latin typeface="Georgia" panose="02040502050405020303" pitchFamily="18" charset="0"/>
              </a:rPr>
              <a:t>Calendário Editorial</a:t>
            </a:r>
          </a:p>
        </p:txBody>
      </p:sp>
    </p:spTree>
    <p:extLst>
      <p:ext uri="{BB962C8B-B14F-4D97-AF65-F5344CB8AC3E}">
        <p14:creationId xmlns:p14="http://schemas.microsoft.com/office/powerpoint/2010/main" val="152216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841F279-F818-41BC-A2F7-EB51FBBF78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2148" y="4571999"/>
            <a:ext cx="4679852" cy="1821767"/>
          </a:xfrm>
        </p:spPr>
        <p:txBody>
          <a:bodyPr/>
          <a:lstStyle/>
          <a:p>
            <a:pPr marL="0" indent="0">
              <a:buNone/>
            </a:pPr>
            <a:endParaRPr lang="pt-BR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t-BR" dirty="0">
                <a:solidFill>
                  <a:schemeClr val="bg1"/>
                </a:solidFill>
              </a:rPr>
              <a:t>Métricas nas Redes Sociais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4089B12D-BEF7-4FF2-9405-2E25DD0FCB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27" y="225082"/>
            <a:ext cx="7189461" cy="4445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253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846AD2-8B67-4637-82CF-B2F250F77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4739A07B-FC4F-4C31-A321-D5072AFB38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5216" t="29592" r="18496" b="8757"/>
          <a:stretch/>
        </p:blipFill>
        <p:spPr>
          <a:xfrm>
            <a:off x="1139483" y="0"/>
            <a:ext cx="8820443" cy="6604782"/>
          </a:xfrm>
        </p:spPr>
      </p:pic>
    </p:spTree>
    <p:extLst>
      <p:ext uri="{BB962C8B-B14F-4D97-AF65-F5344CB8AC3E}">
        <p14:creationId xmlns:p14="http://schemas.microsoft.com/office/powerpoint/2010/main" val="2557553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8E54C5-D466-4F48-9F1A-C800D76CE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586C6A24-938E-42D5-800A-2C2EE279F7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623" t="4524" r="13214" b="8257"/>
          <a:stretch/>
        </p:blipFill>
        <p:spPr>
          <a:xfrm>
            <a:off x="660175" y="-64638"/>
            <a:ext cx="11059384" cy="7028146"/>
          </a:xfrm>
        </p:spPr>
      </p:pic>
    </p:spTree>
    <p:extLst>
      <p:ext uri="{BB962C8B-B14F-4D97-AF65-F5344CB8AC3E}">
        <p14:creationId xmlns:p14="http://schemas.microsoft.com/office/powerpoint/2010/main" val="3052889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141E8F-E1A5-45E1-82FF-9779A43DE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8612300-AD16-4941-8F07-43F71180CF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13" y="5795889"/>
            <a:ext cx="12112487" cy="845308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pt-BR" dirty="0">
                <a:hlinkClick r:id="rId2"/>
              </a:rPr>
              <a:t>https://g1.globo.com/economia/noticia/2020/06/16/pandemia-fez-177-milhoes-de-brasileiros-desistirem-de-procurar-emprego-na-ultima-semana-de-maio-diz-ibge.ghtml</a:t>
            </a:r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FD956BE-67DA-44F5-9855-FA6008E5BF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248" r="15543" b="14185"/>
          <a:stretch/>
        </p:blipFill>
        <p:spPr>
          <a:xfrm>
            <a:off x="79513" y="0"/>
            <a:ext cx="11856425" cy="5570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054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44B3CE-9F0E-4429-AE31-0383A394C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6"/>
            <a:ext cx="12192000" cy="1251640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pt-BR" dirty="0">
                <a:solidFill>
                  <a:schemeClr val="bg1"/>
                </a:solidFill>
                <a:highlight>
                  <a:srgbClr val="000000"/>
                </a:highlight>
              </a:rPr>
              <a:t>Como criar uma Página no Facebook 2020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238458A-B205-4E75-A0FA-41CB2969C5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6382" y="2809461"/>
            <a:ext cx="8902148" cy="3433763"/>
          </a:xfrm>
        </p:spPr>
        <p:txBody>
          <a:bodyPr/>
          <a:lstStyle/>
          <a:p>
            <a:endParaRPr lang="pt-BR" dirty="0">
              <a:hlinkClick r:id="rId2" tooltip="https://www.youtube.com/watch?v=DSfvH67id0Q"/>
            </a:endParaRPr>
          </a:p>
          <a:p>
            <a:endParaRPr lang="pt-BR" dirty="0">
              <a:hlinkClick r:id="rId2" tooltip="https://www.youtube.com/watch?v=DSfvH67id0Q"/>
            </a:endParaRPr>
          </a:p>
          <a:p>
            <a:pPr lvl="1"/>
            <a:endParaRPr lang="pt-BR" dirty="0">
              <a:hlinkClick r:id="rId2" tooltip="https://www.youtube.com/watch?v=DSfvH67id0Q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C400060F-5B61-40FD-978B-0D66EF1F9D20}"/>
              </a:ext>
            </a:extLst>
          </p:cNvPr>
          <p:cNvSpPr txBox="1"/>
          <p:nvPr/>
        </p:nvSpPr>
        <p:spPr>
          <a:xfrm>
            <a:off x="0" y="5292545"/>
            <a:ext cx="117813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2400" dirty="0">
              <a:hlinkClick r:id="rId2"/>
            </a:endParaRPr>
          </a:p>
          <a:p>
            <a:pPr algn="ctr"/>
            <a:endParaRPr lang="pt-BR" sz="2400" dirty="0">
              <a:hlinkClick r:id="rId2"/>
            </a:endParaRPr>
          </a:p>
          <a:p>
            <a:pPr algn="ctr"/>
            <a:r>
              <a:rPr lang="pt-BR" sz="2400" dirty="0">
                <a:hlinkClick r:id="rId2"/>
              </a:rPr>
              <a:t>https://www.youtube.com/watch?v=DSfvH67id0Q</a:t>
            </a:r>
            <a:endParaRPr lang="pt-BR" sz="2400" dirty="0"/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E2BB5F49-BB97-4D07-8EC1-D242FDD37E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69" t="16394" r="34231" b="11982"/>
          <a:stretch/>
        </p:blipFill>
        <p:spPr>
          <a:xfrm>
            <a:off x="3341076" y="2038571"/>
            <a:ext cx="5509847" cy="343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6416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7DD65F25-4980-4846-A520-DD1C4F5B34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5300" r="9078" b="12825"/>
          <a:stretch/>
        </p:blipFill>
        <p:spPr>
          <a:xfrm>
            <a:off x="0" y="1001056"/>
            <a:ext cx="12099235" cy="5377353"/>
          </a:xfrm>
        </p:spPr>
      </p:pic>
    </p:spTree>
    <p:extLst>
      <p:ext uri="{BB962C8B-B14F-4D97-AF65-F5344CB8AC3E}">
        <p14:creationId xmlns:p14="http://schemas.microsoft.com/office/powerpoint/2010/main" val="770483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3DFE96-CAE5-4154-A43C-A11D8A89B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1D1623EA-2ABF-423D-824D-73E98BA5DA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771" t="14944" r="4255" b="14255"/>
          <a:stretch/>
        </p:blipFill>
        <p:spPr>
          <a:xfrm>
            <a:off x="0" y="534572"/>
            <a:ext cx="12166388" cy="5265688"/>
          </a:xfrm>
        </p:spPr>
      </p:pic>
    </p:spTree>
    <p:extLst>
      <p:ext uri="{BB962C8B-B14F-4D97-AF65-F5344CB8AC3E}">
        <p14:creationId xmlns:p14="http://schemas.microsoft.com/office/powerpoint/2010/main" val="32635759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EAD273-C4B8-4777-8A51-A4CBD2A2E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40042"/>
            <a:ext cx="12098214" cy="1325563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Impulsionamento de post e vídeos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A31E1EDD-CB0F-45FC-8701-FB0BBD9DDD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766" t="22057" r="34611" b="352"/>
          <a:stretch/>
        </p:blipFill>
        <p:spPr>
          <a:xfrm>
            <a:off x="3587261" y="1572065"/>
            <a:ext cx="4923693" cy="4923692"/>
          </a:xfrm>
        </p:spPr>
      </p:pic>
    </p:spTree>
    <p:extLst>
      <p:ext uri="{BB962C8B-B14F-4D97-AF65-F5344CB8AC3E}">
        <p14:creationId xmlns:p14="http://schemas.microsoft.com/office/powerpoint/2010/main" val="17088549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598B87-CDE2-4BA3-87A9-57119F81F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3218"/>
            <a:ext cx="12192000" cy="998808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Impulsionar Publicação no Facebook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9F0A1D4-E0E8-455D-B91D-CC685BFA3B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542" y="5528603"/>
            <a:ext cx="12079458" cy="648360"/>
          </a:xfrm>
        </p:spPr>
        <p:txBody>
          <a:bodyPr/>
          <a:lstStyle/>
          <a:p>
            <a:pPr marL="0" indent="0" algn="ctr">
              <a:buNone/>
            </a:pPr>
            <a:r>
              <a:rPr lang="pt-BR" dirty="0">
                <a:hlinkClick r:id="rId2"/>
              </a:rPr>
              <a:t>https://www.youtube.com/watch?v=PNScOhcAXhM</a:t>
            </a:r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D4195E2-4961-4721-B254-3D0166AFAD14}"/>
              </a:ext>
            </a:extLst>
          </p:cNvPr>
          <p:cNvSpPr txBox="1"/>
          <p:nvPr/>
        </p:nvSpPr>
        <p:spPr>
          <a:xfrm>
            <a:off x="2968283" y="2926080"/>
            <a:ext cx="1041009" cy="393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CA318754-F7B5-4C0B-887A-AFD15F5738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42" t="9911" r="34115" b="9911"/>
          <a:stretch/>
        </p:blipFill>
        <p:spPr>
          <a:xfrm>
            <a:off x="3277772" y="1638307"/>
            <a:ext cx="5234612" cy="3644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2549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15ACAE-BA4B-47EE-917E-3C22E6D4D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CA4EE0C4-7123-4BFF-925E-566B8E247D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7" t="3894" r="8982" b="11079"/>
          <a:stretch/>
        </p:blipFill>
        <p:spPr>
          <a:xfrm>
            <a:off x="492369" y="365125"/>
            <a:ext cx="11437034" cy="6027936"/>
          </a:xfrm>
        </p:spPr>
      </p:pic>
    </p:spTree>
    <p:extLst>
      <p:ext uri="{BB962C8B-B14F-4D97-AF65-F5344CB8AC3E}">
        <p14:creationId xmlns:p14="http://schemas.microsoft.com/office/powerpoint/2010/main" val="38653553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5D813F-A79F-4DA0-919A-8534FEDEA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D8917156-E72B-4751-A781-80849CFF84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372" y="1027906"/>
            <a:ext cx="4471256" cy="4471256"/>
          </a:xfrm>
        </p:spPr>
      </p:pic>
    </p:spTree>
    <p:extLst>
      <p:ext uri="{BB962C8B-B14F-4D97-AF65-F5344CB8AC3E}">
        <p14:creationId xmlns:p14="http://schemas.microsoft.com/office/powerpoint/2010/main" val="1363122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1421A5D7-E271-465A-910B-430577B2A9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827" t="24181" r="39399" b="8920"/>
          <a:stretch/>
        </p:blipFill>
        <p:spPr>
          <a:xfrm>
            <a:off x="3713871" y="182880"/>
            <a:ext cx="5162843" cy="6309995"/>
          </a:xfrm>
        </p:spPr>
      </p:pic>
    </p:spTree>
    <p:extLst>
      <p:ext uri="{BB962C8B-B14F-4D97-AF65-F5344CB8AC3E}">
        <p14:creationId xmlns:p14="http://schemas.microsoft.com/office/powerpoint/2010/main" val="3665644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20FF0C-0D60-4DC5-8B37-9CBD7B8ED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Referências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8AAC48E-22C8-4DD4-9956-565640590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79" y="1690688"/>
            <a:ext cx="11732455" cy="4486275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t-BR" dirty="0"/>
              <a:t>Dias, Maria Clara. Os 8 </a:t>
            </a:r>
            <a:r>
              <a:rPr lang="pt-BR" dirty="0" err="1"/>
              <a:t>Ps</a:t>
            </a:r>
            <a:r>
              <a:rPr lang="pt-BR" dirty="0"/>
              <a:t> do Marketing Digital: a nova visão do Mix de Marketing. On-line. Data: 8 de junho de 2020. Data: 11 de fevereiro de 2020. Disponível em: &lt; https://rockcontent.com/blog/8-ps-do-marketing-digital/&gt;    Acesso dia 05 de julho de 2020.</a:t>
            </a:r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dirty="0"/>
              <a:t>GABRIEL, Lucas. Plano de Marketing: o guia completo para criar o seu. On-line. Data: 8 de junho de 2020. Disponível em: &lt;https://rockcontent.com/blog/como-fazer-um-bom-plano-de-marketing/&gt;. Acesso dia 05 de julho de 2020. </a:t>
            </a:r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dirty="0"/>
              <a:t>MOTA, Gustavo. Entenda de forma simples os 4 </a:t>
            </a:r>
            <a:r>
              <a:rPr lang="pt-BR" dirty="0" err="1"/>
              <a:t>Ps</a:t>
            </a:r>
            <a:r>
              <a:rPr lang="pt-BR" dirty="0"/>
              <a:t> do Marketing. On-line. Data: 16 de janeiro de 2016.Disponível em: &lt;https://blog.wedologos.com.br/marketing/4-ps-de-marketing/&gt;  Acesso dia 05 de julho de 2020.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99057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hlinkClick r:id="rId2"/>
            <a:extLst>
              <a:ext uri="{FF2B5EF4-FFF2-40B4-BE49-F238E27FC236}">
                <a16:creationId xmlns:a16="http://schemas.microsoft.com/office/drawing/2014/main" id="{C2F03072-FC3A-4523-B57B-8C3BFAC0F8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8220" t="23524" r="46062" b="23180"/>
          <a:stretch/>
        </p:blipFill>
        <p:spPr>
          <a:xfrm>
            <a:off x="1851074" y="168178"/>
            <a:ext cx="8865704" cy="5810857"/>
          </a:xfr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EBAEAB93-0DB3-4B1F-8B16-070DAB77A1BA}"/>
              </a:ext>
            </a:extLst>
          </p:cNvPr>
          <p:cNvSpPr txBox="1"/>
          <p:nvPr/>
        </p:nvSpPr>
        <p:spPr>
          <a:xfrm>
            <a:off x="407963" y="6246055"/>
            <a:ext cx="14561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hlinkClick r:id="rId2"/>
              </a:rPr>
              <a:t>https://www.convergenciadigital.com.br/cgi/cgilua.exe/sys/start.htm?UserActiveTemplate=site&amp;infoid=53911&amp;sid=4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42633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AE49E6-42F3-4BA8-9A65-DB235192B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398" y="2255489"/>
            <a:ext cx="6423994" cy="1173511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br>
              <a:rPr lang="pt-BR" dirty="0"/>
            </a:br>
            <a:r>
              <a:rPr lang="pt-BR" dirty="0"/>
              <a:t>“</a:t>
            </a:r>
            <a:r>
              <a:rPr lang="pt-BR" sz="6000" b="1" dirty="0" err="1">
                <a:latin typeface="Georgia" panose="02040502050405020303" pitchFamily="18" charset="0"/>
              </a:rPr>
              <a:t>Gourmetizaçã</a:t>
            </a:r>
            <a:r>
              <a:rPr lang="pt-BR" sz="6700" b="1" dirty="0" err="1">
                <a:latin typeface="Georgia" panose="02040502050405020303" pitchFamily="18" charset="0"/>
              </a:rPr>
              <a:t>o</a:t>
            </a:r>
            <a:r>
              <a:rPr lang="pt-BR" dirty="0">
                <a:latin typeface="Georgia" panose="02040502050405020303" pitchFamily="18" charset="0"/>
              </a:rPr>
              <a:t>" </a:t>
            </a:r>
            <a:br>
              <a:rPr lang="pt-BR" dirty="0">
                <a:latin typeface="Georgia" panose="02040502050405020303" pitchFamily="18" charset="0"/>
              </a:rPr>
            </a:br>
            <a:r>
              <a:rPr lang="pt-BR" dirty="0">
                <a:latin typeface="Georgia" panose="02040502050405020303" pitchFamily="18" charset="0"/>
              </a:rPr>
              <a:t> Da gestão </a:t>
            </a:r>
            <a:br>
              <a:rPr lang="pt-BR" dirty="0"/>
            </a:br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518DE24-0C1E-4BF9-B99C-4DFC1AAE83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46" t="77389"/>
          <a:stretch/>
        </p:blipFill>
        <p:spPr>
          <a:xfrm>
            <a:off x="10137913" y="6171510"/>
            <a:ext cx="1772478" cy="642729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A3BDB3F5-ADCB-43B0-A048-9FBDFAC4883E}"/>
              </a:ext>
            </a:extLst>
          </p:cNvPr>
          <p:cNvSpPr txBox="1"/>
          <p:nvPr/>
        </p:nvSpPr>
        <p:spPr>
          <a:xfrm>
            <a:off x="5963478" y="2292626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 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F6D46FC7-A4B7-4CE9-926F-1237DA0C53A7}"/>
              </a:ext>
            </a:extLst>
          </p:cNvPr>
          <p:cNvSpPr txBox="1"/>
          <p:nvPr/>
        </p:nvSpPr>
        <p:spPr>
          <a:xfrm>
            <a:off x="506437" y="759655"/>
            <a:ext cx="4675163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pt-BR" sz="3200" dirty="0"/>
              <a:t>Novo normal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3200" dirty="0"/>
              <a:t>Alta performance 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3200" dirty="0"/>
              <a:t>Sinergia 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3200" dirty="0"/>
              <a:t>Propósito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3200" dirty="0"/>
              <a:t>Startup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3200" dirty="0"/>
              <a:t>Quântico 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3200" dirty="0" err="1"/>
              <a:t>Mindset</a:t>
            </a:r>
            <a:endParaRPr lang="pt-BR" sz="3200" dirty="0"/>
          </a:p>
          <a:p>
            <a:pPr marL="514350" indent="-514350">
              <a:buFont typeface="+mj-lt"/>
              <a:buAutoNum type="arabicPeriod"/>
            </a:pPr>
            <a:r>
              <a:rPr lang="pt-BR" sz="3200" dirty="0"/>
              <a:t>Agente da mudança 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3200" dirty="0"/>
              <a:t>Empoderamento 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3200" dirty="0"/>
              <a:t>PNL </a:t>
            </a:r>
          </a:p>
          <a:p>
            <a:pPr marL="342900" indent="-342900">
              <a:buFont typeface="+mj-lt"/>
              <a:buAutoNum type="arabicPeriod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54522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B19AD4F-635B-4F99-9C00-06CB132928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pPr marL="0" indent="0" algn="ctr">
              <a:buNone/>
            </a:pPr>
            <a:r>
              <a:rPr lang="pt-BR" sz="7200" dirty="0">
                <a:latin typeface="Georgia" panose="02040502050405020303" pitchFamily="18" charset="0"/>
              </a:rPr>
              <a:t>Planejamento </a:t>
            </a:r>
          </a:p>
          <a:p>
            <a:pPr marL="0" indent="0" algn="ctr">
              <a:buNone/>
            </a:pPr>
            <a:r>
              <a:rPr lang="pt-BR" sz="7200" dirty="0">
                <a:latin typeface="Georgia" panose="02040502050405020303" pitchFamily="18" charset="0"/>
              </a:rPr>
              <a:t>X</a:t>
            </a:r>
          </a:p>
          <a:p>
            <a:pPr marL="0" indent="0" algn="ctr">
              <a:buNone/>
            </a:pPr>
            <a:r>
              <a:rPr lang="pt-BR" sz="7200" dirty="0">
                <a:latin typeface="Georgia" panose="02040502050405020303" pitchFamily="18" charset="0"/>
              </a:rPr>
              <a:t>Planejamento </a:t>
            </a:r>
            <a:r>
              <a:rPr lang="pt-BR" sz="7200" dirty="0">
                <a:solidFill>
                  <a:srgbClr val="FF0000"/>
                </a:solidFill>
                <a:latin typeface="Georgia" panose="02040502050405020303" pitchFamily="18" charset="0"/>
              </a:rPr>
              <a:t>Estratégico </a:t>
            </a:r>
          </a:p>
        </p:txBody>
      </p:sp>
      <p:sp>
        <p:nvSpPr>
          <p:cNvPr id="4" name="Seta: para a Direita 3">
            <a:extLst>
              <a:ext uri="{FF2B5EF4-FFF2-40B4-BE49-F238E27FC236}">
                <a16:creationId xmlns:a16="http://schemas.microsoft.com/office/drawing/2014/main" id="{EF40A3A7-15AF-4889-8956-78BF9559BC3A}"/>
              </a:ext>
            </a:extLst>
          </p:cNvPr>
          <p:cNvSpPr/>
          <p:nvPr/>
        </p:nvSpPr>
        <p:spPr>
          <a:xfrm>
            <a:off x="0" y="175988"/>
            <a:ext cx="9607826" cy="2368429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400" dirty="0">
                <a:latin typeface="Georgia" panose="02040502050405020303" pitchFamily="18" charset="0"/>
              </a:rPr>
              <a:t>Planejamento de Marketing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E6E38D8-60EB-4FFD-813E-93CD687085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782" y="6176963"/>
            <a:ext cx="1774090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18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ço Reservado para Conteúdo 8">
            <a:extLst>
              <a:ext uri="{FF2B5EF4-FFF2-40B4-BE49-F238E27FC236}">
                <a16:creationId xmlns:a16="http://schemas.microsoft.com/office/drawing/2014/main" id="{0CEACBCB-F2BD-4273-9473-B1D14B0686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678" y="55165"/>
            <a:ext cx="6747670" cy="6747670"/>
          </a:xfr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A518DE24-0C1E-4BF9-B99C-4DFC1AAE83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46" t="77389"/>
          <a:stretch/>
        </p:blipFill>
        <p:spPr>
          <a:xfrm>
            <a:off x="10137913" y="6171510"/>
            <a:ext cx="1772478" cy="642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744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77E7844-5834-44E3-BFB1-DDC05973FC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823917" cy="4476701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pt-BR" b="1" dirty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</a:rPr>
              <a:t>Planejar</a:t>
            </a:r>
            <a:r>
              <a:rPr lang="pt-BR" dirty="0">
                <a:latin typeface="Georgia" panose="02040502050405020303" pitchFamily="18" charset="0"/>
              </a:rPr>
              <a:t>: elaborar o plano ou a planta de; projetar.</a:t>
            </a:r>
          </a:p>
          <a:p>
            <a:pPr>
              <a:buFont typeface="Wingdings" panose="05000000000000000000" pitchFamily="2" charset="2"/>
              <a:buChar char="ü"/>
            </a:pPr>
            <a:endParaRPr lang="pt-BR" dirty="0">
              <a:latin typeface="Georgia" panose="02040502050405020303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t-BR" dirty="0">
                <a:latin typeface="Georgia" panose="02040502050405020303" pitchFamily="18" charset="0"/>
              </a:rPr>
              <a:t>O planejamento visa atingir um ou mais </a:t>
            </a:r>
            <a:r>
              <a:rPr lang="pt-BR" b="1" dirty="0">
                <a:latin typeface="Georgia" panose="02040502050405020303" pitchFamily="18" charset="0"/>
              </a:rPr>
              <a:t>objetivos</a:t>
            </a:r>
            <a:r>
              <a:rPr lang="pt-BR" dirty="0">
                <a:latin typeface="Georgia" panose="02040502050405020303" pitchFamily="18" charset="0"/>
              </a:rPr>
              <a:t>! </a:t>
            </a:r>
          </a:p>
          <a:p>
            <a:pPr>
              <a:buFont typeface="Wingdings" panose="05000000000000000000" pitchFamily="2" charset="2"/>
              <a:buChar char="ü"/>
            </a:pPr>
            <a:endParaRPr lang="pt-BR" dirty="0">
              <a:latin typeface="Georgia" panose="02040502050405020303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t-BR" b="1" dirty="0">
                <a:latin typeface="Georgia" panose="02040502050405020303" pitchFamily="18" charset="0"/>
              </a:rPr>
              <a:t>Organização</a:t>
            </a:r>
            <a:r>
              <a:rPr lang="pt-BR" dirty="0">
                <a:latin typeface="Georgia" panose="02040502050405020303" pitchFamily="18" charset="0"/>
              </a:rPr>
              <a:t>: a visão, a missão, os valores e os objetivos dela</a:t>
            </a:r>
          </a:p>
          <a:p>
            <a:pPr>
              <a:buFont typeface="Wingdings" panose="05000000000000000000" pitchFamily="2" charset="2"/>
              <a:buChar char="ü"/>
            </a:pPr>
            <a:endParaRPr lang="pt-BR" dirty="0">
              <a:latin typeface="Georgia" panose="02040502050405020303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t-BR" b="1" dirty="0">
                <a:latin typeface="Georgia" panose="02040502050405020303" pitchFamily="18" charset="0"/>
              </a:rPr>
              <a:t>Planejamentos:</a:t>
            </a:r>
            <a:r>
              <a:rPr lang="pt-BR" dirty="0">
                <a:latin typeface="Georgia" panose="02040502050405020303" pitchFamily="18" charset="0"/>
              </a:rPr>
              <a:t> manutenção, otimista ou inovação </a:t>
            </a:r>
          </a:p>
        </p:txBody>
      </p:sp>
      <p:sp>
        <p:nvSpPr>
          <p:cNvPr id="4" name="Seta: para a Direita 3">
            <a:extLst>
              <a:ext uri="{FF2B5EF4-FFF2-40B4-BE49-F238E27FC236}">
                <a16:creationId xmlns:a16="http://schemas.microsoft.com/office/drawing/2014/main" id="{D4FE90AE-B15F-419F-8C69-A281230881FD}"/>
              </a:ext>
            </a:extLst>
          </p:cNvPr>
          <p:cNvSpPr/>
          <p:nvPr/>
        </p:nvSpPr>
        <p:spPr>
          <a:xfrm>
            <a:off x="0" y="202735"/>
            <a:ext cx="10381957" cy="956603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dirty="0">
                <a:latin typeface="Georgia" panose="02040502050405020303" pitchFamily="18" charset="0"/>
              </a:rPr>
              <a:t>Planejamento</a:t>
            </a:r>
          </a:p>
        </p:txBody>
      </p:sp>
    </p:spTree>
    <p:extLst>
      <p:ext uri="{BB962C8B-B14F-4D97-AF65-F5344CB8AC3E}">
        <p14:creationId xmlns:p14="http://schemas.microsoft.com/office/powerpoint/2010/main" val="1037406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9AEBB09-7FD8-4DC3-8CD6-506DC32D8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129" y="1825625"/>
            <a:ext cx="11845741" cy="4351338"/>
          </a:xfrm>
        </p:spPr>
        <p:txBody>
          <a:bodyPr>
            <a:normAutofit fontScale="85000" lnSpcReduction="100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pt-BR" dirty="0">
                <a:latin typeface="Georgia" panose="02040502050405020303" pitchFamily="18" charset="0"/>
              </a:rPr>
              <a:t>É o suporte ao setor de vendas?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t-BR" dirty="0">
                <a:latin typeface="Georgia" panose="02040502050405020303" pitchFamily="18" charset="0"/>
              </a:rPr>
              <a:t>Existe diferença entre Marketing Tradicional e Marketing digital?</a:t>
            </a:r>
          </a:p>
          <a:p>
            <a:pPr algn="just"/>
            <a:endParaRPr lang="pt-BR" dirty="0">
              <a:latin typeface="Georgia" panose="02040502050405020303" pitchFamily="18" charset="0"/>
            </a:endParaRPr>
          </a:p>
          <a:p>
            <a:pPr marL="0" indent="0" algn="just">
              <a:lnSpc>
                <a:spcPct val="200000"/>
              </a:lnSpc>
              <a:buNone/>
            </a:pP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Marketing: </a:t>
            </a:r>
            <a:r>
              <a:rPr lang="pt-BR" dirty="0">
                <a:latin typeface="Georgia" panose="02040502050405020303" pitchFamily="18" charset="0"/>
              </a:rPr>
              <a:t>“</a:t>
            </a:r>
            <a:r>
              <a:rPr lang="pt-BR" sz="3200" dirty="0">
                <a:latin typeface="Georgia" panose="02040502050405020303" pitchFamily="18" charset="0"/>
              </a:rPr>
              <a:t>a atividade, conjunto de instituições e processos para criar, comunicar, distribuir e efetuar a troca de ofertas que tenham </a:t>
            </a:r>
            <a:r>
              <a:rPr lang="pt-B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valor</a:t>
            </a:r>
            <a:r>
              <a:rPr lang="pt-BR" sz="3200" dirty="0">
                <a:latin typeface="Georgia" panose="02040502050405020303" pitchFamily="18" charset="0"/>
              </a:rPr>
              <a:t> para consumidores, clientes, parceiros e a sociedade como um todo </a:t>
            </a:r>
            <a:r>
              <a:rPr lang="pt-BR" dirty="0">
                <a:latin typeface="Georgia" panose="02040502050405020303" pitchFamily="18" charset="0"/>
              </a:rPr>
              <a:t>(AMA, 2019) ”. </a:t>
            </a:r>
          </a:p>
        </p:txBody>
      </p:sp>
      <p:sp>
        <p:nvSpPr>
          <p:cNvPr id="4" name="Seta: para a Direita 3">
            <a:extLst>
              <a:ext uri="{FF2B5EF4-FFF2-40B4-BE49-F238E27FC236}">
                <a16:creationId xmlns:a16="http://schemas.microsoft.com/office/drawing/2014/main" id="{021FA4C4-309C-46FA-9852-483F11351BDA}"/>
              </a:ext>
            </a:extLst>
          </p:cNvPr>
          <p:cNvSpPr/>
          <p:nvPr/>
        </p:nvSpPr>
        <p:spPr>
          <a:xfrm>
            <a:off x="0" y="0"/>
            <a:ext cx="9753600" cy="165652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800" dirty="0">
                <a:latin typeface="Georgia" panose="02040502050405020303" pitchFamily="18" charset="0"/>
              </a:rPr>
              <a:t>O que é o Marketing?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F24C832-C7F0-469D-A130-5FC966C4E6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4781" y="6176963"/>
            <a:ext cx="1774090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27219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</TotalTime>
  <Words>944</Words>
  <Application>Microsoft Office PowerPoint</Application>
  <PresentationFormat>Widescreen</PresentationFormat>
  <Paragraphs>127</Paragraphs>
  <Slides>38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38</vt:i4>
      </vt:variant>
    </vt:vector>
  </HeadingPairs>
  <TitlesOfParts>
    <vt:vector size="45" baseType="lpstr">
      <vt:lpstr>Arial</vt:lpstr>
      <vt:lpstr>Calibri</vt:lpstr>
      <vt:lpstr>Calibri Light</vt:lpstr>
      <vt:lpstr>Georgia</vt:lpstr>
      <vt:lpstr>Times New Roman</vt:lpstr>
      <vt:lpstr>Wingdings</vt:lpstr>
      <vt:lpstr>Tema do Office</vt:lpstr>
      <vt:lpstr>Economia Criativa  e  Modelos de Autogestão </vt:lpstr>
      <vt:lpstr>2.Produção de Conteúdo Digital.  Carga horária: 8horas. </vt:lpstr>
      <vt:lpstr>Apresentação do PowerPoint</vt:lpstr>
      <vt:lpstr>Apresentação do PowerPoint</vt:lpstr>
      <vt:lpstr> “Gourmetização"   Da gestão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Agenda </vt:lpstr>
      <vt:lpstr>Apresentação do PowerPoint</vt:lpstr>
      <vt:lpstr>Apresentação do PowerPoint</vt:lpstr>
      <vt:lpstr>Apresentação do PowerPoint</vt:lpstr>
      <vt:lpstr>Produto</vt:lpstr>
      <vt:lpstr>Praça</vt:lpstr>
      <vt:lpstr>Promoção</vt:lpstr>
      <vt:lpstr>Preço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Como criar uma Página no Facebook 2020</vt:lpstr>
      <vt:lpstr>Apresentação do PowerPoint</vt:lpstr>
      <vt:lpstr>Apresentação do PowerPoint</vt:lpstr>
      <vt:lpstr>Impulsionamento de post e vídeos</vt:lpstr>
      <vt:lpstr>Impulsionar Publicação no Facebook</vt:lpstr>
      <vt:lpstr>Apresentação do PowerPoint</vt:lpstr>
      <vt:lpstr>Apresentação do PowerPoint</vt:lpstr>
      <vt:lpstr>Apresentação do PowerPoint</vt:lpstr>
      <vt:lpstr>Referências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Economia Criativa  e  Modelos de Autogestão</dc:title>
  <dc:creator>Usuario</dc:creator>
  <cp:lastModifiedBy>Usuario</cp:lastModifiedBy>
  <cp:revision>68</cp:revision>
  <dcterms:created xsi:type="dcterms:W3CDTF">2020-07-07T13:16:13Z</dcterms:created>
  <dcterms:modified xsi:type="dcterms:W3CDTF">2020-07-07T21:24:06Z</dcterms:modified>
</cp:coreProperties>
</file>