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81" r:id="rId3"/>
    <p:sldId id="282" r:id="rId4"/>
    <p:sldId id="283" r:id="rId5"/>
    <p:sldId id="284" r:id="rId6"/>
    <p:sldId id="286" r:id="rId7"/>
    <p:sldId id="287" r:id="rId8"/>
    <p:sldId id="288" r:id="rId9"/>
    <p:sldId id="289" r:id="rId10"/>
    <p:sldId id="291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A71"/>
    <a:srgbClr val="279139"/>
    <a:srgbClr val="F37339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6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40000">
                <a:srgbClr val="66CCFF"/>
              </a:gs>
              <a:gs pos="2000">
                <a:schemeClr val="bg1"/>
              </a:gs>
              <a:gs pos="100000">
                <a:srgbClr val="66CCFF"/>
              </a:gs>
            </a:gsLst>
            <a:lin ang="16200000" scaled="1"/>
            <a:tileRect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tângulo 11"/>
          <p:cNvSpPr/>
          <p:nvPr userDrawn="1"/>
        </p:nvSpPr>
        <p:spPr>
          <a:xfrm>
            <a:off x="0" y="1390650"/>
            <a:ext cx="9144000" cy="272415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165100">
              <a:schemeClr val="bg1"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2900" y="1476375"/>
            <a:ext cx="8458200" cy="1439306"/>
          </a:xfrm>
        </p:spPr>
        <p:txBody>
          <a:bodyPr anchor="ctr" anchorCtr="0">
            <a:noAutofit/>
          </a:bodyPr>
          <a:lstStyle>
            <a:lvl1pPr algn="ctr">
              <a:lnSpc>
                <a:spcPct val="100000"/>
              </a:lnSpc>
              <a:spcBef>
                <a:spcPts val="1000"/>
              </a:spcBef>
              <a:defRPr sz="3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Título da Apresentação</a:t>
            </a:r>
            <a:endParaRPr lang="en-US" dirty="0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0" hasCustomPrompt="1"/>
          </p:nvPr>
        </p:nvSpPr>
        <p:spPr>
          <a:xfrm>
            <a:off x="1981200" y="3038475"/>
            <a:ext cx="5181600" cy="459543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dirty="0"/>
              <a:t>Autor(a)</a:t>
            </a:r>
          </a:p>
        </p:txBody>
      </p:sp>
      <p:sp>
        <p:nvSpPr>
          <p:cNvPr id="14" name="Espaço Reservado para Texto 15"/>
          <p:cNvSpPr>
            <a:spLocks noGrp="1"/>
          </p:cNvSpPr>
          <p:nvPr>
            <p:ph type="body" sz="quarter" idx="11" hasCustomPrompt="1"/>
          </p:nvPr>
        </p:nvSpPr>
        <p:spPr>
          <a:xfrm>
            <a:off x="1981200" y="3586162"/>
            <a:ext cx="5181600" cy="459543"/>
          </a:xfrm>
        </p:spPr>
        <p:txBody>
          <a:bodyPr anchor="ctr" anchorCtr="0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pt-BR" dirty="0"/>
              <a:t>E-mail ou formação acadêmica</a:t>
            </a: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530" y="4480607"/>
            <a:ext cx="1492270" cy="1470997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4767199"/>
            <a:ext cx="2743200" cy="897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90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66CCFF"/>
              </a:gs>
              <a:gs pos="100000">
                <a:schemeClr val="bg1"/>
              </a:gs>
            </a:gsLst>
            <a:lin ang="16200000" scaled="1"/>
            <a:tileRect/>
          </a:gra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ângulo 7"/>
          <p:cNvSpPr/>
          <p:nvPr userDrawn="1"/>
        </p:nvSpPr>
        <p:spPr>
          <a:xfrm>
            <a:off x="0" y="5791200"/>
            <a:ext cx="9144000" cy="7604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165100">
              <a:schemeClr val="bg1">
                <a:alpha val="6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14" name="Título 13"/>
          <p:cNvSpPr>
            <a:spLocks noGrp="1"/>
          </p:cNvSpPr>
          <p:nvPr>
            <p:ph type="title" hasCustomPrompt="1"/>
          </p:nvPr>
        </p:nvSpPr>
        <p:spPr>
          <a:xfrm>
            <a:off x="283622" y="262816"/>
            <a:ext cx="8576756" cy="1325563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1000"/>
              </a:spcBef>
              <a:defRPr sz="38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t-BR" dirty="0"/>
              <a:t>Título do texto</a:t>
            </a:r>
          </a:p>
        </p:txBody>
      </p:sp>
      <p:sp>
        <p:nvSpPr>
          <p:cNvPr id="21" name="Espaço Reservado para Texto 20"/>
          <p:cNvSpPr>
            <a:spLocks noGrp="1"/>
          </p:cNvSpPr>
          <p:nvPr>
            <p:ph type="body" sz="quarter" idx="10" hasCustomPrompt="1"/>
          </p:nvPr>
        </p:nvSpPr>
        <p:spPr>
          <a:xfrm>
            <a:off x="283369" y="1762125"/>
            <a:ext cx="8577262" cy="3657600"/>
          </a:xfrm>
        </p:spPr>
        <p:txBody>
          <a:bodyPr>
            <a:normAutofit/>
          </a:bodyPr>
          <a:lstStyle>
            <a:lvl1pPr marL="0" indent="0" algn="just">
              <a:lnSpc>
                <a:spcPct val="100000"/>
              </a:lnSpc>
              <a:buNone/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t-BR" dirty="0"/>
              <a:t>Use este espaço para escrever o seu texto. Para inserir novos slides, clique na aba “Página Inicial” e no ícone “Novo Slide”.</a:t>
            </a:r>
          </a:p>
          <a:p>
            <a:pPr lvl="0"/>
            <a:endParaRPr lang="pt-BR" dirty="0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5300" y="5840330"/>
            <a:ext cx="671728" cy="662152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375" y="5914220"/>
            <a:ext cx="1571625" cy="514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054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049C9-58C5-4507-9D33-2DCA6F329E8D}" type="datetimeFigureOut">
              <a:rPr lang="pt-BR" smtClean="0"/>
              <a:t>11/04/2026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FACFF-D584-420A-97CE-66D326A408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032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2900" y="1530160"/>
            <a:ext cx="8458200" cy="872378"/>
          </a:xfrm>
        </p:spPr>
        <p:txBody>
          <a:bodyPr/>
          <a:lstStyle/>
          <a:p>
            <a:pPr algn="r"/>
            <a:r>
              <a:rPr lang="pt-BR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Perspectivas e desafios para a avaliação da pós-graduação em Educação</a:t>
            </a:r>
            <a:endParaRPr lang="pt-BR" sz="440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0"/>
          </p:nvPr>
        </p:nvSpPr>
        <p:spPr>
          <a:xfrm>
            <a:off x="3863788" y="3199228"/>
            <a:ext cx="5181600" cy="459543"/>
          </a:xfrm>
        </p:spPr>
        <p:txBody>
          <a:bodyPr>
            <a:normAutofit/>
          </a:bodyPr>
          <a:lstStyle/>
          <a:p>
            <a:pPr algn="r"/>
            <a:r>
              <a:rPr lang="pt-BR" sz="1800" dirty="0"/>
              <a:t>Alaim Souza Neto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1"/>
          </p:nvPr>
        </p:nvSpPr>
        <p:spPr>
          <a:xfrm>
            <a:off x="3863788" y="3586162"/>
            <a:ext cx="5181600" cy="459543"/>
          </a:xfrm>
        </p:spPr>
        <p:txBody>
          <a:bodyPr>
            <a:normAutofit/>
          </a:bodyPr>
          <a:lstStyle/>
          <a:p>
            <a:pPr algn="r"/>
            <a:r>
              <a:rPr lang="pt-BR" sz="1800" dirty="0"/>
              <a:t>alaimenergia@gmail.com</a:t>
            </a:r>
          </a:p>
        </p:txBody>
      </p:sp>
    </p:spTree>
    <p:extLst>
      <p:ext uri="{BB962C8B-B14F-4D97-AF65-F5344CB8AC3E}">
        <p14:creationId xmlns:p14="http://schemas.microsoft.com/office/powerpoint/2010/main" val="2011741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B4294BAA-3362-4456-875F-AD883E714F1A}"/>
              </a:ext>
            </a:extLst>
          </p:cNvPr>
          <p:cNvSpPr/>
          <p:nvPr/>
        </p:nvSpPr>
        <p:spPr>
          <a:xfrm>
            <a:off x="403412" y="340659"/>
            <a:ext cx="8382000" cy="135367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>
                <a:solidFill>
                  <a:schemeClr val="tx1"/>
                </a:solidFill>
              </a:rPr>
              <a:t>Limites e possibilidades de avanço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814716E1-2B9A-4F6D-B9B6-C58C7C8B2D0B}"/>
              </a:ext>
            </a:extLst>
          </p:cNvPr>
          <p:cNvSpPr/>
          <p:nvPr/>
        </p:nvSpPr>
        <p:spPr>
          <a:xfrm>
            <a:off x="403411" y="1837765"/>
            <a:ext cx="3998260" cy="37831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Os modelos de avaliação da PG tenderão a ser mais competitivos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Ainda vamos crescer quantitativamente e </a:t>
            </a:r>
            <a:r>
              <a:rPr lang="pt-BR" dirty="0" err="1">
                <a:solidFill>
                  <a:schemeClr val="tx1"/>
                </a:solidFill>
              </a:rPr>
              <a:t>diversificadamente</a:t>
            </a:r>
            <a:r>
              <a:rPr lang="pt-BR" dirty="0">
                <a:solidFill>
                  <a:schemeClr val="tx1"/>
                </a:solidFill>
              </a:rPr>
              <a:t> na PG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Novos modelos virão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Atenção no financiamento: haverá menos e recuperação do financiamento vai demorar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2130577B-0430-4962-8D43-874C2D017EF5}"/>
              </a:ext>
            </a:extLst>
          </p:cNvPr>
          <p:cNvSpPr/>
          <p:nvPr/>
        </p:nvSpPr>
        <p:spPr>
          <a:xfrm>
            <a:off x="4572000" y="1837765"/>
            <a:ext cx="4213412" cy="378310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Seguiremos sendo mais e mais cobrados por produzir pesquisas aplicadas e de impacto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Nossa capacidade criadora será cada vez mais testada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Popularização da Ciência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Indução a comportamentos desejados: padrão de qualidade</a:t>
            </a:r>
          </a:p>
        </p:txBody>
      </p:sp>
    </p:spTree>
    <p:extLst>
      <p:ext uri="{BB962C8B-B14F-4D97-AF65-F5344CB8AC3E}">
        <p14:creationId xmlns:p14="http://schemas.microsoft.com/office/powerpoint/2010/main" val="2369585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646BAE49-3092-4D5F-A8AE-F8F00BF12F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16" t="35446" r="64215" b="33704"/>
          <a:stretch/>
        </p:blipFill>
        <p:spPr>
          <a:xfrm>
            <a:off x="1181569" y="953653"/>
            <a:ext cx="3489043" cy="3654208"/>
          </a:xfrm>
          <a:prstGeom prst="rect">
            <a:avLst/>
          </a:prstGeom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A3E15AC1-88CD-42CB-B822-F071F7E0B6A3}"/>
              </a:ext>
            </a:extLst>
          </p:cNvPr>
          <p:cNvSpPr/>
          <p:nvPr/>
        </p:nvSpPr>
        <p:spPr>
          <a:xfrm>
            <a:off x="5665694" y="953653"/>
            <a:ext cx="2402541" cy="360938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avaliação da pós-graduação em Educação: Desafios e Perspectivas 2025/2028</a:t>
            </a:r>
            <a:endParaRPr lang="pt-BR" sz="24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22797AD-A796-4FCA-82A9-A18C1732E71D}"/>
              </a:ext>
            </a:extLst>
          </p:cNvPr>
          <p:cNvSpPr txBox="1"/>
          <p:nvPr/>
        </p:nvSpPr>
        <p:spPr>
          <a:xfrm>
            <a:off x="2545977" y="4921623"/>
            <a:ext cx="45540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Ângelo Ricardo de Souza (UFPR)</a:t>
            </a:r>
          </a:p>
          <a:p>
            <a:pPr algn="ctr"/>
            <a:r>
              <a:rPr lang="pt-BR" b="1" dirty="0"/>
              <a:t>Coord. Área de Educação na CAPES</a:t>
            </a:r>
          </a:p>
        </p:txBody>
      </p:sp>
    </p:spTree>
    <p:extLst>
      <p:ext uri="{BB962C8B-B14F-4D97-AF65-F5344CB8AC3E}">
        <p14:creationId xmlns:p14="http://schemas.microsoft.com/office/powerpoint/2010/main" val="3456131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D3493DEE-04C4-47CD-BB91-F9FEE2438950}"/>
              </a:ext>
            </a:extLst>
          </p:cNvPr>
          <p:cNvSpPr/>
          <p:nvPr/>
        </p:nvSpPr>
        <p:spPr>
          <a:xfrm>
            <a:off x="627529" y="358588"/>
            <a:ext cx="7853083" cy="94129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>
                <a:solidFill>
                  <a:schemeClr val="tx1"/>
                </a:solidFill>
              </a:rPr>
              <a:t>A Pós graduação no Brasil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28869D5F-2A74-4499-A7DC-C34608377D34}"/>
              </a:ext>
            </a:extLst>
          </p:cNvPr>
          <p:cNvSpPr/>
          <p:nvPr/>
        </p:nvSpPr>
        <p:spPr>
          <a:xfrm>
            <a:off x="627528" y="1631577"/>
            <a:ext cx="3738283" cy="37382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Sistema Nacional de Pós-Graduação criado em 1965 (Parecer Sucupira)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Sistema de Avaliação criado em 1976/1980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Ciclo Quadrienal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Relação entre Avaliação–Regulação–Financiamento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96F9437F-204E-40AA-963F-50B9E82DD58B}"/>
              </a:ext>
            </a:extLst>
          </p:cNvPr>
          <p:cNvSpPr/>
          <p:nvPr/>
        </p:nvSpPr>
        <p:spPr>
          <a:xfrm>
            <a:off x="4778190" y="1631577"/>
            <a:ext cx="3738283" cy="37382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PG é uma </a:t>
            </a:r>
            <a:r>
              <a:rPr lang="pt-BR" u="sng" dirty="0">
                <a:solidFill>
                  <a:schemeClr val="tx1"/>
                </a:solidFill>
              </a:rPr>
              <a:t>etapa de ensino</a:t>
            </a:r>
            <a:r>
              <a:rPr lang="pt-BR" dirty="0">
                <a:solidFill>
                  <a:schemeClr val="tx1"/>
                </a:solidFill>
              </a:rPr>
              <a:t>: foco na formação</a:t>
            </a:r>
          </a:p>
          <a:p>
            <a:r>
              <a:rPr lang="pt-BR" dirty="0">
                <a:solidFill>
                  <a:schemeClr val="tx1"/>
                </a:solidFill>
              </a:rPr>
              <a:t> </a:t>
            </a:r>
          </a:p>
          <a:p>
            <a:r>
              <a:rPr lang="pt-BR" u="sng" dirty="0">
                <a:solidFill>
                  <a:schemeClr val="tx1"/>
                </a:solidFill>
              </a:rPr>
              <a:t>Formação</a:t>
            </a:r>
            <a:r>
              <a:rPr lang="pt-BR" dirty="0">
                <a:solidFill>
                  <a:schemeClr val="tx1"/>
                </a:solidFill>
              </a:rPr>
              <a:t> de quadros altamente qualificados (profissionais e pesquisadores)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 Formação por meio da e para a </a:t>
            </a:r>
            <a:r>
              <a:rPr lang="pt-BR" u="sng" dirty="0">
                <a:solidFill>
                  <a:schemeClr val="tx1"/>
                </a:solidFill>
              </a:rPr>
              <a:t>pesquisa</a:t>
            </a:r>
          </a:p>
        </p:txBody>
      </p:sp>
    </p:spTree>
    <p:extLst>
      <p:ext uri="{BB962C8B-B14F-4D97-AF65-F5344CB8AC3E}">
        <p14:creationId xmlns:p14="http://schemas.microsoft.com/office/powerpoint/2010/main" val="4226919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D3493DEE-04C4-47CD-BB91-F9FEE2438950}"/>
              </a:ext>
            </a:extLst>
          </p:cNvPr>
          <p:cNvSpPr/>
          <p:nvPr/>
        </p:nvSpPr>
        <p:spPr>
          <a:xfrm>
            <a:off x="627529" y="358588"/>
            <a:ext cx="7853083" cy="94129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>
                <a:solidFill>
                  <a:schemeClr val="tx1"/>
                </a:solidFill>
              </a:rPr>
              <a:t>Perspectivas e Desafios Estratégicos</a:t>
            </a:r>
            <a:endParaRPr lang="pt-BR" sz="2800" b="1" dirty="0">
              <a:solidFill>
                <a:schemeClr val="tx1"/>
              </a:solidFill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28869D5F-2A74-4499-A7DC-C34608377D34}"/>
              </a:ext>
            </a:extLst>
          </p:cNvPr>
          <p:cNvSpPr/>
          <p:nvPr/>
        </p:nvSpPr>
        <p:spPr>
          <a:xfrm>
            <a:off x="627529" y="1631577"/>
            <a:ext cx="7853083" cy="37382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1- VII PNPG singelo: não trata da desvinculação entre avaliação e financiamento, nem de fonte mais estável de financiamento</a:t>
            </a:r>
          </a:p>
          <a:p>
            <a:r>
              <a:rPr lang="pt-BR" dirty="0">
                <a:solidFill>
                  <a:schemeClr val="tx1"/>
                </a:solidFill>
              </a:rPr>
              <a:t>2- Planejamento da oferta e Eixos estratégicos de desenvolvimento da PG (agenda RH)</a:t>
            </a:r>
          </a:p>
          <a:p>
            <a:r>
              <a:rPr lang="pt-BR" dirty="0">
                <a:solidFill>
                  <a:schemeClr val="tx1"/>
                </a:solidFill>
              </a:rPr>
              <a:t>3- Modalidades de curso: Acadêmicos x Profissionais</a:t>
            </a:r>
          </a:p>
          <a:p>
            <a:r>
              <a:rPr lang="pt-BR" dirty="0">
                <a:solidFill>
                  <a:schemeClr val="tx1"/>
                </a:solidFill>
              </a:rPr>
              <a:t>4- Mudanças no conceito PG Stricto Sensu (a ressignificação do Mestrado; Incentivo ao Doutorado Direto)</a:t>
            </a:r>
          </a:p>
          <a:p>
            <a:r>
              <a:rPr lang="pt-BR" dirty="0">
                <a:solidFill>
                  <a:schemeClr val="tx1"/>
                </a:solidFill>
              </a:rPr>
              <a:t>5- PG EAD e PHEA</a:t>
            </a:r>
          </a:p>
          <a:p>
            <a:r>
              <a:rPr lang="pt-BR" dirty="0">
                <a:solidFill>
                  <a:schemeClr val="tx1"/>
                </a:solidFill>
              </a:rPr>
              <a:t>6- Interiorização da PG e </a:t>
            </a:r>
            <a:r>
              <a:rPr lang="pt-BR" dirty="0" err="1">
                <a:solidFill>
                  <a:schemeClr val="tx1"/>
                </a:solidFill>
              </a:rPr>
              <a:t>Multicampia</a:t>
            </a:r>
            <a:r>
              <a:rPr lang="pt-BR" dirty="0">
                <a:solidFill>
                  <a:schemeClr val="tx1"/>
                </a:solidFill>
              </a:rPr>
              <a:t>:</a:t>
            </a:r>
          </a:p>
          <a:p>
            <a:r>
              <a:rPr lang="pt-BR" dirty="0">
                <a:solidFill>
                  <a:schemeClr val="tx1"/>
                </a:solidFill>
              </a:rPr>
              <a:t>7- Formação de Professores: - Menos de 5% dos docentes de EB com mestrado ou doutorado; - Precisamos criar uma política robusta de formação continuada em nível de PG Stricto Sensu</a:t>
            </a:r>
          </a:p>
        </p:txBody>
      </p:sp>
    </p:spTree>
    <p:extLst>
      <p:ext uri="{BB962C8B-B14F-4D97-AF65-F5344CB8AC3E}">
        <p14:creationId xmlns:p14="http://schemas.microsoft.com/office/powerpoint/2010/main" val="3353304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4F23864-CD99-423D-8943-77E2FD3AEB01}"/>
              </a:ext>
            </a:extLst>
          </p:cNvPr>
          <p:cNvSpPr/>
          <p:nvPr/>
        </p:nvSpPr>
        <p:spPr>
          <a:xfrm>
            <a:off x="475129" y="304800"/>
            <a:ext cx="8068236" cy="1308847"/>
          </a:xfrm>
          <a:prstGeom prst="rect">
            <a:avLst/>
          </a:prstGeom>
          <a:solidFill>
            <a:srgbClr val="2791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>
                <a:solidFill>
                  <a:schemeClr val="tx1"/>
                </a:solidFill>
              </a:rPr>
              <a:t>Características principais do Sistema</a:t>
            </a:r>
          </a:p>
          <a:p>
            <a:pPr algn="ctr"/>
            <a:r>
              <a:rPr lang="pt-BR" sz="2800" b="1" dirty="0">
                <a:solidFill>
                  <a:schemeClr val="tx1"/>
                </a:solidFill>
              </a:rPr>
              <a:t> de Avaliação da PG – CAPES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97E13EED-CB11-4D83-8E73-54C748477E4D}"/>
              </a:ext>
            </a:extLst>
          </p:cNvPr>
          <p:cNvSpPr/>
          <p:nvPr/>
        </p:nvSpPr>
        <p:spPr>
          <a:xfrm>
            <a:off x="475129" y="1999129"/>
            <a:ext cx="8068236" cy="316454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1. Avaliação centralizada no âmbito do governo federal: CAPES</a:t>
            </a:r>
          </a:p>
          <a:p>
            <a:r>
              <a:rPr lang="pt-BR" dirty="0">
                <a:solidFill>
                  <a:schemeClr val="tx1"/>
                </a:solidFill>
              </a:rPr>
              <a:t>2. Avaliação em larga escala em ciclos quadrienais</a:t>
            </a:r>
          </a:p>
          <a:p>
            <a:r>
              <a:rPr lang="pt-BR" dirty="0">
                <a:solidFill>
                  <a:schemeClr val="tx1"/>
                </a:solidFill>
              </a:rPr>
              <a:t>3. Avaliação de um sistema único</a:t>
            </a:r>
          </a:p>
          <a:p>
            <a:r>
              <a:rPr lang="pt-BR" dirty="0">
                <a:solidFill>
                  <a:schemeClr val="tx1"/>
                </a:solidFill>
              </a:rPr>
              <a:t>4. Avaliação baseada em critérios preestabelecidos</a:t>
            </a:r>
          </a:p>
          <a:p>
            <a:r>
              <a:rPr lang="pt-BR" dirty="0">
                <a:solidFill>
                  <a:schemeClr val="tx1"/>
                </a:solidFill>
              </a:rPr>
              <a:t>5. Avaliação para ranqueamento (escala de 1 a 5)</a:t>
            </a:r>
          </a:p>
          <a:p>
            <a:r>
              <a:rPr lang="pt-BR" dirty="0">
                <a:solidFill>
                  <a:schemeClr val="tx1"/>
                </a:solidFill>
              </a:rPr>
              <a:t>6. Avaliação com forte implicações para os avaliados (high </a:t>
            </a:r>
            <a:r>
              <a:rPr lang="pt-BR" dirty="0" err="1">
                <a:solidFill>
                  <a:schemeClr val="tx1"/>
                </a:solidFill>
              </a:rPr>
              <a:t>stakes</a:t>
            </a:r>
            <a:r>
              <a:rPr lang="pt-BR" dirty="0">
                <a:solidFill>
                  <a:schemeClr val="tx1"/>
                </a:solidFill>
              </a:rPr>
              <a:t>)</a:t>
            </a:r>
          </a:p>
          <a:p>
            <a:r>
              <a:rPr lang="pt-BR" dirty="0">
                <a:solidFill>
                  <a:schemeClr val="tx1"/>
                </a:solidFill>
              </a:rPr>
              <a:t>7. Avaliação externa</a:t>
            </a:r>
          </a:p>
        </p:txBody>
      </p:sp>
    </p:spTree>
    <p:extLst>
      <p:ext uri="{BB962C8B-B14F-4D97-AF65-F5344CB8AC3E}">
        <p14:creationId xmlns:p14="http://schemas.microsoft.com/office/powerpoint/2010/main" val="3897187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4F23864-CD99-423D-8943-77E2FD3AEB01}"/>
              </a:ext>
            </a:extLst>
          </p:cNvPr>
          <p:cNvSpPr/>
          <p:nvPr/>
        </p:nvSpPr>
        <p:spPr>
          <a:xfrm>
            <a:off x="475129" y="304800"/>
            <a:ext cx="8068236" cy="1308847"/>
          </a:xfrm>
          <a:prstGeom prst="rect">
            <a:avLst/>
          </a:prstGeom>
          <a:solidFill>
            <a:srgbClr val="2791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>
                <a:solidFill>
                  <a:schemeClr val="tx1"/>
                </a:solidFill>
              </a:rPr>
              <a:t>Para a avaliação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97E13EED-CB11-4D83-8E73-54C748477E4D}"/>
              </a:ext>
            </a:extLst>
          </p:cNvPr>
          <p:cNvSpPr/>
          <p:nvPr/>
        </p:nvSpPr>
        <p:spPr>
          <a:xfrm>
            <a:off x="475129" y="1999129"/>
            <a:ext cx="8068236" cy="31645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lphaLcParenR"/>
            </a:pPr>
            <a:r>
              <a:rPr lang="pt-BR" dirty="0">
                <a:solidFill>
                  <a:schemeClr val="tx1"/>
                </a:solidFill>
              </a:rPr>
              <a:t>PROGRAMA: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■ Identidade do PPG tem que estar muito clara</a:t>
            </a:r>
          </a:p>
          <a:p>
            <a:r>
              <a:rPr lang="pt-BR" dirty="0">
                <a:solidFill>
                  <a:schemeClr val="tx1"/>
                </a:solidFill>
              </a:rPr>
              <a:t>■ Projeto pedagógico bem ajustado</a:t>
            </a:r>
          </a:p>
          <a:p>
            <a:r>
              <a:rPr lang="pt-BR" dirty="0">
                <a:solidFill>
                  <a:schemeClr val="tx1"/>
                </a:solidFill>
              </a:rPr>
              <a:t>■ Perfil do egresso é a chave (quem quero formar, para que/quem quero formar)</a:t>
            </a:r>
          </a:p>
          <a:p>
            <a:r>
              <a:rPr lang="pt-BR" dirty="0">
                <a:solidFill>
                  <a:schemeClr val="tx1"/>
                </a:solidFill>
              </a:rPr>
              <a:t>■ Perfil docente coerente com o desenho e proposta pedagógica</a:t>
            </a:r>
          </a:p>
          <a:p>
            <a:r>
              <a:rPr lang="pt-BR" dirty="0">
                <a:solidFill>
                  <a:schemeClr val="tx1"/>
                </a:solidFill>
              </a:rPr>
              <a:t>■ AA + PE: seguem com centralidade</a:t>
            </a:r>
          </a:p>
        </p:txBody>
      </p:sp>
    </p:spTree>
    <p:extLst>
      <p:ext uri="{BB962C8B-B14F-4D97-AF65-F5344CB8AC3E}">
        <p14:creationId xmlns:p14="http://schemas.microsoft.com/office/powerpoint/2010/main" val="1569173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4F23864-CD99-423D-8943-77E2FD3AEB01}"/>
              </a:ext>
            </a:extLst>
          </p:cNvPr>
          <p:cNvSpPr/>
          <p:nvPr/>
        </p:nvSpPr>
        <p:spPr>
          <a:xfrm>
            <a:off x="475129" y="304800"/>
            <a:ext cx="8068236" cy="1308847"/>
          </a:xfrm>
          <a:prstGeom prst="rect">
            <a:avLst/>
          </a:prstGeom>
          <a:solidFill>
            <a:srgbClr val="2791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>
                <a:solidFill>
                  <a:schemeClr val="tx1"/>
                </a:solidFill>
              </a:rPr>
              <a:t>Para a avaliação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97E13EED-CB11-4D83-8E73-54C748477E4D}"/>
              </a:ext>
            </a:extLst>
          </p:cNvPr>
          <p:cNvSpPr/>
          <p:nvPr/>
        </p:nvSpPr>
        <p:spPr>
          <a:xfrm>
            <a:off x="475129" y="1999129"/>
            <a:ext cx="8068236" cy="31645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u="sng" dirty="0">
                <a:solidFill>
                  <a:schemeClr val="tx1"/>
                </a:solidFill>
              </a:rPr>
              <a:t>b) FORMAÇÃO E PRODUÇÃO INTELECTUAL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▪ Produção discente e de egressos segue importante: formação da autoria e qualidade da pesquisa desenvolvida</a:t>
            </a:r>
          </a:p>
          <a:p>
            <a:r>
              <a:rPr lang="pt-BR" dirty="0">
                <a:solidFill>
                  <a:schemeClr val="tx1"/>
                </a:solidFill>
              </a:rPr>
              <a:t>▪ Destino do egresso: muito importante!!!</a:t>
            </a:r>
          </a:p>
          <a:p>
            <a:r>
              <a:rPr lang="pt-BR" dirty="0">
                <a:solidFill>
                  <a:schemeClr val="tx1"/>
                </a:solidFill>
              </a:rPr>
              <a:t>▪ Produção docente como pista de que são pesquisadores atuantes:</a:t>
            </a:r>
          </a:p>
          <a:p>
            <a:r>
              <a:rPr lang="pt-BR" dirty="0">
                <a:solidFill>
                  <a:schemeClr val="tx1"/>
                </a:solidFill>
              </a:rPr>
              <a:t>– Analisar mais o conjunto do PPG e SEM PONTINHOS</a:t>
            </a:r>
          </a:p>
          <a:p>
            <a:r>
              <a:rPr lang="pt-BR" dirty="0">
                <a:solidFill>
                  <a:schemeClr val="tx1"/>
                </a:solidFill>
              </a:rPr>
              <a:t>– Produção em artigos separada das demais</a:t>
            </a:r>
          </a:p>
        </p:txBody>
      </p:sp>
    </p:spTree>
    <p:extLst>
      <p:ext uri="{BB962C8B-B14F-4D97-AF65-F5344CB8AC3E}">
        <p14:creationId xmlns:p14="http://schemas.microsoft.com/office/powerpoint/2010/main" val="4161183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E4F23864-CD99-423D-8943-77E2FD3AEB01}"/>
              </a:ext>
            </a:extLst>
          </p:cNvPr>
          <p:cNvSpPr/>
          <p:nvPr/>
        </p:nvSpPr>
        <p:spPr>
          <a:xfrm>
            <a:off x="475129" y="304800"/>
            <a:ext cx="8193742" cy="1308847"/>
          </a:xfrm>
          <a:prstGeom prst="rect">
            <a:avLst/>
          </a:prstGeom>
          <a:solidFill>
            <a:srgbClr val="2791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>
                <a:solidFill>
                  <a:schemeClr val="tx1"/>
                </a:solidFill>
              </a:rPr>
              <a:t>Para a avaliação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97E13EED-CB11-4D83-8E73-54C748477E4D}"/>
              </a:ext>
            </a:extLst>
          </p:cNvPr>
          <p:cNvSpPr/>
          <p:nvPr/>
        </p:nvSpPr>
        <p:spPr>
          <a:xfrm>
            <a:off x="475128" y="1999129"/>
            <a:ext cx="8193741" cy="34245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chemeClr val="tx1"/>
                </a:solidFill>
              </a:rPr>
              <a:t>c) IMPACTOS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■ Livros, PTT e PAC: destaques com análise cuidadosa</a:t>
            </a:r>
          </a:p>
          <a:p>
            <a:r>
              <a:rPr lang="pt-BR" dirty="0">
                <a:solidFill>
                  <a:schemeClr val="tx1"/>
                </a:solidFill>
              </a:rPr>
              <a:t>■ Casos de Impacto</a:t>
            </a:r>
          </a:p>
          <a:p>
            <a:r>
              <a:rPr lang="pt-BR" dirty="0">
                <a:solidFill>
                  <a:schemeClr val="tx1"/>
                </a:solidFill>
              </a:rPr>
              <a:t>■ Inserção e Extensão</a:t>
            </a:r>
          </a:p>
          <a:p>
            <a:r>
              <a:rPr lang="pt-BR" dirty="0">
                <a:solidFill>
                  <a:schemeClr val="tx1"/>
                </a:solidFill>
              </a:rPr>
              <a:t>■ Seguem muito importantes a nucleação, a solidariedade e a liderança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d) Notas 6 e 7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r>
              <a:rPr lang="pt-BR" dirty="0">
                <a:solidFill>
                  <a:schemeClr val="tx1"/>
                </a:solidFill>
              </a:rPr>
              <a:t>■ o 6 não precisa mais de internacionalização</a:t>
            </a:r>
          </a:p>
          <a:p>
            <a:r>
              <a:rPr lang="pt-BR" dirty="0">
                <a:solidFill>
                  <a:schemeClr val="tx1"/>
                </a:solidFill>
              </a:rPr>
              <a:t>■ o 7 precisa, obrigatoriamente, de forte internacionalização</a:t>
            </a:r>
          </a:p>
        </p:txBody>
      </p:sp>
    </p:spTree>
    <p:extLst>
      <p:ext uri="{BB962C8B-B14F-4D97-AF65-F5344CB8AC3E}">
        <p14:creationId xmlns:p14="http://schemas.microsoft.com/office/powerpoint/2010/main" val="1331795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B4294BAA-3362-4456-875F-AD883E714F1A}"/>
              </a:ext>
            </a:extLst>
          </p:cNvPr>
          <p:cNvSpPr/>
          <p:nvPr/>
        </p:nvSpPr>
        <p:spPr>
          <a:xfrm>
            <a:off x="403412" y="340659"/>
            <a:ext cx="8382000" cy="1353670"/>
          </a:xfrm>
          <a:prstGeom prst="rect">
            <a:avLst/>
          </a:prstGeom>
          <a:solidFill>
            <a:srgbClr val="00FA7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0" b="1" dirty="0">
                <a:solidFill>
                  <a:schemeClr val="tx1"/>
                </a:solidFill>
              </a:rPr>
              <a:t>Impactos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814716E1-2B9A-4F6D-B9B6-C58C7C8B2D0B}"/>
              </a:ext>
            </a:extLst>
          </p:cNvPr>
          <p:cNvSpPr/>
          <p:nvPr/>
        </p:nvSpPr>
        <p:spPr>
          <a:xfrm>
            <a:off x="403411" y="1837765"/>
            <a:ext cx="3926541" cy="378310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​</a:t>
            </a:r>
            <a:r>
              <a:rPr lang="pt-BR" b="1" dirty="0"/>
              <a:t>Acadêmicos e Sociais</a:t>
            </a:r>
          </a:p>
          <a:p>
            <a:endParaRPr lang="pt-BR" dirty="0"/>
          </a:p>
          <a:p>
            <a:r>
              <a:rPr lang="pt-BR" dirty="0"/>
              <a:t>​Onde andam os resultados de nossas pesquisas?​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O que a pesquisa e a PG tem realizado em articulação ou associação com a sociedade civil?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2130577B-0430-4962-8D43-874C2D017EF5}"/>
              </a:ext>
            </a:extLst>
          </p:cNvPr>
          <p:cNvSpPr/>
          <p:nvPr/>
        </p:nvSpPr>
        <p:spPr>
          <a:xfrm>
            <a:off x="4670612" y="1837765"/>
            <a:ext cx="4114800" cy="378310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A produção bibliográfica: </a:t>
            </a:r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​</a:t>
            </a:r>
          </a:p>
          <a:p>
            <a:r>
              <a:rPr lang="pt-BR" dirty="0"/>
              <a:t>​</a:t>
            </a:r>
          </a:p>
          <a:p>
            <a:r>
              <a:rPr lang="pt-BR" dirty="0"/>
              <a:t>Não se publica para ser avaliado; avaliamos o que se publica</a:t>
            </a:r>
          </a:p>
          <a:p>
            <a:endParaRPr lang="pt-BR" dirty="0"/>
          </a:p>
          <a:p>
            <a:r>
              <a:rPr lang="pt-BR" dirty="0"/>
              <a:t>​Artigos ou livros? Uma falsa questão...</a:t>
            </a:r>
          </a:p>
          <a:p>
            <a:endParaRPr lang="pt-BR" dirty="0"/>
          </a:p>
          <a:p>
            <a:r>
              <a:rPr lang="pt-BR" dirty="0"/>
              <a:t>​A publicação evidencia uma parte importante da qualidade da PG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DB0BF65D-116B-41AA-87B1-BA6209031CAA}"/>
              </a:ext>
            </a:extLst>
          </p:cNvPr>
          <p:cNvSpPr/>
          <p:nvPr/>
        </p:nvSpPr>
        <p:spPr>
          <a:xfrm>
            <a:off x="5414682" y="2501153"/>
            <a:ext cx="3263153" cy="779929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Ciência compromissada e </a:t>
            </a:r>
          </a:p>
          <a:p>
            <a:r>
              <a:rPr lang="pt-BR" dirty="0"/>
              <a:t>responsabilidade com os recursos públicos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5EBBDFC2-9FD9-4CE7-B9C5-611675B3BCA8}"/>
              </a:ext>
            </a:extLst>
          </p:cNvPr>
          <p:cNvSpPr/>
          <p:nvPr/>
        </p:nvSpPr>
        <p:spPr>
          <a:xfrm>
            <a:off x="1174376" y="3352800"/>
            <a:ext cx="3012142" cy="98611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Egressos</a:t>
            </a:r>
          </a:p>
          <a:p>
            <a:r>
              <a:rPr lang="pt-BR" dirty="0"/>
              <a:t>Alcance das pesquisas: formas de publicação? quem lê?​</a:t>
            </a:r>
          </a:p>
        </p:txBody>
      </p:sp>
    </p:spTree>
    <p:extLst>
      <p:ext uri="{BB962C8B-B14F-4D97-AF65-F5344CB8AC3E}">
        <p14:creationId xmlns:p14="http://schemas.microsoft.com/office/powerpoint/2010/main" val="38741355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1354</TotalTime>
  <Words>631</Words>
  <Application>Microsoft Office PowerPoint</Application>
  <PresentationFormat>Apresentação na tela (4:3)</PresentationFormat>
  <Paragraphs>102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do Office</vt:lpstr>
      <vt:lpstr>Perspectivas e desafios para a avaliação da pós-graduação em Educação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Conta da Microsoft</dc:creator>
  <cp:lastModifiedBy>Alaim</cp:lastModifiedBy>
  <cp:revision>141</cp:revision>
  <dcterms:created xsi:type="dcterms:W3CDTF">2025-07-15T20:39:59Z</dcterms:created>
  <dcterms:modified xsi:type="dcterms:W3CDTF">2026-04-11T14:14:05Z</dcterms:modified>
</cp:coreProperties>
</file>