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308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90" r:id="rId12"/>
    <p:sldId id="291" r:id="rId13"/>
    <p:sldId id="297" r:id="rId14"/>
    <p:sldId id="292" r:id="rId15"/>
    <p:sldId id="293" r:id="rId16"/>
    <p:sldId id="298" r:id="rId17"/>
    <p:sldId id="295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00"/>
    <a:srgbClr val="F5F274"/>
    <a:srgbClr val="F8FB6F"/>
    <a:srgbClr val="F6B922"/>
    <a:srgbClr val="F3733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40000">
                <a:srgbClr val="66CCFF"/>
              </a:gs>
              <a:gs pos="2000">
                <a:schemeClr val="bg1"/>
              </a:gs>
              <a:gs pos="100000">
                <a:srgbClr val="66CCFF"/>
              </a:gs>
            </a:gsLst>
            <a:lin ang="16200000" scaled="1"/>
            <a:tileRect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ângulo 11"/>
          <p:cNvSpPr/>
          <p:nvPr userDrawn="1"/>
        </p:nvSpPr>
        <p:spPr>
          <a:xfrm>
            <a:off x="0" y="1390650"/>
            <a:ext cx="9144000" cy="27241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65100">
              <a:schemeClr val="bg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2900" y="1476375"/>
            <a:ext cx="8458200" cy="1439306"/>
          </a:xfrm>
        </p:spPr>
        <p:txBody>
          <a:bodyPr anchor="ctr" anchorCtr="0">
            <a:noAutofit/>
          </a:bodyPr>
          <a:lstStyle>
            <a:lvl1pPr algn="ctr">
              <a:lnSpc>
                <a:spcPct val="100000"/>
              </a:lnSpc>
              <a:spcBef>
                <a:spcPts val="1000"/>
              </a:spcBef>
              <a:defRPr sz="3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Título da Apresentação</a:t>
            </a:r>
            <a:endParaRPr lang="en-US" dirty="0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0" hasCustomPrompt="1"/>
          </p:nvPr>
        </p:nvSpPr>
        <p:spPr>
          <a:xfrm>
            <a:off x="1981200" y="3038475"/>
            <a:ext cx="5181600" cy="459543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dirty="0"/>
              <a:t>Autor(a)</a:t>
            </a:r>
          </a:p>
        </p:txBody>
      </p:sp>
      <p:sp>
        <p:nvSpPr>
          <p:cNvPr id="14" name="Espaço Reservado para Texto 15"/>
          <p:cNvSpPr>
            <a:spLocks noGrp="1"/>
          </p:cNvSpPr>
          <p:nvPr>
            <p:ph type="body" sz="quarter" idx="11" hasCustomPrompt="1"/>
          </p:nvPr>
        </p:nvSpPr>
        <p:spPr>
          <a:xfrm>
            <a:off x="1981200" y="3586162"/>
            <a:ext cx="5181600" cy="459543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dirty="0"/>
              <a:t>E-mail ou formação acadêmica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530" y="4480607"/>
            <a:ext cx="1492270" cy="1470997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4767199"/>
            <a:ext cx="2743200" cy="89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90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66CCFF"/>
              </a:gs>
              <a:gs pos="100000">
                <a:schemeClr val="bg1"/>
              </a:gs>
            </a:gsLst>
            <a:lin ang="16200000" scaled="1"/>
            <a:tileRect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 userDrawn="1"/>
        </p:nvSpPr>
        <p:spPr>
          <a:xfrm>
            <a:off x="0" y="5791200"/>
            <a:ext cx="9144000" cy="7604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65100">
              <a:schemeClr val="bg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283622" y="262816"/>
            <a:ext cx="8576756" cy="132556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000"/>
              </a:spcBef>
              <a:defRPr sz="3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Título do texto</a:t>
            </a:r>
          </a:p>
        </p:txBody>
      </p:sp>
      <p:sp>
        <p:nvSpPr>
          <p:cNvPr id="21" name="Espaço Reservado para Texto 20"/>
          <p:cNvSpPr>
            <a:spLocks noGrp="1"/>
          </p:cNvSpPr>
          <p:nvPr>
            <p:ph type="body" sz="quarter" idx="10" hasCustomPrompt="1"/>
          </p:nvPr>
        </p:nvSpPr>
        <p:spPr>
          <a:xfrm>
            <a:off x="283369" y="1762125"/>
            <a:ext cx="8577262" cy="3657600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dirty="0"/>
              <a:t>Use este espaço para escrever o seu texto. Para inserir novos slides, clique na aba “Página Inicial” e no ícone “Novo Slide”.</a:t>
            </a:r>
          </a:p>
          <a:p>
            <a:pPr lvl="0"/>
            <a:endParaRPr lang="pt-BR" dirty="0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300" y="5840330"/>
            <a:ext cx="671728" cy="662152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375" y="5914220"/>
            <a:ext cx="1571625" cy="51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054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049C9-58C5-4507-9D33-2DCA6F329E8D}" type="datetimeFigureOut">
              <a:rPr lang="pt-BR" smtClean="0"/>
              <a:t>20/03/2026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FACFF-D584-420A-97CE-66D326A408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032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2900" y="1825995"/>
            <a:ext cx="8458200" cy="872378"/>
          </a:xfrm>
        </p:spPr>
        <p:txBody>
          <a:bodyPr/>
          <a:lstStyle/>
          <a:p>
            <a:pPr algn="r"/>
            <a:r>
              <a:rPr lang="pt-BR" sz="2800" b="1" i="0" dirty="0">
                <a:solidFill>
                  <a:srgbClr val="0F0F0F"/>
                </a:solidFill>
                <a:effectLst/>
              </a:rPr>
              <a:t>A Pedagogia Histórico Crítica como uma teoria pedagógica marxista da escola de ensino médio</a:t>
            </a:r>
            <a:br>
              <a:rPr lang="pt-BR" sz="2800" b="1" i="0" dirty="0">
                <a:solidFill>
                  <a:srgbClr val="0F0F0F"/>
                </a:solidFill>
                <a:effectLst/>
              </a:rPr>
            </a:br>
            <a:endParaRPr lang="pt-BR" sz="54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863788" y="3199228"/>
            <a:ext cx="5181600" cy="459543"/>
          </a:xfrm>
        </p:spPr>
        <p:txBody>
          <a:bodyPr>
            <a:normAutofit/>
          </a:bodyPr>
          <a:lstStyle/>
          <a:p>
            <a:pPr algn="r"/>
            <a:r>
              <a:rPr lang="pt-BR" sz="1800" dirty="0"/>
              <a:t>Alaim Souza Neto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1"/>
          </p:nvPr>
        </p:nvSpPr>
        <p:spPr>
          <a:xfrm>
            <a:off x="3863788" y="3700083"/>
            <a:ext cx="5181600" cy="459543"/>
          </a:xfrm>
        </p:spPr>
        <p:txBody>
          <a:bodyPr>
            <a:normAutofit/>
          </a:bodyPr>
          <a:lstStyle/>
          <a:p>
            <a:pPr algn="r"/>
            <a:r>
              <a:rPr lang="pt-BR" sz="1800" dirty="0"/>
              <a:t>alaimenergia@gmail.com</a:t>
            </a:r>
          </a:p>
          <a:p>
            <a:pPr algn="r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011741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D193547-8156-41D4-B189-9A2F1FDD8520}"/>
              </a:ext>
            </a:extLst>
          </p:cNvPr>
          <p:cNvSpPr/>
          <p:nvPr/>
        </p:nvSpPr>
        <p:spPr>
          <a:xfrm>
            <a:off x="475129" y="600641"/>
            <a:ext cx="3765177" cy="5737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É uma </a:t>
            </a:r>
            <a:r>
              <a:rPr lang="pt-BR" sz="1400" b="1" dirty="0">
                <a:solidFill>
                  <a:schemeClr val="tx1"/>
                </a:solidFill>
              </a:rPr>
              <a:t>concepção de mundo</a:t>
            </a:r>
            <a:r>
              <a:rPr lang="pt-BR" sz="1400" dirty="0">
                <a:solidFill>
                  <a:schemeClr val="tx1"/>
                </a:solidFill>
              </a:rPr>
              <a:t>, isto é, uma filosofia. (Gramsci, Caderno 11)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649AA31F-B6E6-42E3-8D01-616FED50C05B}"/>
              </a:ext>
            </a:extLst>
          </p:cNvPr>
          <p:cNvSpPr/>
          <p:nvPr/>
        </p:nvSpPr>
        <p:spPr>
          <a:xfrm>
            <a:off x="475129" y="1766047"/>
            <a:ext cx="3765177" cy="268044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 b="1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ctr"/>
            <a:r>
              <a:rPr lang="pt-BR" sz="1400" b="1" dirty="0">
                <a:solidFill>
                  <a:schemeClr val="tx1"/>
                </a:solidFill>
                <a:highlight>
                  <a:srgbClr val="FFFF00"/>
                </a:highlight>
              </a:rPr>
              <a:t>DIALÉTICA</a:t>
            </a:r>
          </a:p>
          <a:p>
            <a:pPr algn="ctr"/>
            <a:endParaRPr lang="pt-BR" b="1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pt-BR" sz="1200" dirty="0">
                <a:solidFill>
                  <a:schemeClr val="tx1"/>
                </a:solidFill>
              </a:rPr>
              <a:t>* Há vários conceitos de dialética, cada qual com os significados (valor) e sentidos (rumo) a adotar;</a:t>
            </a:r>
          </a:p>
          <a:p>
            <a:r>
              <a:rPr lang="pt-BR" sz="1200" dirty="0">
                <a:solidFill>
                  <a:schemeClr val="tx1"/>
                </a:solidFill>
              </a:rPr>
              <a:t>* Para os propósitos dessa exposição:</a:t>
            </a:r>
          </a:p>
          <a:p>
            <a:r>
              <a:rPr lang="pt-BR" sz="1200" dirty="0">
                <a:solidFill>
                  <a:schemeClr val="tx1"/>
                </a:solidFill>
              </a:rPr>
              <a:t> </a:t>
            </a:r>
          </a:p>
          <a:p>
            <a:r>
              <a:rPr lang="pt-BR" sz="1200" b="1" u="sng" dirty="0">
                <a:solidFill>
                  <a:schemeClr val="tx1"/>
                </a:solidFill>
              </a:rPr>
              <a:t>- Princípio base constitutivo do real </a:t>
            </a:r>
            <a:r>
              <a:rPr lang="pt-BR" sz="1200" dirty="0">
                <a:solidFill>
                  <a:schemeClr val="tx1"/>
                </a:solidFill>
              </a:rPr>
              <a:t>(dimensão ontológica, relacionada ao “ser”):</a:t>
            </a:r>
          </a:p>
          <a:p>
            <a:endParaRPr lang="pt-BR" sz="1200" dirty="0">
              <a:solidFill>
                <a:schemeClr val="tx1"/>
              </a:solidFill>
            </a:endParaRPr>
          </a:p>
          <a:p>
            <a:r>
              <a:rPr lang="pt-BR" sz="1200" dirty="0">
                <a:solidFill>
                  <a:schemeClr val="tx1"/>
                </a:solidFill>
              </a:rPr>
              <a:t>- </a:t>
            </a:r>
            <a:r>
              <a:rPr lang="pt-BR" sz="1200" u="sng" dirty="0">
                <a:solidFill>
                  <a:schemeClr val="tx1"/>
                </a:solidFill>
              </a:rPr>
              <a:t>concepção de mundo </a:t>
            </a:r>
            <a:r>
              <a:rPr lang="pt-BR" sz="1200" dirty="0">
                <a:solidFill>
                  <a:schemeClr val="tx1"/>
                </a:solidFill>
              </a:rPr>
              <a:t>(natural e social);</a:t>
            </a:r>
          </a:p>
          <a:p>
            <a:r>
              <a:rPr lang="pt-BR" sz="1200" dirty="0">
                <a:solidFill>
                  <a:schemeClr val="tx1"/>
                </a:solidFill>
              </a:rPr>
              <a:t> - que se entende </a:t>
            </a:r>
            <a:r>
              <a:rPr lang="pt-BR" sz="1200" u="sng" dirty="0">
                <a:solidFill>
                  <a:schemeClr val="tx1"/>
                </a:solidFill>
              </a:rPr>
              <a:t>como totalidade em movimento </a:t>
            </a:r>
            <a:r>
              <a:rPr lang="pt-BR" sz="1200" dirty="0">
                <a:solidFill>
                  <a:schemeClr val="tx1"/>
                </a:solidFill>
              </a:rPr>
              <a:t>(devir);</a:t>
            </a:r>
          </a:p>
          <a:p>
            <a:r>
              <a:rPr lang="pt-BR" sz="1200" dirty="0">
                <a:solidFill>
                  <a:schemeClr val="tx1"/>
                </a:solidFill>
              </a:rPr>
              <a:t> - </a:t>
            </a:r>
            <a:r>
              <a:rPr lang="pt-BR" sz="1200" u="sng" dirty="0">
                <a:solidFill>
                  <a:schemeClr val="tx1"/>
                </a:solidFill>
              </a:rPr>
              <a:t>movido por contradições,</a:t>
            </a:r>
            <a:r>
              <a:rPr lang="pt-BR" sz="1200" dirty="0">
                <a:solidFill>
                  <a:schemeClr val="tx1"/>
                </a:solidFill>
              </a:rPr>
              <a:t> com as oposições em relações recíprocas;</a:t>
            </a:r>
          </a:p>
          <a:p>
            <a:pPr algn="ctr"/>
            <a:endParaRPr lang="pt-BR" b="1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1105DEF-EE22-4F9A-9589-100B4E7595AD}"/>
              </a:ext>
            </a:extLst>
          </p:cNvPr>
          <p:cNvSpPr/>
          <p:nvPr/>
        </p:nvSpPr>
        <p:spPr>
          <a:xfrm>
            <a:off x="475129" y="4455451"/>
            <a:ext cx="3765177" cy="129092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 </a:t>
            </a:r>
            <a:r>
              <a:rPr lang="pt-BR" sz="1600" b="1" u="sng" dirty="0">
                <a:solidFill>
                  <a:schemeClr val="tx1"/>
                </a:solidFill>
              </a:rPr>
              <a:t>- </a:t>
            </a:r>
            <a:r>
              <a:rPr lang="pt-BR" sz="1400" b="1" u="sng" dirty="0">
                <a:solidFill>
                  <a:schemeClr val="tx1"/>
                </a:solidFill>
              </a:rPr>
              <a:t>Princípio base explicativo do real </a:t>
            </a:r>
            <a:r>
              <a:rPr lang="pt-BR" sz="1400" dirty="0">
                <a:solidFill>
                  <a:schemeClr val="tx1"/>
                </a:solidFill>
              </a:rPr>
              <a:t>(dimensão epistemológica, relacionada ao conhecer):</a:t>
            </a:r>
          </a:p>
          <a:p>
            <a:r>
              <a:rPr lang="pt-BR" sz="1400" dirty="0">
                <a:solidFill>
                  <a:schemeClr val="tx1"/>
                </a:solidFill>
              </a:rPr>
              <a:t>* </a:t>
            </a:r>
            <a:r>
              <a:rPr lang="pt-BR" sz="1400" u="sng" dirty="0">
                <a:solidFill>
                  <a:schemeClr val="tx1"/>
                </a:solidFill>
              </a:rPr>
              <a:t>método de compreensão do real</a:t>
            </a:r>
            <a:r>
              <a:rPr lang="pt-BR" sz="1400" dirty="0">
                <a:solidFill>
                  <a:schemeClr val="tx1"/>
                </a:solidFill>
              </a:rPr>
              <a:t>;</a:t>
            </a:r>
          </a:p>
          <a:p>
            <a:r>
              <a:rPr lang="pt-BR" sz="1400" dirty="0">
                <a:solidFill>
                  <a:schemeClr val="tx1"/>
                </a:solidFill>
              </a:rPr>
              <a:t>* que visa a apreender o “concreto pensado”.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7873C365-C258-4527-9F4D-11261578625E}"/>
              </a:ext>
            </a:extLst>
          </p:cNvPr>
          <p:cNvSpPr/>
          <p:nvPr/>
        </p:nvSpPr>
        <p:spPr>
          <a:xfrm>
            <a:off x="4303058" y="161365"/>
            <a:ext cx="4365813" cy="1936376"/>
          </a:xfrm>
          <a:prstGeom prst="rect">
            <a:avLst/>
          </a:prstGeom>
          <a:solidFill>
            <a:srgbClr val="F6B9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“A partir de 1972 [...] fui aprofundando o estudo das concepções de educação e das teorias pedagógicas visando à elaboração da concepção dialética com a consequente formulação da pedagogia histórico-crítica. [...] </a:t>
            </a:r>
            <a:r>
              <a:rPr lang="pt-BR" sz="1400" b="1" dirty="0">
                <a:solidFill>
                  <a:schemeClr val="tx1"/>
                </a:solidFill>
              </a:rPr>
              <a:t>a pedagogia histórico-crítica é uma teoria construída a partir da concepção dialética na vertente marxista</a:t>
            </a:r>
            <a:r>
              <a:rPr lang="pt-BR" sz="1400" dirty="0">
                <a:solidFill>
                  <a:schemeClr val="tx1"/>
                </a:solidFill>
              </a:rPr>
              <a:t>.” (Saviani, Origem e </a:t>
            </a:r>
            <a:r>
              <a:rPr lang="pt-BR" sz="1400" dirty="0" err="1">
                <a:solidFill>
                  <a:schemeClr val="tx1"/>
                </a:solidFill>
              </a:rPr>
              <a:t>desenvol</a:t>
            </a:r>
            <a:r>
              <a:rPr lang="pt-BR" sz="1400" dirty="0">
                <a:solidFill>
                  <a:schemeClr val="tx1"/>
                </a:solidFill>
              </a:rPr>
              <a:t>. da PHC, p. 5)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A5BCC44E-6C1A-462C-AFA0-D2EC0D04EE43}"/>
              </a:ext>
            </a:extLst>
          </p:cNvPr>
          <p:cNvSpPr/>
          <p:nvPr/>
        </p:nvSpPr>
        <p:spPr>
          <a:xfrm>
            <a:off x="4303059" y="2124636"/>
            <a:ext cx="4365812" cy="2205314"/>
          </a:xfrm>
          <a:prstGeom prst="rect">
            <a:avLst/>
          </a:prstGeom>
          <a:solidFill>
            <a:srgbClr val="F6B9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“[...] </a:t>
            </a:r>
            <a:r>
              <a:rPr lang="pt-BR" sz="1600" b="1" dirty="0">
                <a:solidFill>
                  <a:schemeClr val="tx1"/>
                </a:solidFill>
              </a:rPr>
              <a:t>a pedagogia histórico-crítica pode ser considerada sinônimo de pedagogia dialética</a:t>
            </a:r>
            <a:r>
              <a:rPr lang="pt-BR" sz="1600" dirty="0">
                <a:solidFill>
                  <a:schemeClr val="tx1"/>
                </a:solidFill>
              </a:rPr>
              <a:t>. No entanto, a partir de 1984 dei preferência à denominação pedagogia histórico-crítica, pois o outro termo – pedagogia dialética – vinha revelando-se tanto genérico e passível de diferentes interpretações.” (Saviani, Pedagogia histórico-crítica: primeiras aproximações, p. 75)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2A4D3A23-8504-4C62-90D3-DB3C6E91379B}"/>
              </a:ext>
            </a:extLst>
          </p:cNvPr>
          <p:cNvSpPr/>
          <p:nvPr/>
        </p:nvSpPr>
        <p:spPr>
          <a:xfrm>
            <a:off x="4303058" y="4356845"/>
            <a:ext cx="4365812" cy="1389530"/>
          </a:xfrm>
          <a:prstGeom prst="rect">
            <a:avLst/>
          </a:prstGeom>
          <a:solidFill>
            <a:srgbClr val="F6B9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“É preciso, pois, restabelecer o entendimento de que </a:t>
            </a:r>
            <a:r>
              <a:rPr lang="pt-BR" sz="1400" b="1" dirty="0">
                <a:solidFill>
                  <a:schemeClr val="tx1"/>
                </a:solidFill>
              </a:rPr>
              <a:t>o pensamento de Marx é caracteristicamente </a:t>
            </a:r>
            <a:r>
              <a:rPr lang="pt-BR" sz="1400" b="1" dirty="0" err="1">
                <a:solidFill>
                  <a:schemeClr val="tx1"/>
                </a:solidFill>
              </a:rPr>
              <a:t>antimetafísico</a:t>
            </a:r>
            <a:r>
              <a:rPr lang="pt-BR" sz="1400" b="1" dirty="0">
                <a:solidFill>
                  <a:schemeClr val="tx1"/>
                </a:solidFill>
              </a:rPr>
              <a:t> </a:t>
            </a:r>
            <a:r>
              <a:rPr lang="pt-BR" sz="1400" dirty="0">
                <a:solidFill>
                  <a:schemeClr val="tx1"/>
                </a:solidFill>
              </a:rPr>
              <a:t>manifestando-se como a forma mais acabada de um modo de filosofar que unifica, na história, o conteúdo e a forma da filosofia.” (Saviani, Ed., práxis e emancipação humana, p. 11)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1366593B-1AAA-4F10-B2D2-7F927DD9025A}"/>
              </a:ext>
            </a:extLst>
          </p:cNvPr>
          <p:cNvSpPr/>
          <p:nvPr/>
        </p:nvSpPr>
        <p:spPr>
          <a:xfrm>
            <a:off x="475129" y="161365"/>
            <a:ext cx="3765177" cy="41237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/>
              <a:t>SOBRE A PHC COMO TEORIA PEDAGÓGICA MARXISTA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6BDAECBE-6B81-4E76-A1E4-06FDE6633699}"/>
              </a:ext>
            </a:extLst>
          </p:cNvPr>
          <p:cNvSpPr/>
          <p:nvPr/>
        </p:nvSpPr>
        <p:spPr>
          <a:xfrm>
            <a:off x="475129" y="1201278"/>
            <a:ext cx="3765177" cy="5737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É identificado como </a:t>
            </a:r>
            <a:r>
              <a:rPr lang="pt-BR" sz="1400" b="1" dirty="0">
                <a:solidFill>
                  <a:schemeClr val="tx1"/>
                </a:solidFill>
              </a:rPr>
              <a:t>Materialismo Histórico-Dialético</a:t>
            </a:r>
          </a:p>
        </p:txBody>
      </p:sp>
    </p:spTree>
    <p:extLst>
      <p:ext uri="{BB962C8B-B14F-4D97-AF65-F5344CB8AC3E}">
        <p14:creationId xmlns:p14="http://schemas.microsoft.com/office/powerpoint/2010/main" val="2827912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4599A30-38EC-42F7-B871-5FDD37A07C32}"/>
              </a:ext>
            </a:extLst>
          </p:cNvPr>
          <p:cNvSpPr/>
          <p:nvPr/>
        </p:nvSpPr>
        <p:spPr>
          <a:xfrm>
            <a:off x="286871" y="322729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2) SOBRE A PHC COMO TEORIA PEDAGÓGICA MARXISTA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286870" y="1017494"/>
            <a:ext cx="2537012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O que é o marxismo?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25E22CE-8D1F-40D2-A9A1-DE3BE8DBD4A5}"/>
              </a:ext>
            </a:extLst>
          </p:cNvPr>
          <p:cNvSpPr/>
          <p:nvPr/>
        </p:nvSpPr>
        <p:spPr>
          <a:xfrm>
            <a:off x="286870" y="1837766"/>
            <a:ext cx="5190565" cy="214704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*Há vários conceitos de materialismo, cada qual c/ s significados (valor) e sentidos (rumo p/ a ação).</a:t>
            </a:r>
          </a:p>
          <a:p>
            <a:r>
              <a:rPr lang="pt-BR" dirty="0">
                <a:solidFill>
                  <a:schemeClr val="tx1"/>
                </a:solidFill>
              </a:rPr>
              <a:t>* Em geral, filosoficamente, </a:t>
            </a:r>
            <a:r>
              <a:rPr lang="pt-BR" b="1" dirty="0">
                <a:solidFill>
                  <a:schemeClr val="tx1"/>
                </a:solidFill>
              </a:rPr>
              <a:t>é a concepção daquela(e) q. entende q. a “matéria”</a:t>
            </a:r>
            <a:r>
              <a:rPr lang="pt-BR" dirty="0">
                <a:solidFill>
                  <a:schemeClr val="tx1"/>
                </a:solidFill>
              </a:rPr>
              <a:t> (realidade objetiva, “concreta”) </a:t>
            </a:r>
            <a:r>
              <a:rPr lang="pt-BR" b="1" dirty="0">
                <a:solidFill>
                  <a:schemeClr val="tx1"/>
                </a:solidFill>
              </a:rPr>
              <a:t>é o elemento principal que estrutura o mundo natural e social </a:t>
            </a:r>
            <a:r>
              <a:rPr lang="pt-BR" dirty="0">
                <a:solidFill>
                  <a:schemeClr val="tx1"/>
                </a:solidFill>
              </a:rPr>
              <a:t>(pensar e a ação).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DCBDC9F-4583-44F9-A862-4C5B98EE1D58}"/>
              </a:ext>
            </a:extLst>
          </p:cNvPr>
          <p:cNvSpPr/>
          <p:nvPr/>
        </p:nvSpPr>
        <p:spPr>
          <a:xfrm>
            <a:off x="286872" y="4016188"/>
            <a:ext cx="5190563" cy="17346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* O materialismo do marxismo afirma que </a:t>
            </a:r>
            <a:r>
              <a:rPr lang="pt-BR" sz="1600" b="1" dirty="0">
                <a:solidFill>
                  <a:schemeClr val="tx1"/>
                </a:solidFill>
              </a:rPr>
              <a:t>o mundo nat. e soc. não é algo dado</a:t>
            </a:r>
            <a:r>
              <a:rPr lang="pt-BR" sz="1600" dirty="0">
                <a:solidFill>
                  <a:schemeClr val="tx1"/>
                </a:solidFill>
              </a:rPr>
              <a:t> transcendentalmente ou produzido apenas pela ideia/pensamento, mas </a:t>
            </a:r>
            <a:r>
              <a:rPr lang="pt-BR" sz="1600" b="1" dirty="0">
                <a:solidFill>
                  <a:schemeClr val="tx1"/>
                </a:solidFill>
              </a:rPr>
              <a:t>prod. do trabalho humano </a:t>
            </a:r>
            <a:r>
              <a:rPr lang="pt-BR" sz="1600" dirty="0">
                <a:solidFill>
                  <a:schemeClr val="tx1"/>
                </a:solidFill>
              </a:rPr>
              <a:t>ao longo dos tempos.</a:t>
            </a:r>
          </a:p>
          <a:p>
            <a:r>
              <a:rPr lang="pt-BR" sz="1600" dirty="0">
                <a:solidFill>
                  <a:schemeClr val="tx1"/>
                </a:solidFill>
              </a:rPr>
              <a:t>* O primado na prod. do mundo (e do ser humano) é o da </a:t>
            </a:r>
            <a:r>
              <a:rPr lang="pt-BR" sz="1600" b="1" dirty="0">
                <a:solidFill>
                  <a:schemeClr val="tx1"/>
                </a:solidFill>
              </a:rPr>
              <a:t>práxis:</a:t>
            </a:r>
            <a:r>
              <a:rPr lang="pt-BR" sz="1600" dirty="0">
                <a:solidFill>
                  <a:schemeClr val="tx1"/>
                </a:solidFill>
              </a:rPr>
              <a:t> reflexão-ação-transformação; ação refletida que produz transformações na estrutura da natureza humana.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D54E49D4-CB88-4DBE-8C67-FB355F53C9B3}"/>
              </a:ext>
            </a:extLst>
          </p:cNvPr>
          <p:cNvSpPr/>
          <p:nvPr/>
        </p:nvSpPr>
        <p:spPr>
          <a:xfrm>
            <a:off x="2931459" y="811306"/>
            <a:ext cx="5782234" cy="5109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– É </a:t>
            </a:r>
            <a:r>
              <a:rPr lang="pt-BR" b="1" dirty="0">
                <a:solidFill>
                  <a:schemeClr val="tx1"/>
                </a:solidFill>
              </a:rPr>
              <a:t>uma concepção de mundo</a:t>
            </a:r>
            <a:r>
              <a:rPr lang="pt-BR" dirty="0">
                <a:solidFill>
                  <a:schemeClr val="tx1"/>
                </a:solidFill>
              </a:rPr>
              <a:t>, isto é, uma filosofia (Gramsci, Caderno 11).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161F330A-6B6D-45CB-A4FE-7DE18F49414A}"/>
              </a:ext>
            </a:extLst>
          </p:cNvPr>
          <p:cNvSpPr/>
          <p:nvPr/>
        </p:nvSpPr>
        <p:spPr>
          <a:xfrm>
            <a:off x="2931458" y="1295400"/>
            <a:ext cx="5782234" cy="5109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– É identificado como </a:t>
            </a:r>
            <a:r>
              <a:rPr lang="pt-BR" b="1" dirty="0">
                <a:solidFill>
                  <a:schemeClr val="tx1"/>
                </a:solidFill>
                <a:highlight>
                  <a:srgbClr val="FFFF00"/>
                </a:highlight>
              </a:rPr>
              <a:t>materialismo</a:t>
            </a:r>
            <a:r>
              <a:rPr lang="pt-BR" b="1" dirty="0">
                <a:solidFill>
                  <a:schemeClr val="tx1"/>
                </a:solidFill>
              </a:rPr>
              <a:t> histórico-dialético</a:t>
            </a:r>
            <a:r>
              <a:rPr lang="pt-BR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7B63E9AB-4EA3-4B25-B0D0-5486E07DB904}"/>
              </a:ext>
            </a:extLst>
          </p:cNvPr>
          <p:cNvSpPr/>
          <p:nvPr/>
        </p:nvSpPr>
        <p:spPr>
          <a:xfrm>
            <a:off x="5504330" y="1837765"/>
            <a:ext cx="3236257" cy="39131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u="sng" dirty="0">
                <a:solidFill>
                  <a:schemeClr val="tx1"/>
                </a:solidFill>
              </a:rPr>
              <a:t>Idealismo é o oposto do materialismo</a:t>
            </a:r>
          </a:p>
          <a:p>
            <a:endParaRPr lang="pt-BR" sz="1400" dirty="0">
              <a:solidFill>
                <a:schemeClr val="tx1"/>
              </a:solidFill>
            </a:endParaRPr>
          </a:p>
          <a:p>
            <a:r>
              <a:rPr lang="pt-BR" sz="1400" dirty="0">
                <a:solidFill>
                  <a:schemeClr val="tx1"/>
                </a:solidFill>
              </a:rPr>
              <a:t>* Em geral, filosoficamente, é a concepção que entende que </a:t>
            </a:r>
            <a:r>
              <a:rPr lang="pt-BR" sz="1400" u="sng" dirty="0">
                <a:solidFill>
                  <a:schemeClr val="tx1"/>
                </a:solidFill>
              </a:rPr>
              <a:t>a ideia </a:t>
            </a:r>
            <a:r>
              <a:rPr lang="pt-BR" sz="1400" dirty="0">
                <a:solidFill>
                  <a:schemeClr val="tx1"/>
                </a:solidFill>
              </a:rPr>
              <a:t>(espírito, pensamento, etc.) </a:t>
            </a:r>
            <a:r>
              <a:rPr lang="pt-BR" sz="1400" u="sng" dirty="0">
                <a:solidFill>
                  <a:schemeClr val="tx1"/>
                </a:solidFill>
              </a:rPr>
              <a:t>é o elemento estruturante do mundo </a:t>
            </a:r>
            <a:r>
              <a:rPr lang="pt-BR" sz="1400" dirty="0">
                <a:solidFill>
                  <a:schemeClr val="tx1"/>
                </a:solidFill>
              </a:rPr>
              <a:t>(natural e social).</a:t>
            </a:r>
          </a:p>
          <a:p>
            <a:r>
              <a:rPr lang="pt-BR" sz="1400" dirty="0">
                <a:solidFill>
                  <a:schemeClr val="tx1"/>
                </a:solidFill>
              </a:rPr>
              <a:t>* A </a:t>
            </a:r>
            <a:r>
              <a:rPr lang="pt-BR" sz="1400" u="sng" dirty="0">
                <a:solidFill>
                  <a:schemeClr val="tx1"/>
                </a:solidFill>
              </a:rPr>
              <a:t>ideia</a:t>
            </a:r>
            <a:r>
              <a:rPr lang="pt-BR" sz="1400" dirty="0">
                <a:solidFill>
                  <a:schemeClr val="tx1"/>
                </a:solidFill>
              </a:rPr>
              <a:t>, o pensamento, a “cultura”, a arte, a educação, </a:t>
            </a:r>
            <a:r>
              <a:rPr lang="pt-BR" sz="1400" u="sng" dirty="0">
                <a:solidFill>
                  <a:schemeClr val="tx1"/>
                </a:solidFill>
              </a:rPr>
              <a:t>produzem e transformam a estrutura do mundo </a:t>
            </a:r>
            <a:r>
              <a:rPr lang="pt-BR" sz="1400" dirty="0">
                <a:solidFill>
                  <a:schemeClr val="tx1"/>
                </a:solidFill>
              </a:rPr>
              <a:t>natural e social (no pensamento e na ação).</a:t>
            </a:r>
          </a:p>
          <a:p>
            <a:r>
              <a:rPr lang="pt-BR" sz="1400" dirty="0">
                <a:solidFill>
                  <a:schemeClr val="tx1"/>
                </a:solidFill>
              </a:rPr>
              <a:t>* Os materialistas </a:t>
            </a:r>
            <a:r>
              <a:rPr lang="pt-BR" sz="1400" u="sng" dirty="0">
                <a:solidFill>
                  <a:schemeClr val="tx1"/>
                </a:solidFill>
              </a:rPr>
              <a:t>Marx e Engels se opuseram ao idealismo, </a:t>
            </a:r>
            <a:r>
              <a:rPr lang="pt-BR" sz="1400" dirty="0">
                <a:solidFill>
                  <a:schemeClr val="tx1"/>
                </a:solidFill>
              </a:rPr>
              <a:t>principalmente ao de Hegel (1770–1831).</a:t>
            </a:r>
          </a:p>
        </p:txBody>
      </p:sp>
    </p:spTree>
    <p:extLst>
      <p:ext uri="{BB962C8B-B14F-4D97-AF65-F5344CB8AC3E}">
        <p14:creationId xmlns:p14="http://schemas.microsoft.com/office/powerpoint/2010/main" val="73445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304798" y="762000"/>
            <a:ext cx="407894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É uma concepção de mundo, isto é, uma filosofia (Gramsci, Caderno 11).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25E22CE-8D1F-40D2-A9A1-DE3BE8DBD4A5}"/>
              </a:ext>
            </a:extLst>
          </p:cNvPr>
          <p:cNvSpPr/>
          <p:nvPr/>
        </p:nvSpPr>
        <p:spPr>
          <a:xfrm>
            <a:off x="286871" y="1837767"/>
            <a:ext cx="4096866" cy="186465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u="sng" dirty="0">
                <a:solidFill>
                  <a:schemeClr val="tx1"/>
                </a:solidFill>
                <a:highlight>
                  <a:srgbClr val="FFFF00"/>
                </a:highlight>
              </a:rPr>
              <a:t>MATERIALISMO:</a:t>
            </a:r>
          </a:p>
          <a:p>
            <a:endParaRPr lang="pt-BR" sz="1400" dirty="0">
              <a:solidFill>
                <a:schemeClr val="tx1"/>
              </a:solidFill>
            </a:endParaRPr>
          </a:p>
          <a:p>
            <a:r>
              <a:rPr lang="pt-BR" sz="1400" dirty="0">
                <a:solidFill>
                  <a:schemeClr val="tx1"/>
                </a:solidFill>
              </a:rPr>
              <a:t>Há vários conceitos de materialismo, cada qual com diferentes significados (valor) e sentidos (rumo p/ a ação). Em geral, filosoficamente, </a:t>
            </a:r>
            <a:r>
              <a:rPr lang="pt-BR" sz="1400" b="1" dirty="0">
                <a:solidFill>
                  <a:schemeClr val="tx1"/>
                </a:solidFill>
              </a:rPr>
              <a:t>é a concepção de quem entende que a “matéria”</a:t>
            </a:r>
            <a:r>
              <a:rPr lang="pt-BR" sz="1400" dirty="0">
                <a:solidFill>
                  <a:schemeClr val="tx1"/>
                </a:solidFill>
              </a:rPr>
              <a:t> (realidade objetiva, “concreta”) </a:t>
            </a:r>
            <a:r>
              <a:rPr lang="pt-BR" sz="1400" b="1" dirty="0">
                <a:solidFill>
                  <a:schemeClr val="tx1"/>
                </a:solidFill>
              </a:rPr>
              <a:t>é o elemento que estrutura o mundo natural e social </a:t>
            </a:r>
            <a:r>
              <a:rPr lang="pt-BR" sz="1400" dirty="0">
                <a:solidFill>
                  <a:schemeClr val="tx1"/>
                </a:solidFill>
              </a:rPr>
              <a:t>(pensamento e ação).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DCBDC9F-4583-44F9-A862-4C5B98EE1D58}"/>
              </a:ext>
            </a:extLst>
          </p:cNvPr>
          <p:cNvSpPr/>
          <p:nvPr/>
        </p:nvSpPr>
        <p:spPr>
          <a:xfrm>
            <a:off x="286872" y="3702425"/>
            <a:ext cx="4096865" cy="20484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O materialismo do marxismo entende que </a:t>
            </a:r>
            <a:r>
              <a:rPr lang="pt-BR" sz="1400" b="1" dirty="0">
                <a:solidFill>
                  <a:schemeClr val="tx1"/>
                </a:solidFill>
              </a:rPr>
              <a:t>o mundo natural e social: não é algo dado </a:t>
            </a:r>
            <a:r>
              <a:rPr lang="pt-BR" sz="1400" dirty="0">
                <a:solidFill>
                  <a:schemeClr val="tx1"/>
                </a:solidFill>
              </a:rPr>
              <a:t>transcendentalmente ou produzido apenas e tão somente pela ideia/pensamento, mas uma </a:t>
            </a:r>
            <a:r>
              <a:rPr lang="pt-BR" sz="1400" b="1" dirty="0">
                <a:solidFill>
                  <a:schemeClr val="tx1"/>
                </a:solidFill>
              </a:rPr>
              <a:t>produção do </a:t>
            </a:r>
            <a:r>
              <a:rPr lang="pt-BR" sz="1400" b="1" u="sng" dirty="0">
                <a:solidFill>
                  <a:schemeClr val="tx1"/>
                </a:solidFill>
              </a:rPr>
              <a:t>trabalho</a:t>
            </a:r>
            <a:r>
              <a:rPr lang="pt-BR" sz="1400" b="1" dirty="0">
                <a:solidFill>
                  <a:schemeClr val="tx1"/>
                </a:solidFill>
              </a:rPr>
              <a:t> humano </a:t>
            </a:r>
            <a:r>
              <a:rPr lang="pt-BR" sz="1400" dirty="0">
                <a:solidFill>
                  <a:schemeClr val="tx1"/>
                </a:solidFill>
              </a:rPr>
              <a:t>ao longo dos tempos. O primado na produção do mundo (e do próprio ser humano) é o da </a:t>
            </a:r>
            <a:r>
              <a:rPr lang="pt-BR" sz="1400" b="1" dirty="0">
                <a:solidFill>
                  <a:schemeClr val="tx1"/>
                </a:solidFill>
              </a:rPr>
              <a:t>práxis. </a:t>
            </a:r>
            <a:r>
              <a:rPr lang="pt-BR" sz="1400" dirty="0">
                <a:solidFill>
                  <a:schemeClr val="tx1"/>
                </a:solidFill>
              </a:rPr>
              <a:t>[Práxis (</a:t>
            </a:r>
            <a:r>
              <a:rPr lang="pt-BR" sz="1400" u="sng" dirty="0">
                <a:solidFill>
                  <a:schemeClr val="tx1"/>
                </a:solidFill>
              </a:rPr>
              <a:t>relação ação-transformação</a:t>
            </a:r>
            <a:r>
              <a:rPr lang="pt-BR" sz="1400" dirty="0">
                <a:solidFill>
                  <a:schemeClr val="tx1"/>
                </a:solidFill>
              </a:rPr>
              <a:t>...) é a ação refletida (planejada) que produz transformações na estrutura do mundo e na natureza humana.]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7B63E9AB-4EA3-4B25-B0D0-5486E07DB904}"/>
              </a:ext>
            </a:extLst>
          </p:cNvPr>
          <p:cNvSpPr/>
          <p:nvPr/>
        </p:nvSpPr>
        <p:spPr>
          <a:xfrm>
            <a:off x="4383738" y="762000"/>
            <a:ext cx="4078940" cy="49888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u="sng" dirty="0">
                <a:solidFill>
                  <a:schemeClr val="tx1"/>
                </a:solidFill>
              </a:rPr>
              <a:t>Idealismo é o oposto do materialismo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Em geral, filosoficamente, é a concepção de quem entende que a </a:t>
            </a:r>
            <a:r>
              <a:rPr lang="pt-BR" u="sng" dirty="0">
                <a:solidFill>
                  <a:schemeClr val="tx1"/>
                </a:solidFill>
              </a:rPr>
              <a:t>ideia, o “espírito”, o pensamento (realidade subjetiva, imaterial) é o elemento estruturante do mundo </a:t>
            </a:r>
            <a:r>
              <a:rPr lang="pt-BR" dirty="0">
                <a:solidFill>
                  <a:schemeClr val="tx1"/>
                </a:solidFill>
              </a:rPr>
              <a:t>natural e social.</a:t>
            </a:r>
          </a:p>
          <a:p>
            <a:r>
              <a:rPr lang="pt-BR" dirty="0">
                <a:solidFill>
                  <a:schemeClr val="tx1"/>
                </a:solidFill>
              </a:rPr>
              <a:t>A </a:t>
            </a:r>
            <a:r>
              <a:rPr lang="pt-BR" u="sng" dirty="0">
                <a:solidFill>
                  <a:schemeClr val="tx1"/>
                </a:solidFill>
              </a:rPr>
              <a:t>ideia</a:t>
            </a:r>
            <a:r>
              <a:rPr lang="pt-BR" dirty="0">
                <a:solidFill>
                  <a:schemeClr val="tx1"/>
                </a:solidFill>
              </a:rPr>
              <a:t>, o pensamento, a “cultura”, a arte, a educação... </a:t>
            </a:r>
            <a:r>
              <a:rPr lang="pt-BR" u="sng" dirty="0">
                <a:solidFill>
                  <a:schemeClr val="tx1"/>
                </a:solidFill>
              </a:rPr>
              <a:t>produzem e transformam a estrutura do mundo </a:t>
            </a:r>
            <a:r>
              <a:rPr lang="pt-BR" dirty="0">
                <a:solidFill>
                  <a:schemeClr val="tx1"/>
                </a:solidFill>
              </a:rPr>
              <a:t>natural e social (no pensamento e na ação).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Com o materialismo, </a:t>
            </a:r>
            <a:r>
              <a:rPr lang="pt-BR" u="sng" dirty="0">
                <a:solidFill>
                  <a:schemeClr val="tx1"/>
                </a:solidFill>
              </a:rPr>
              <a:t>Marx e Engels se opuseram aos idealismos</a:t>
            </a:r>
            <a:r>
              <a:rPr lang="pt-BR" dirty="0">
                <a:solidFill>
                  <a:schemeClr val="tx1"/>
                </a:solidFill>
              </a:rPr>
              <a:t>, principalmente ao de </a:t>
            </a:r>
            <a:r>
              <a:rPr lang="pt-BR" b="1" u="sng" dirty="0">
                <a:solidFill>
                  <a:schemeClr val="tx1"/>
                </a:solidFill>
              </a:rPr>
              <a:t>Hegel </a:t>
            </a:r>
            <a:r>
              <a:rPr lang="pt-BR" dirty="0">
                <a:solidFill>
                  <a:schemeClr val="tx1"/>
                </a:solidFill>
              </a:rPr>
              <a:t>(1770–1831).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56882F15-254A-4ECE-96DF-A871D0C1F689}"/>
              </a:ext>
            </a:extLst>
          </p:cNvPr>
          <p:cNvSpPr/>
          <p:nvPr/>
        </p:nvSpPr>
        <p:spPr>
          <a:xfrm>
            <a:off x="286870" y="1313331"/>
            <a:ext cx="4096867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É identificado como </a:t>
            </a:r>
            <a:r>
              <a:rPr lang="pt-BR" sz="1600" b="1" u="sng" dirty="0">
                <a:solidFill>
                  <a:schemeClr val="tx1"/>
                </a:solidFill>
              </a:rPr>
              <a:t>materialismo</a:t>
            </a:r>
            <a:r>
              <a:rPr lang="pt-BR" sz="1600" b="1" dirty="0">
                <a:solidFill>
                  <a:schemeClr val="tx1"/>
                </a:solidFill>
              </a:rPr>
              <a:t> histórico dialético.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8F644717-26AA-4E74-8FCA-34F432E67A91}"/>
              </a:ext>
            </a:extLst>
          </p:cNvPr>
          <p:cNvSpPr txBox="1"/>
          <p:nvPr/>
        </p:nvSpPr>
        <p:spPr>
          <a:xfrm>
            <a:off x="304798" y="330506"/>
            <a:ext cx="824753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b="1" u="sng" dirty="0">
                <a:solidFill>
                  <a:srgbClr val="FF0000"/>
                </a:solidFill>
              </a:rPr>
              <a:t>1) A PRIMEIRÍSSIMA CONCEITUAÇÃO DO MARXISMO (materialismo histórico-dialético)</a:t>
            </a:r>
          </a:p>
        </p:txBody>
      </p:sp>
    </p:spTree>
    <p:extLst>
      <p:ext uri="{BB962C8B-B14F-4D97-AF65-F5344CB8AC3E}">
        <p14:creationId xmlns:p14="http://schemas.microsoft.com/office/powerpoint/2010/main" val="1894642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5DF86768-5451-415E-A273-4ADBF6B61FBD}"/>
              </a:ext>
            </a:extLst>
          </p:cNvPr>
          <p:cNvSpPr/>
          <p:nvPr/>
        </p:nvSpPr>
        <p:spPr>
          <a:xfrm>
            <a:off x="546846" y="358585"/>
            <a:ext cx="7888936" cy="2057405"/>
          </a:xfrm>
          <a:prstGeom prst="rect">
            <a:avLst/>
          </a:prstGeom>
          <a:solidFill>
            <a:srgbClr val="F6B9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dirty="0">
                <a:solidFill>
                  <a:schemeClr val="tx1"/>
                </a:solidFill>
              </a:rPr>
              <a:t>[...] a concepção pressuposta nesta </a:t>
            </a:r>
            <a:r>
              <a:rPr lang="pt-BR" sz="2400" b="1" dirty="0">
                <a:solidFill>
                  <a:schemeClr val="tx1"/>
                </a:solidFill>
              </a:rPr>
              <a:t>visão da PHC é o materialismo histórico, ou seja, a compreensão da história a partir do desenvolvimento material, da determinação das condições materiais da existência humana. </a:t>
            </a:r>
            <a:r>
              <a:rPr lang="pt-BR" sz="2400" dirty="0">
                <a:solidFill>
                  <a:schemeClr val="tx1"/>
                </a:solidFill>
              </a:rPr>
              <a:t>(Saviani, PHC: primeiras aproximações, p. 76)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AF219F2E-9F52-4E4B-A1A8-E8E94B1E6101}"/>
              </a:ext>
            </a:extLst>
          </p:cNvPr>
          <p:cNvSpPr/>
          <p:nvPr/>
        </p:nvSpPr>
        <p:spPr>
          <a:xfrm>
            <a:off x="546846" y="2415990"/>
            <a:ext cx="7888936" cy="1259541"/>
          </a:xfrm>
          <a:prstGeom prst="rect">
            <a:avLst/>
          </a:prstGeom>
          <a:solidFill>
            <a:srgbClr val="F6B9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dirty="0">
                <a:solidFill>
                  <a:schemeClr val="tx1"/>
                </a:solidFill>
              </a:rPr>
              <a:t>“Isso porque o ser do </a:t>
            </a:r>
            <a:r>
              <a:rPr lang="pt-BR" sz="2400" b="1" dirty="0">
                <a:solidFill>
                  <a:schemeClr val="tx1"/>
                </a:solidFill>
              </a:rPr>
              <a:t>homem</a:t>
            </a:r>
            <a:r>
              <a:rPr lang="pt-BR" sz="2400" dirty="0">
                <a:solidFill>
                  <a:schemeClr val="tx1"/>
                </a:solidFill>
              </a:rPr>
              <a:t> é, portanto, o </a:t>
            </a:r>
            <a:r>
              <a:rPr lang="pt-BR" sz="2400" b="1" dirty="0">
                <a:solidFill>
                  <a:schemeClr val="tx1"/>
                </a:solidFill>
              </a:rPr>
              <a:t>ser do trabalho</a:t>
            </a:r>
            <a:r>
              <a:rPr lang="pt-BR" sz="2400" dirty="0">
                <a:solidFill>
                  <a:schemeClr val="tx1"/>
                </a:solidFill>
              </a:rPr>
              <a:t>.” (Saviani, Trabalho e educação: fundamentos ontológicos e históricos, p. 152)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28CAAFBA-C51B-4277-8CA6-D7E4A631B216}"/>
              </a:ext>
            </a:extLst>
          </p:cNvPr>
          <p:cNvSpPr/>
          <p:nvPr/>
        </p:nvSpPr>
        <p:spPr>
          <a:xfrm>
            <a:off x="546847" y="3675531"/>
            <a:ext cx="7888935" cy="2057405"/>
          </a:xfrm>
          <a:prstGeom prst="rect">
            <a:avLst/>
          </a:prstGeom>
          <a:solidFill>
            <a:srgbClr val="F6B9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[...] </a:t>
            </a:r>
            <a:r>
              <a:rPr lang="pt-BR" b="1" dirty="0">
                <a:solidFill>
                  <a:schemeClr val="tx1"/>
                </a:solidFill>
              </a:rPr>
              <a:t>o princípio básico da concepção do materialismo histórico-dialético relativo à determinação da vida material sobre a vida espiritual. </a:t>
            </a:r>
            <a:r>
              <a:rPr lang="pt-BR" dirty="0">
                <a:solidFill>
                  <a:schemeClr val="tx1"/>
                </a:solidFill>
              </a:rPr>
              <a:t>Ainda que essa concepção possa chocar as mentes [...] que, sob a influência das ideias religiosas e das filosofias idealistas, defendem a primazia do espírito sobre a matéria, cabe observar que o referido princípio corresponde ao bom senso e está na base de toda concepção que se pretenda científica. (Saviani, PHC e corporeidade, p. 3)</a:t>
            </a:r>
          </a:p>
        </p:txBody>
      </p:sp>
    </p:spTree>
    <p:extLst>
      <p:ext uri="{BB962C8B-B14F-4D97-AF65-F5344CB8AC3E}">
        <p14:creationId xmlns:p14="http://schemas.microsoft.com/office/powerpoint/2010/main" val="3053301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304798" y="912154"/>
            <a:ext cx="3290049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O que é o marxismo?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25E22CE-8D1F-40D2-A9A1-DE3BE8DBD4A5}"/>
              </a:ext>
            </a:extLst>
          </p:cNvPr>
          <p:cNvSpPr/>
          <p:nvPr/>
        </p:nvSpPr>
        <p:spPr>
          <a:xfrm>
            <a:off x="286870" y="1819836"/>
            <a:ext cx="5432611" cy="13447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u="sng" dirty="0">
                <a:solidFill>
                  <a:schemeClr val="tx1"/>
                </a:solidFill>
              </a:rPr>
              <a:t>HISTORICISMO EM GERAL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Concepção que entende a história como princípio explicativo do mundo natural e social.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DCBDC9F-4583-44F9-A862-4C5B98EE1D58}"/>
              </a:ext>
            </a:extLst>
          </p:cNvPr>
          <p:cNvSpPr/>
          <p:nvPr/>
        </p:nvSpPr>
        <p:spPr>
          <a:xfrm>
            <a:off x="286873" y="3194799"/>
            <a:ext cx="5432608" cy="258743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“HISTORICISMO PARA O MARXISMO”</a:t>
            </a:r>
          </a:p>
          <a:p>
            <a:endParaRPr lang="pt-BR" sz="1400" dirty="0">
              <a:solidFill>
                <a:schemeClr val="tx1"/>
              </a:solidFill>
            </a:endParaRPr>
          </a:p>
          <a:p>
            <a:r>
              <a:rPr lang="pt-BR" sz="1400" dirty="0">
                <a:solidFill>
                  <a:schemeClr val="tx1"/>
                </a:solidFill>
              </a:rPr>
              <a:t>*</a:t>
            </a:r>
            <a:r>
              <a:rPr lang="pt-BR" sz="1400" b="1" dirty="0">
                <a:solidFill>
                  <a:schemeClr val="tx1"/>
                </a:solidFill>
              </a:rPr>
              <a:t>Tudo deve ser entendido à luz da história </a:t>
            </a:r>
            <a:r>
              <a:rPr lang="pt-BR" sz="1400" dirty="0">
                <a:solidFill>
                  <a:schemeClr val="tx1"/>
                </a:solidFill>
              </a:rPr>
              <a:t>(= Hegel).</a:t>
            </a:r>
          </a:p>
          <a:p>
            <a:r>
              <a:rPr lang="pt-BR" sz="1400" dirty="0">
                <a:solidFill>
                  <a:schemeClr val="tx1"/>
                </a:solidFill>
              </a:rPr>
              <a:t>* A transformação constante do mundo se dá pela </a:t>
            </a:r>
            <a:r>
              <a:rPr lang="pt-BR" sz="1400" b="1" dirty="0">
                <a:solidFill>
                  <a:schemeClr val="tx1"/>
                </a:solidFill>
              </a:rPr>
              <a:t>produção humana ao longo </a:t>
            </a:r>
            <a:r>
              <a:rPr lang="pt-BR" sz="1400" dirty="0">
                <a:solidFill>
                  <a:schemeClr val="tx1"/>
                </a:solidFill>
              </a:rPr>
              <a:t>dos tempos, </a:t>
            </a:r>
            <a:r>
              <a:rPr lang="pt-BR" sz="1400" b="1" dirty="0">
                <a:solidFill>
                  <a:schemeClr val="tx1"/>
                </a:solidFill>
              </a:rPr>
              <a:t>da história.</a:t>
            </a:r>
          </a:p>
          <a:p>
            <a:r>
              <a:rPr lang="pt-BR" sz="1400" dirty="0">
                <a:solidFill>
                  <a:schemeClr val="tx1"/>
                </a:solidFill>
              </a:rPr>
              <a:t>* Cada período histórico </a:t>
            </a:r>
            <a:r>
              <a:rPr lang="pt-BR" sz="1400" b="1" dirty="0">
                <a:solidFill>
                  <a:schemeClr val="tx1"/>
                </a:solidFill>
              </a:rPr>
              <a:t>enfrenta as contradições no presente, herdando situações passadas e projetando-as ao futuro.</a:t>
            </a:r>
          </a:p>
          <a:p>
            <a:r>
              <a:rPr lang="pt-BR" sz="1400" b="1" dirty="0">
                <a:solidFill>
                  <a:schemeClr val="tx1"/>
                </a:solidFill>
              </a:rPr>
              <a:t>* Passado, presente e futuro estão entrelaçados</a:t>
            </a:r>
            <a:r>
              <a:rPr lang="pt-BR" sz="1400" dirty="0">
                <a:solidFill>
                  <a:schemeClr val="tx1"/>
                </a:solidFill>
              </a:rPr>
              <a:t>, articulados.</a:t>
            </a:r>
          </a:p>
          <a:p>
            <a:r>
              <a:rPr lang="pt-BR" sz="1400" dirty="0">
                <a:solidFill>
                  <a:schemeClr val="tx1"/>
                </a:solidFill>
              </a:rPr>
              <a:t>os seres humanos herdaram do passado a realidade e, no presente, agem sobre ela a partir de projeções de futuro.</a:t>
            </a:r>
          </a:p>
          <a:p>
            <a:r>
              <a:rPr lang="pt-BR" sz="1400" dirty="0">
                <a:solidFill>
                  <a:schemeClr val="tx1"/>
                </a:solidFill>
              </a:rPr>
              <a:t>* </a:t>
            </a:r>
            <a:r>
              <a:rPr lang="pt-BR" sz="1400" b="1" dirty="0">
                <a:solidFill>
                  <a:schemeClr val="tx1"/>
                </a:solidFill>
              </a:rPr>
              <a:t>Para compreender qualquer coisa</a:t>
            </a:r>
            <a:r>
              <a:rPr lang="pt-BR" sz="1400" dirty="0">
                <a:solidFill>
                  <a:schemeClr val="tx1"/>
                </a:solidFill>
              </a:rPr>
              <a:t>, </a:t>
            </a:r>
            <a:r>
              <a:rPr lang="pt-BR" sz="1400" b="1" dirty="0">
                <a:solidFill>
                  <a:schemeClr val="tx1"/>
                </a:solidFill>
              </a:rPr>
              <a:t>é preciso tomá-la unicamente como histórica,</a:t>
            </a:r>
            <a:r>
              <a:rPr lang="pt-BR" sz="1400" dirty="0">
                <a:solidFill>
                  <a:schemeClr val="tx1"/>
                </a:solidFill>
              </a:rPr>
              <a:t> sua origem e desenvolvimento.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0A039A3A-C1A4-45B1-AF1F-95155601E2D5}"/>
              </a:ext>
            </a:extLst>
          </p:cNvPr>
          <p:cNvSpPr/>
          <p:nvPr/>
        </p:nvSpPr>
        <p:spPr>
          <a:xfrm>
            <a:off x="5782236" y="1837766"/>
            <a:ext cx="2913529" cy="389517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u="sng" dirty="0">
                <a:solidFill>
                  <a:schemeClr val="tx1"/>
                </a:solidFill>
              </a:rPr>
              <a:t>“Metafísica” e “</a:t>
            </a:r>
            <a:r>
              <a:rPr lang="pt-BR" b="1" u="sng" dirty="0" err="1">
                <a:solidFill>
                  <a:schemeClr val="tx1"/>
                </a:solidFill>
              </a:rPr>
              <a:t>presentismo</a:t>
            </a:r>
            <a:r>
              <a:rPr lang="pt-BR" b="1" u="sng" dirty="0">
                <a:solidFill>
                  <a:schemeClr val="tx1"/>
                </a:solidFill>
              </a:rPr>
              <a:t>” são opostos ao historicismo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u="sng" dirty="0">
                <a:solidFill>
                  <a:schemeClr val="tx1"/>
                </a:solidFill>
              </a:rPr>
              <a:t>* Metafísica</a:t>
            </a:r>
            <a:r>
              <a:rPr lang="pt-BR" dirty="0">
                <a:solidFill>
                  <a:schemeClr val="tx1"/>
                </a:solidFill>
              </a:rPr>
              <a:t>: afirma realidades (essências) atemporais (p. ex.: Platão).</a:t>
            </a:r>
          </a:p>
          <a:p>
            <a:r>
              <a:rPr lang="pt-BR" u="sng" dirty="0">
                <a:solidFill>
                  <a:schemeClr val="tx1"/>
                </a:solidFill>
              </a:rPr>
              <a:t>* </a:t>
            </a:r>
            <a:r>
              <a:rPr lang="pt-BR" u="sng" dirty="0" err="1">
                <a:solidFill>
                  <a:schemeClr val="tx1"/>
                </a:solidFill>
              </a:rPr>
              <a:t>Presentismo</a:t>
            </a:r>
            <a:r>
              <a:rPr lang="pt-BR" u="sng" dirty="0">
                <a:solidFill>
                  <a:schemeClr val="tx1"/>
                </a:solidFill>
              </a:rPr>
              <a:t>: </a:t>
            </a:r>
            <a:r>
              <a:rPr lang="pt-BR" dirty="0">
                <a:solidFill>
                  <a:schemeClr val="tx1"/>
                </a:solidFill>
              </a:rPr>
              <a:t>nega passado e futuro; nega a totalidade histórica; tudo pode ser entendido como “projeção” de um sujeito do presente, caindo no relativismo (p. ex.: Benedetto Croce).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0E995839-37D9-4095-80DB-2BEE2BD9571F}"/>
              </a:ext>
            </a:extLst>
          </p:cNvPr>
          <p:cNvSpPr/>
          <p:nvPr/>
        </p:nvSpPr>
        <p:spPr>
          <a:xfrm>
            <a:off x="3666565" y="1229281"/>
            <a:ext cx="50292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– É identificado com o </a:t>
            </a:r>
            <a:r>
              <a:rPr lang="pt-BR" b="1" dirty="0">
                <a:solidFill>
                  <a:schemeClr val="tx1"/>
                </a:solidFill>
              </a:rPr>
              <a:t>materialismo </a:t>
            </a:r>
            <a:r>
              <a:rPr lang="pt-BR" b="1" dirty="0">
                <a:solidFill>
                  <a:schemeClr val="tx1"/>
                </a:solidFill>
                <a:highlight>
                  <a:srgbClr val="FFFF00"/>
                </a:highlight>
              </a:rPr>
              <a:t>histórico-</a:t>
            </a:r>
            <a:r>
              <a:rPr lang="pt-BR" b="1" dirty="0">
                <a:solidFill>
                  <a:schemeClr val="tx1"/>
                </a:solidFill>
              </a:rPr>
              <a:t>dialético.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7435804B-2C21-4C28-A503-7FCD533CB89F}"/>
              </a:ext>
            </a:extLst>
          </p:cNvPr>
          <p:cNvSpPr/>
          <p:nvPr/>
        </p:nvSpPr>
        <p:spPr>
          <a:xfrm>
            <a:off x="3666565" y="668986"/>
            <a:ext cx="50292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– É uma concepção de mundo, isto é, uma filosofia (Gramsci, Caderno 11).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62C21D3A-2CFD-4E33-A5BA-A1C8EB349AF7}"/>
              </a:ext>
            </a:extLst>
          </p:cNvPr>
          <p:cNvSpPr/>
          <p:nvPr/>
        </p:nvSpPr>
        <p:spPr>
          <a:xfrm>
            <a:off x="304798" y="254373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2) SOBRE A PHC COMO TEORIA PEDAGÓGICA MARXISTA</a:t>
            </a:r>
          </a:p>
        </p:txBody>
      </p:sp>
    </p:spTree>
    <p:extLst>
      <p:ext uri="{BB962C8B-B14F-4D97-AF65-F5344CB8AC3E}">
        <p14:creationId xmlns:p14="http://schemas.microsoft.com/office/powerpoint/2010/main" val="1511296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600634" y="357461"/>
            <a:ext cx="4930589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É uma </a:t>
            </a:r>
            <a:r>
              <a:rPr lang="pt-BR" sz="1400" b="1" dirty="0">
                <a:solidFill>
                  <a:schemeClr val="tx1"/>
                </a:solidFill>
              </a:rPr>
              <a:t>concepção de mundo</a:t>
            </a:r>
            <a:r>
              <a:rPr lang="pt-BR" sz="1400" dirty="0">
                <a:solidFill>
                  <a:schemeClr val="tx1"/>
                </a:solidFill>
              </a:rPr>
              <a:t>, isto é, uma filosofia (Gramsci, Caderno 11).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25E22CE-8D1F-40D2-A9A1-DE3BE8DBD4A5}"/>
              </a:ext>
            </a:extLst>
          </p:cNvPr>
          <p:cNvSpPr/>
          <p:nvPr/>
        </p:nvSpPr>
        <p:spPr>
          <a:xfrm>
            <a:off x="582710" y="1469086"/>
            <a:ext cx="4930586" cy="14444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HISTORICISMO EM HISTORICISMO EM GERAL:</a:t>
            </a:r>
          </a:p>
          <a:p>
            <a:pPr algn="ctr"/>
            <a:endParaRPr lang="pt-BR" sz="1400" b="1" dirty="0">
              <a:solidFill>
                <a:schemeClr val="tx1"/>
              </a:solidFill>
            </a:endParaRPr>
          </a:p>
          <a:p>
            <a:pPr algn="just"/>
            <a:r>
              <a:rPr lang="pt-BR" sz="1400" dirty="0">
                <a:solidFill>
                  <a:schemeClr val="tx1"/>
                </a:solidFill>
              </a:rPr>
              <a:t>Concepção que entende a história como princípio explicativo do mundo material e social (pol., ética, estética, religião, arte, filos., econ., etc.).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DCBDC9F-4583-44F9-A862-4C5B98EE1D58}"/>
              </a:ext>
            </a:extLst>
          </p:cNvPr>
          <p:cNvSpPr/>
          <p:nvPr/>
        </p:nvSpPr>
        <p:spPr>
          <a:xfrm>
            <a:off x="600635" y="2940424"/>
            <a:ext cx="4930585" cy="27835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u="sng" dirty="0">
                <a:solidFill>
                  <a:schemeClr val="tx1"/>
                </a:solidFill>
                <a:highlight>
                  <a:srgbClr val="FFFF00"/>
                </a:highlight>
              </a:rPr>
              <a:t>“</a:t>
            </a:r>
            <a:r>
              <a:rPr lang="pt-BR" sz="1200" b="1" u="sng" dirty="0">
                <a:solidFill>
                  <a:schemeClr val="tx1"/>
                </a:solidFill>
                <a:highlight>
                  <a:srgbClr val="FFFF00"/>
                </a:highlight>
              </a:rPr>
              <a:t>HISTORICISMO PARA O MARXISMO”</a:t>
            </a:r>
          </a:p>
          <a:p>
            <a:endParaRPr lang="pt-BR" sz="1200" dirty="0">
              <a:solidFill>
                <a:schemeClr val="tx1"/>
              </a:solidFill>
            </a:endParaRPr>
          </a:p>
          <a:p>
            <a:r>
              <a:rPr lang="pt-BR" sz="1200" b="1" dirty="0">
                <a:solidFill>
                  <a:schemeClr val="tx1"/>
                </a:solidFill>
              </a:rPr>
              <a:t>“Tudo deve ser entendido à luz da história </a:t>
            </a:r>
            <a:r>
              <a:rPr lang="pt-BR" sz="1200" dirty="0">
                <a:solidFill>
                  <a:schemeClr val="tx1"/>
                </a:solidFill>
              </a:rPr>
              <a:t>(influência de Hegel), isto é, levando a história em consideração.”</a:t>
            </a:r>
          </a:p>
          <a:p>
            <a:r>
              <a:rPr lang="pt-BR" sz="1200" dirty="0">
                <a:solidFill>
                  <a:schemeClr val="tx1"/>
                </a:solidFill>
              </a:rPr>
              <a:t>A transformação constante do mundo se dá pela </a:t>
            </a:r>
            <a:r>
              <a:rPr lang="pt-BR" sz="1200" b="1" dirty="0">
                <a:solidFill>
                  <a:schemeClr val="tx1"/>
                </a:solidFill>
              </a:rPr>
              <a:t>produção humana ao longo </a:t>
            </a:r>
            <a:r>
              <a:rPr lang="pt-BR" sz="1200" dirty="0">
                <a:solidFill>
                  <a:schemeClr val="tx1"/>
                </a:solidFill>
              </a:rPr>
              <a:t>dos tempos, ao longo </a:t>
            </a:r>
            <a:r>
              <a:rPr lang="pt-BR" sz="1200" b="1" dirty="0">
                <a:solidFill>
                  <a:schemeClr val="tx1"/>
                </a:solidFill>
              </a:rPr>
              <a:t>da história.“</a:t>
            </a:r>
          </a:p>
          <a:p>
            <a:r>
              <a:rPr lang="pt-BR" sz="1200" dirty="0">
                <a:solidFill>
                  <a:schemeClr val="tx1"/>
                </a:solidFill>
              </a:rPr>
              <a:t>Cada período histórico </a:t>
            </a:r>
            <a:r>
              <a:rPr lang="pt-BR" sz="1200" b="1" dirty="0">
                <a:solidFill>
                  <a:schemeClr val="tx1"/>
                </a:solidFill>
              </a:rPr>
              <a:t>enfrenta as contradições herdadas do passado, herdando situações passadas e projetando-se no futuro.”</a:t>
            </a:r>
          </a:p>
          <a:p>
            <a:r>
              <a:rPr lang="pt-BR" sz="1200" b="1" dirty="0">
                <a:solidFill>
                  <a:schemeClr val="tx1"/>
                </a:solidFill>
              </a:rPr>
              <a:t>“Passado, presente e futuro estão engendrados</a:t>
            </a:r>
            <a:r>
              <a:rPr lang="pt-BR" sz="1200" dirty="0">
                <a:solidFill>
                  <a:schemeClr val="tx1"/>
                </a:solidFill>
              </a:rPr>
              <a:t>, </a:t>
            </a:r>
            <a:r>
              <a:rPr lang="pt-BR" sz="1200" dirty="0" err="1">
                <a:solidFill>
                  <a:schemeClr val="tx1"/>
                </a:solidFill>
              </a:rPr>
              <a:t>articulados.”os</a:t>
            </a:r>
            <a:r>
              <a:rPr lang="pt-BR" sz="1200" dirty="0">
                <a:solidFill>
                  <a:schemeClr val="tx1"/>
                </a:solidFill>
              </a:rPr>
              <a:t> seres humanos herdam do passado a realidade </a:t>
            </a:r>
            <a:r>
              <a:rPr lang="pt-BR" sz="1200" dirty="0" err="1">
                <a:solidFill>
                  <a:schemeClr val="tx1"/>
                </a:solidFill>
              </a:rPr>
              <a:t>e,no</a:t>
            </a:r>
            <a:r>
              <a:rPr lang="pt-BR" sz="1200" dirty="0">
                <a:solidFill>
                  <a:schemeClr val="tx1"/>
                </a:solidFill>
              </a:rPr>
              <a:t> presente, agem sobre </a:t>
            </a:r>
            <a:r>
              <a:rPr lang="pt-BR" sz="1200" dirty="0" err="1">
                <a:solidFill>
                  <a:schemeClr val="tx1"/>
                </a:solidFill>
              </a:rPr>
              <a:t>elaa</a:t>
            </a:r>
            <a:r>
              <a:rPr lang="pt-BR" sz="1200" dirty="0">
                <a:solidFill>
                  <a:schemeClr val="tx1"/>
                </a:solidFill>
              </a:rPr>
              <a:t> partir de projeções futuras.</a:t>
            </a:r>
          </a:p>
          <a:p>
            <a:r>
              <a:rPr lang="pt-BR" sz="1200" b="1" dirty="0">
                <a:solidFill>
                  <a:schemeClr val="tx1"/>
                </a:solidFill>
              </a:rPr>
              <a:t>Para compreender qualquer coisa</a:t>
            </a:r>
            <a:r>
              <a:rPr lang="pt-BR" sz="1200" dirty="0">
                <a:solidFill>
                  <a:schemeClr val="tx1"/>
                </a:solidFill>
              </a:rPr>
              <a:t>, </a:t>
            </a:r>
            <a:r>
              <a:rPr lang="pt-BR" sz="1200" b="1" dirty="0">
                <a:solidFill>
                  <a:schemeClr val="tx1"/>
                </a:solidFill>
              </a:rPr>
              <a:t>precisa-se considerar o processo histórico </a:t>
            </a:r>
            <a:r>
              <a:rPr lang="pt-BR" sz="1200" dirty="0">
                <a:solidFill>
                  <a:schemeClr val="tx1"/>
                </a:solidFill>
              </a:rPr>
              <a:t>no movimento de origem e desenvolvimento.</a:t>
            </a:r>
            <a:endParaRPr lang="pt-BR" sz="1050" dirty="0">
              <a:solidFill>
                <a:schemeClr val="tx1"/>
              </a:solidFill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2BB34F57-1E5C-4C35-AC86-E12FCA833283}"/>
              </a:ext>
            </a:extLst>
          </p:cNvPr>
          <p:cNvSpPr/>
          <p:nvPr/>
        </p:nvSpPr>
        <p:spPr>
          <a:xfrm>
            <a:off x="600635" y="908791"/>
            <a:ext cx="4930588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É identificado como </a:t>
            </a:r>
            <a:r>
              <a:rPr lang="pt-BR" sz="1600" b="1" dirty="0">
                <a:solidFill>
                  <a:schemeClr val="tx1"/>
                </a:solidFill>
              </a:rPr>
              <a:t>materialismo histórico-dialético.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5EE6D105-6545-4A80-A162-D479B6EDA9DC}"/>
              </a:ext>
            </a:extLst>
          </p:cNvPr>
          <p:cNvSpPr/>
          <p:nvPr/>
        </p:nvSpPr>
        <p:spPr>
          <a:xfrm>
            <a:off x="-618565" y="170329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F359A16-02CF-4169-B93B-35D758D2F401}"/>
              </a:ext>
            </a:extLst>
          </p:cNvPr>
          <p:cNvSpPr/>
          <p:nvPr/>
        </p:nvSpPr>
        <p:spPr>
          <a:xfrm>
            <a:off x="5576050" y="357461"/>
            <a:ext cx="2976280" cy="53665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u="sng" dirty="0">
                <a:solidFill>
                  <a:schemeClr val="tx1"/>
                </a:solidFill>
              </a:rPr>
              <a:t>“Metafísica” e “a-historicismo” são opostos ao historicismo: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u="sng" dirty="0">
                <a:solidFill>
                  <a:schemeClr val="tx1"/>
                </a:solidFill>
              </a:rPr>
              <a:t>Metafísica </a:t>
            </a:r>
            <a:r>
              <a:rPr lang="pt-BR" dirty="0">
                <a:solidFill>
                  <a:schemeClr val="tx1"/>
                </a:solidFill>
              </a:rPr>
              <a:t>afirma realidades essenciais atemporais (ex.: conceito das ideias de Platão).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u="sng" dirty="0" err="1">
                <a:solidFill>
                  <a:schemeClr val="tx1"/>
                </a:solidFill>
              </a:rPr>
              <a:t>Presentismo</a:t>
            </a:r>
            <a:r>
              <a:rPr lang="pt-BR" dirty="0">
                <a:solidFill>
                  <a:schemeClr val="tx1"/>
                </a:solidFill>
              </a:rPr>
              <a:t>: nega passado e futuro, nega a realidade histórica, fixa o passado no “presente” de um sujeito do presente. 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2BDC2CA-336E-437D-8B4E-10F99AAFBFDC}"/>
              </a:ext>
            </a:extLst>
          </p:cNvPr>
          <p:cNvSpPr txBox="1"/>
          <p:nvPr/>
        </p:nvSpPr>
        <p:spPr>
          <a:xfrm>
            <a:off x="582704" y="67023"/>
            <a:ext cx="85702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b="1" dirty="0">
                <a:solidFill>
                  <a:srgbClr val="FF0000"/>
                </a:solidFill>
              </a:rPr>
              <a:t>1) EXPRESSIVA CONCEITUAÇÃO DO MARXISMO (materialismo histórico-dialético)</a:t>
            </a:r>
          </a:p>
        </p:txBody>
      </p:sp>
    </p:spTree>
    <p:extLst>
      <p:ext uri="{BB962C8B-B14F-4D97-AF65-F5344CB8AC3E}">
        <p14:creationId xmlns:p14="http://schemas.microsoft.com/office/powerpoint/2010/main" val="1923109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8B96A0F0-0F7F-40C1-8380-0D4A00ECC3F3}"/>
              </a:ext>
            </a:extLst>
          </p:cNvPr>
          <p:cNvSpPr/>
          <p:nvPr/>
        </p:nvSpPr>
        <p:spPr>
          <a:xfrm>
            <a:off x="555814" y="3429000"/>
            <a:ext cx="8139952" cy="693650"/>
          </a:xfrm>
          <a:prstGeom prst="rect">
            <a:avLst/>
          </a:prstGeom>
          <a:solidFill>
            <a:srgbClr val="F6B9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“Isso porque o ser do </a:t>
            </a:r>
            <a:r>
              <a:rPr lang="pt-BR" b="1" dirty="0">
                <a:solidFill>
                  <a:schemeClr val="tx1"/>
                </a:solidFill>
              </a:rPr>
              <a:t>homem</a:t>
            </a:r>
            <a:r>
              <a:rPr lang="pt-BR" dirty="0">
                <a:solidFill>
                  <a:schemeClr val="tx1"/>
                </a:solidFill>
              </a:rPr>
              <a:t> e, portanto, o ser do trabalho, </a:t>
            </a:r>
            <a:r>
              <a:rPr lang="pt-BR" b="1" dirty="0">
                <a:solidFill>
                  <a:schemeClr val="tx1"/>
                </a:solidFill>
              </a:rPr>
              <a:t>é histórico</a:t>
            </a:r>
            <a:r>
              <a:rPr lang="pt-BR" dirty="0">
                <a:solidFill>
                  <a:schemeClr val="tx1"/>
                </a:solidFill>
              </a:rPr>
              <a:t>.” (Saviani, Trab. e ed.: funda/os </a:t>
            </a:r>
            <a:r>
              <a:rPr lang="pt-BR" dirty="0" err="1">
                <a:solidFill>
                  <a:schemeClr val="tx1"/>
                </a:solidFill>
              </a:rPr>
              <a:t>ontol</a:t>
            </a:r>
            <a:r>
              <a:rPr lang="pt-BR" dirty="0">
                <a:solidFill>
                  <a:schemeClr val="tx1"/>
                </a:solidFill>
              </a:rPr>
              <a:t>. e hist., p. 152)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ABE6E13C-A44D-4824-ACD3-22254C922F23}"/>
              </a:ext>
            </a:extLst>
          </p:cNvPr>
          <p:cNvSpPr/>
          <p:nvPr/>
        </p:nvSpPr>
        <p:spPr>
          <a:xfrm>
            <a:off x="555813" y="4160747"/>
            <a:ext cx="8139952" cy="1563226"/>
          </a:xfrm>
          <a:prstGeom prst="rect">
            <a:avLst/>
          </a:prstGeom>
          <a:solidFill>
            <a:srgbClr val="F6B9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“O </a:t>
            </a:r>
            <a:r>
              <a:rPr lang="pt-BR" dirty="0" err="1">
                <a:solidFill>
                  <a:schemeClr val="tx1"/>
                </a:solidFill>
              </a:rPr>
              <a:t>entendim</a:t>
            </a:r>
            <a:r>
              <a:rPr lang="pt-BR" dirty="0">
                <a:solidFill>
                  <a:schemeClr val="tx1"/>
                </a:solidFill>
              </a:rPr>
              <a:t>/o do homem como síntese de relações soc. significa que </a:t>
            </a:r>
            <a:r>
              <a:rPr lang="pt-BR" b="1" dirty="0">
                <a:solidFill>
                  <a:schemeClr val="tx1"/>
                </a:solidFill>
              </a:rPr>
              <a:t>os seres humanos, para se constituírem como tais, necessitam se apropriar das objetivações humanas produzidas ao longo da história</a:t>
            </a:r>
            <a:r>
              <a:rPr lang="pt-BR" dirty="0">
                <a:solidFill>
                  <a:schemeClr val="tx1"/>
                </a:solidFill>
              </a:rPr>
              <a:t> por aqueles que os antecederam.” (Saviani, PHC no corpo teórico, p. 5)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56A93C-EB20-4091-85B2-167447C4B8F8}"/>
              </a:ext>
            </a:extLst>
          </p:cNvPr>
          <p:cNvSpPr/>
          <p:nvPr/>
        </p:nvSpPr>
        <p:spPr>
          <a:xfrm>
            <a:off x="555813" y="401168"/>
            <a:ext cx="8139952" cy="3008784"/>
          </a:xfrm>
          <a:prstGeom prst="rect">
            <a:avLst/>
          </a:prstGeom>
          <a:solidFill>
            <a:srgbClr val="F6B9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“[…] me perguntava sobre </a:t>
            </a:r>
            <a:r>
              <a:rPr lang="pt-BR" b="1" dirty="0">
                <a:solidFill>
                  <a:schemeClr val="tx1"/>
                </a:solidFill>
              </a:rPr>
              <a:t>a ou as matérias que pudessem desempenhar numa nova escola adequada aos tempos atuais</a:t>
            </a:r>
            <a:r>
              <a:rPr lang="pt-BR" dirty="0">
                <a:solidFill>
                  <a:schemeClr val="tx1"/>
                </a:solidFill>
              </a:rPr>
              <a:t>, papel equivalente àquele desempenhado pelo latim e pelo grego na velha escola […] </a:t>
            </a:r>
            <a:r>
              <a:rPr lang="pt-BR" b="1" dirty="0">
                <a:solidFill>
                  <a:schemeClr val="tx1"/>
                </a:solidFill>
              </a:rPr>
              <a:t>a História seria exatamente essa matéria que ocuparia o lugar central no novo princípio educativo da escola do nosso tempo: </a:t>
            </a:r>
            <a:r>
              <a:rPr lang="pt-BR" dirty="0">
                <a:solidFill>
                  <a:schemeClr val="tx1"/>
                </a:solidFill>
              </a:rPr>
              <a:t>uma escola unitária porque guiada pela […] radical historicidade do homem e organizada em torno do mesmo conteúdo, […] </a:t>
            </a:r>
            <a:r>
              <a:rPr lang="pt-BR" b="1" dirty="0">
                <a:solidFill>
                  <a:schemeClr val="tx1"/>
                </a:solidFill>
              </a:rPr>
              <a:t>para formar indivíduos plenamente desenvolvidos.” </a:t>
            </a:r>
            <a:r>
              <a:rPr lang="pt-BR" dirty="0">
                <a:solidFill>
                  <a:schemeClr val="tx1"/>
                </a:solidFill>
              </a:rPr>
              <a:t>(Saviani, Origem e desenvolvimento da PHC, p. 11)</a:t>
            </a:r>
          </a:p>
        </p:txBody>
      </p:sp>
    </p:spTree>
    <p:extLst>
      <p:ext uri="{BB962C8B-B14F-4D97-AF65-F5344CB8AC3E}">
        <p14:creationId xmlns:p14="http://schemas.microsoft.com/office/powerpoint/2010/main" val="3741612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304798" y="912154"/>
            <a:ext cx="3290049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O que é marxismo?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25E22CE-8D1F-40D2-A9A1-DE3BE8DBD4A5}"/>
              </a:ext>
            </a:extLst>
          </p:cNvPr>
          <p:cNvSpPr/>
          <p:nvPr/>
        </p:nvSpPr>
        <p:spPr>
          <a:xfrm>
            <a:off x="286871" y="1833272"/>
            <a:ext cx="4365811" cy="2814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u="sng" dirty="0">
                <a:solidFill>
                  <a:schemeClr val="tx1"/>
                </a:solidFill>
              </a:rPr>
              <a:t>Materialismo dialético: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b="1" dirty="0">
                <a:solidFill>
                  <a:schemeClr val="tx1"/>
                </a:solidFill>
              </a:rPr>
              <a:t>* Maneira de conceber o que a realidade é: </a:t>
            </a:r>
            <a:r>
              <a:rPr lang="pt-BR" dirty="0">
                <a:solidFill>
                  <a:schemeClr val="tx1"/>
                </a:solidFill>
              </a:rPr>
              <a:t>movimento mobilizado por contradições, que são enfrentadas pelos seres humanos, sem intervenção transcendental;</a:t>
            </a:r>
          </a:p>
          <a:p>
            <a:r>
              <a:rPr lang="pt-BR" b="1" dirty="0">
                <a:solidFill>
                  <a:schemeClr val="tx1"/>
                </a:solidFill>
              </a:rPr>
              <a:t>* Dimensão ontológica </a:t>
            </a:r>
            <a:r>
              <a:rPr lang="pt-BR" dirty="0">
                <a:solidFill>
                  <a:schemeClr val="tx1"/>
                </a:solidFill>
              </a:rPr>
              <a:t>do marxismo (relacionada ao ser, a tudo que existe).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0E995839-37D9-4095-80DB-2BEE2BD9571F}"/>
              </a:ext>
            </a:extLst>
          </p:cNvPr>
          <p:cNvSpPr/>
          <p:nvPr/>
        </p:nvSpPr>
        <p:spPr>
          <a:xfrm>
            <a:off x="3666565" y="1229281"/>
            <a:ext cx="50292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É identificado como </a:t>
            </a:r>
            <a:r>
              <a:rPr lang="pt-BR" sz="1600" b="1" u="sng" dirty="0">
                <a:solidFill>
                  <a:schemeClr val="tx1"/>
                </a:solidFill>
              </a:rPr>
              <a:t>materialismo histórico-dialético</a:t>
            </a:r>
            <a:r>
              <a:rPr lang="pt-BR" sz="1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7435804B-2C21-4C28-A503-7FCD533CB89F}"/>
              </a:ext>
            </a:extLst>
          </p:cNvPr>
          <p:cNvSpPr/>
          <p:nvPr/>
        </p:nvSpPr>
        <p:spPr>
          <a:xfrm>
            <a:off x="3666565" y="668986"/>
            <a:ext cx="50292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É uma </a:t>
            </a:r>
            <a:r>
              <a:rPr lang="pt-BR" sz="1600" b="1" dirty="0">
                <a:solidFill>
                  <a:schemeClr val="tx1"/>
                </a:solidFill>
              </a:rPr>
              <a:t>concepção de mundo</a:t>
            </a:r>
            <a:r>
              <a:rPr lang="pt-BR" sz="1600" dirty="0">
                <a:solidFill>
                  <a:schemeClr val="tx1"/>
                </a:solidFill>
              </a:rPr>
              <a:t>, isto é, uma filosofia (Gramsci, Caderno 11).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62C21D3A-2CFD-4E33-A5BA-A1C8EB349AF7}"/>
              </a:ext>
            </a:extLst>
          </p:cNvPr>
          <p:cNvSpPr/>
          <p:nvPr/>
        </p:nvSpPr>
        <p:spPr>
          <a:xfrm>
            <a:off x="304798" y="254373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2) SOBRE A PHC COMO TEORIA PEDAGÓGICA MARXISTA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27E85E48-8411-42F6-BE9C-D25A6385E3FE}"/>
              </a:ext>
            </a:extLst>
          </p:cNvPr>
          <p:cNvSpPr/>
          <p:nvPr/>
        </p:nvSpPr>
        <p:spPr>
          <a:xfrm>
            <a:off x="4796117" y="1876993"/>
            <a:ext cx="3899647" cy="3218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u="sng" dirty="0">
                <a:solidFill>
                  <a:schemeClr val="tx1"/>
                </a:solidFill>
              </a:rPr>
              <a:t>Materialismo histórico: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Fundado no “materialismo dialético”, é um </a:t>
            </a:r>
            <a:r>
              <a:rPr lang="pt-BR" b="1" dirty="0">
                <a:solidFill>
                  <a:schemeClr val="tx1"/>
                </a:solidFill>
              </a:rPr>
              <a:t>modo-método para conhecer a realidade, produzir conhecimento, </a:t>
            </a:r>
            <a:r>
              <a:rPr lang="pt-BR" dirty="0">
                <a:solidFill>
                  <a:schemeClr val="tx1"/>
                </a:solidFill>
              </a:rPr>
              <a:t>buscando saber sobre sua origem e desenvolvimento (movido/mobilizado por contradições) ao longo dos tempos (passado-presente-futuro);</a:t>
            </a:r>
          </a:p>
          <a:p>
            <a:r>
              <a:rPr lang="pt-BR" b="1" dirty="0">
                <a:solidFill>
                  <a:schemeClr val="tx1"/>
                </a:solidFill>
              </a:rPr>
              <a:t>Dimensão epistemológica </a:t>
            </a:r>
            <a:r>
              <a:rPr lang="pt-BR" dirty="0">
                <a:solidFill>
                  <a:schemeClr val="tx1"/>
                </a:solidFill>
              </a:rPr>
              <a:t>do marxismo (relacionada ao </a:t>
            </a:r>
            <a:r>
              <a:rPr lang="pt-BR" b="1" dirty="0">
                <a:solidFill>
                  <a:schemeClr val="tx1"/>
                </a:solidFill>
              </a:rPr>
              <a:t>conhecer</a:t>
            </a:r>
            <a:r>
              <a:rPr lang="pt-BR" dirty="0">
                <a:solidFill>
                  <a:schemeClr val="tx1"/>
                </a:solidFill>
              </a:rPr>
              <a:t>).</a:t>
            </a:r>
          </a:p>
        </p:txBody>
      </p:sp>
      <p:cxnSp>
        <p:nvCxnSpPr>
          <p:cNvPr id="3" name="Conector de Seta Reta 2">
            <a:extLst>
              <a:ext uri="{FF2B5EF4-FFF2-40B4-BE49-F238E27FC236}">
                <a16:creationId xmlns:a16="http://schemas.microsoft.com/office/drawing/2014/main" id="{55688A11-BED9-4EB4-ABDC-938290099009}"/>
              </a:ext>
            </a:extLst>
          </p:cNvPr>
          <p:cNvCxnSpPr>
            <a:cxnSpLocks/>
          </p:cNvCxnSpPr>
          <p:nvPr/>
        </p:nvCxnSpPr>
        <p:spPr>
          <a:xfrm>
            <a:off x="5844988" y="1637745"/>
            <a:ext cx="717177" cy="291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A837800A-C4D0-4087-AB29-CF6564C2064B}"/>
              </a:ext>
            </a:extLst>
          </p:cNvPr>
          <p:cNvCxnSpPr>
            <a:cxnSpLocks/>
          </p:cNvCxnSpPr>
          <p:nvPr/>
        </p:nvCxnSpPr>
        <p:spPr>
          <a:xfrm flipH="1">
            <a:off x="3666565" y="1616999"/>
            <a:ext cx="2034989" cy="624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ector de Seta Reta 15">
            <a:extLst>
              <a:ext uri="{FF2B5EF4-FFF2-40B4-BE49-F238E27FC236}">
                <a16:creationId xmlns:a16="http://schemas.microsoft.com/office/drawing/2014/main" id="{5A4DF742-A2C4-4F14-954C-B99F0644131F}"/>
              </a:ext>
            </a:extLst>
          </p:cNvPr>
          <p:cNvCxnSpPr>
            <a:cxnSpLocks/>
          </p:cNvCxnSpPr>
          <p:nvPr/>
        </p:nvCxnSpPr>
        <p:spPr>
          <a:xfrm>
            <a:off x="3092820" y="4419600"/>
            <a:ext cx="1846729" cy="887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9F1E35D6-C056-49B2-BD5D-66514AE5BCFB}"/>
              </a:ext>
            </a:extLst>
          </p:cNvPr>
          <p:cNvCxnSpPr>
            <a:cxnSpLocks/>
          </p:cNvCxnSpPr>
          <p:nvPr/>
        </p:nvCxnSpPr>
        <p:spPr>
          <a:xfrm flipH="1">
            <a:off x="5307109" y="4948518"/>
            <a:ext cx="1434354" cy="460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4AE81C1F-3E56-4DB3-9581-2699DE4FC44E}"/>
              </a:ext>
            </a:extLst>
          </p:cNvPr>
          <p:cNvSpPr txBox="1"/>
          <p:nvPr/>
        </p:nvSpPr>
        <p:spPr>
          <a:xfrm>
            <a:off x="475129" y="5378839"/>
            <a:ext cx="74855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u="sng" dirty="0"/>
              <a:t>→ Fundamenta-se no materialismo dialético e no materialismo histórico.</a:t>
            </a:r>
          </a:p>
        </p:txBody>
      </p:sp>
    </p:spTree>
    <p:extLst>
      <p:ext uri="{BB962C8B-B14F-4D97-AF65-F5344CB8AC3E}">
        <p14:creationId xmlns:p14="http://schemas.microsoft.com/office/powerpoint/2010/main" val="2383777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304798" y="756967"/>
            <a:ext cx="8390966" cy="6891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dirty="0">
                <a:solidFill>
                  <a:schemeClr val="tx1"/>
                </a:solidFill>
              </a:rPr>
              <a:t>É impossível exemplificar a aplicação da PHC como teoria pedagógica marxista no ensino médio em todos os tempos e espaços do trabalho pedagógico </a:t>
            </a:r>
            <a:r>
              <a:rPr lang="pt-BR" sz="1600" dirty="0">
                <a:solidFill>
                  <a:schemeClr val="tx1"/>
                </a:solidFill>
              </a:rPr>
              <a:t>nesse nível de ensino.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25E22CE-8D1F-40D2-A9A1-DE3BE8DBD4A5}"/>
              </a:ext>
            </a:extLst>
          </p:cNvPr>
          <p:cNvSpPr/>
          <p:nvPr/>
        </p:nvSpPr>
        <p:spPr>
          <a:xfrm>
            <a:off x="286871" y="2528047"/>
            <a:ext cx="2384611" cy="300764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a</a:t>
            </a:r>
            <a:r>
              <a:rPr lang="pt-BR" b="1" dirty="0">
                <a:solidFill>
                  <a:schemeClr val="tx1"/>
                </a:solidFill>
              </a:rPr>
              <a:t>) Indicações gerais </a:t>
            </a:r>
            <a:r>
              <a:rPr lang="pt-BR" dirty="0">
                <a:solidFill>
                  <a:schemeClr val="tx1"/>
                </a:solidFill>
              </a:rPr>
              <a:t>para </a:t>
            </a:r>
            <a:r>
              <a:rPr lang="pt-BR" b="1" dirty="0">
                <a:solidFill>
                  <a:schemeClr val="tx1"/>
                </a:solidFill>
              </a:rPr>
              <a:t>a aplicação da PHC no ensino médio por docentes e gestores(as).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62C21D3A-2CFD-4E33-A5BA-A1C8EB349AF7}"/>
              </a:ext>
            </a:extLst>
          </p:cNvPr>
          <p:cNvSpPr/>
          <p:nvPr/>
        </p:nvSpPr>
        <p:spPr>
          <a:xfrm>
            <a:off x="304798" y="254373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3) A aplicação da PHC no ensino médio.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27E85E48-8411-42F6-BE9C-D25A6385E3FE}"/>
              </a:ext>
            </a:extLst>
          </p:cNvPr>
          <p:cNvSpPr/>
          <p:nvPr/>
        </p:nvSpPr>
        <p:spPr>
          <a:xfrm>
            <a:off x="5692592" y="2528047"/>
            <a:ext cx="3003172" cy="29348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c) Indicação de caso de </a:t>
            </a:r>
            <a:r>
              <a:rPr lang="pt-BR" b="1" dirty="0">
                <a:solidFill>
                  <a:schemeClr val="tx1"/>
                </a:solidFill>
              </a:rPr>
              <a:t>aplicação da PHC no ensino médio com limitada liberdade de cátedra por docentes </a:t>
            </a:r>
            <a:r>
              <a:rPr lang="pt-BR" dirty="0">
                <a:solidFill>
                  <a:schemeClr val="tx1"/>
                </a:solidFill>
              </a:rPr>
              <a:t>(sistemas “</a:t>
            </a:r>
            <a:r>
              <a:rPr lang="pt-BR" dirty="0" err="1">
                <a:solidFill>
                  <a:schemeClr val="tx1"/>
                </a:solidFill>
              </a:rPr>
              <a:t>plataformizados</a:t>
            </a:r>
            <a:r>
              <a:rPr lang="pt-BR" dirty="0">
                <a:solidFill>
                  <a:schemeClr val="tx1"/>
                </a:solidFill>
              </a:rPr>
              <a:t>”, por exemplo).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3837D754-41F7-499B-BDC9-E12B3A662672}"/>
              </a:ext>
            </a:extLst>
          </p:cNvPr>
          <p:cNvSpPr/>
          <p:nvPr/>
        </p:nvSpPr>
        <p:spPr>
          <a:xfrm>
            <a:off x="2832849" y="2522945"/>
            <a:ext cx="2698376" cy="29617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b) Indicação de caso de </a:t>
            </a:r>
            <a:r>
              <a:rPr lang="pt-BR" b="1" dirty="0">
                <a:solidFill>
                  <a:schemeClr val="tx1"/>
                </a:solidFill>
              </a:rPr>
              <a:t>aplicação da PHC no ensino médio com liberdade de cátedra por docentes.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56E0C3F6-0974-4667-B9BB-305B11FCDB7D}"/>
              </a:ext>
            </a:extLst>
          </p:cNvPr>
          <p:cNvSpPr/>
          <p:nvPr/>
        </p:nvSpPr>
        <p:spPr>
          <a:xfrm>
            <a:off x="2671482" y="1551739"/>
            <a:ext cx="3890684" cy="4952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Opção </a:t>
            </a:r>
            <a:r>
              <a:rPr lang="pt-BR" dirty="0">
                <a:solidFill>
                  <a:schemeClr val="tx1"/>
                </a:solidFill>
              </a:rPr>
              <a:t>da exposição</a:t>
            </a:r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1279E337-4A88-4580-A61D-11395750B96E}"/>
              </a:ext>
            </a:extLst>
          </p:cNvPr>
          <p:cNvCxnSpPr/>
          <p:nvPr/>
        </p:nvCxnSpPr>
        <p:spPr>
          <a:xfrm>
            <a:off x="4554069" y="1301275"/>
            <a:ext cx="0" cy="4440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C89BA7C8-B36D-4169-8354-3AB5CF6319E9}"/>
              </a:ext>
            </a:extLst>
          </p:cNvPr>
          <p:cNvCxnSpPr>
            <a:cxnSpLocks/>
          </p:cNvCxnSpPr>
          <p:nvPr/>
        </p:nvCxnSpPr>
        <p:spPr>
          <a:xfrm flipH="1">
            <a:off x="2115676" y="2177185"/>
            <a:ext cx="2438393" cy="6915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ector de Seta Reta 20">
            <a:extLst>
              <a:ext uri="{FF2B5EF4-FFF2-40B4-BE49-F238E27FC236}">
                <a16:creationId xmlns:a16="http://schemas.microsoft.com/office/drawing/2014/main" id="{82472E6F-B922-4EBD-B296-4FC2AA17E3C8}"/>
              </a:ext>
            </a:extLst>
          </p:cNvPr>
          <p:cNvCxnSpPr>
            <a:cxnSpLocks/>
          </p:cNvCxnSpPr>
          <p:nvPr/>
        </p:nvCxnSpPr>
        <p:spPr>
          <a:xfrm>
            <a:off x="4572000" y="2152664"/>
            <a:ext cx="0" cy="8897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ector de Seta Reta 22">
            <a:extLst>
              <a:ext uri="{FF2B5EF4-FFF2-40B4-BE49-F238E27FC236}">
                <a16:creationId xmlns:a16="http://schemas.microsoft.com/office/drawing/2014/main" id="{45B8D7E6-83D0-4BF2-B7F6-6CBD1E67FB6F}"/>
              </a:ext>
            </a:extLst>
          </p:cNvPr>
          <p:cNvCxnSpPr>
            <a:cxnSpLocks/>
          </p:cNvCxnSpPr>
          <p:nvPr/>
        </p:nvCxnSpPr>
        <p:spPr>
          <a:xfrm>
            <a:off x="4572000" y="2177185"/>
            <a:ext cx="2805953" cy="5435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5879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331693" y="763414"/>
            <a:ext cx="8408896" cy="5835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highlight>
                  <a:srgbClr val="FFFF00"/>
                </a:highlight>
              </a:rPr>
              <a:t>Indicações gerais </a:t>
            </a:r>
            <a:r>
              <a:rPr lang="pt-BR" b="1" dirty="0">
                <a:solidFill>
                  <a:schemeClr val="tx1"/>
                </a:solidFill>
              </a:rPr>
              <a:t>p/ </a:t>
            </a:r>
            <a:r>
              <a:rPr lang="pt-BR" b="1" dirty="0">
                <a:solidFill>
                  <a:schemeClr val="tx1"/>
                </a:solidFill>
                <a:highlight>
                  <a:srgbClr val="FFFF00"/>
                </a:highlight>
              </a:rPr>
              <a:t>docentes e gestores(as)</a:t>
            </a:r>
            <a:r>
              <a:rPr lang="pt-BR" b="1" dirty="0">
                <a:solidFill>
                  <a:schemeClr val="tx1"/>
                </a:solidFill>
              </a:rPr>
              <a:t> aplicarem a PHC no ens. médio: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25E22CE-8D1F-40D2-A9A1-DE3BE8DBD4A5}"/>
              </a:ext>
            </a:extLst>
          </p:cNvPr>
          <p:cNvSpPr/>
          <p:nvPr/>
        </p:nvSpPr>
        <p:spPr>
          <a:xfrm>
            <a:off x="331693" y="2440965"/>
            <a:ext cx="8408896" cy="85804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e </a:t>
            </a:r>
            <a:r>
              <a:rPr lang="pt-BR" sz="1400" b="1" dirty="0">
                <a:solidFill>
                  <a:schemeClr val="tx1"/>
                </a:solidFill>
              </a:rPr>
              <a:t>guardam:</a:t>
            </a:r>
          </a:p>
          <a:p>
            <a:r>
              <a:rPr lang="pt-BR" sz="1400" dirty="0">
                <a:solidFill>
                  <a:schemeClr val="tx1"/>
                </a:solidFill>
              </a:rPr>
              <a:t>os </a:t>
            </a:r>
            <a:r>
              <a:rPr lang="pt-BR" sz="1400" b="1" dirty="0">
                <a:solidFill>
                  <a:schemeClr val="tx1"/>
                </a:solidFill>
              </a:rPr>
              <a:t>princípios</a:t>
            </a:r>
            <a:r>
              <a:rPr lang="pt-BR" sz="1400" dirty="0">
                <a:solidFill>
                  <a:schemeClr val="tx1"/>
                </a:solidFill>
              </a:rPr>
              <a:t> dessa teoria pedagógica crítica (trabalho);</a:t>
            </a:r>
          </a:p>
          <a:p>
            <a:r>
              <a:rPr lang="pt-BR" sz="1400" dirty="0">
                <a:solidFill>
                  <a:schemeClr val="tx1"/>
                </a:solidFill>
              </a:rPr>
              <a:t>as </a:t>
            </a:r>
            <a:r>
              <a:rPr lang="pt-BR" sz="1400" b="1" dirty="0">
                <a:solidFill>
                  <a:schemeClr val="tx1"/>
                </a:solidFill>
              </a:rPr>
              <a:t>finalidades</a:t>
            </a:r>
            <a:r>
              <a:rPr lang="pt-BR" sz="1400" dirty="0">
                <a:solidFill>
                  <a:schemeClr val="tx1"/>
                </a:solidFill>
              </a:rPr>
              <a:t> dessa teoria (produzir “catarse” com vistas a colaborar no processo de superação do modo de produção capitalista</a:t>
            </a:r>
            <a:r>
              <a:rPr lang="pt-BR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62C21D3A-2CFD-4E33-A5BA-A1C8EB349AF7}"/>
              </a:ext>
            </a:extLst>
          </p:cNvPr>
          <p:cNvSpPr/>
          <p:nvPr/>
        </p:nvSpPr>
        <p:spPr>
          <a:xfrm>
            <a:off x="304798" y="308163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3) A aplicação da PHC no ensino médio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56E0C3F6-0974-4667-B9BB-305B11FCDB7D}"/>
              </a:ext>
            </a:extLst>
          </p:cNvPr>
          <p:cNvSpPr/>
          <p:nvPr/>
        </p:nvSpPr>
        <p:spPr>
          <a:xfrm>
            <a:off x="331693" y="1381968"/>
            <a:ext cx="8408896" cy="49529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Tentar</a:t>
            </a:r>
            <a:r>
              <a:rPr lang="pt-BR" b="1" dirty="0">
                <a:solidFill>
                  <a:schemeClr val="tx1"/>
                </a:solidFill>
              </a:rPr>
              <a:t> implantar os princípios </a:t>
            </a:r>
            <a:r>
              <a:rPr lang="pt-BR" b="1" dirty="0" err="1">
                <a:solidFill>
                  <a:schemeClr val="tx1"/>
                </a:solidFill>
              </a:rPr>
              <a:t>metod</a:t>
            </a:r>
            <a:r>
              <a:rPr lang="pt-BR" b="1" dirty="0">
                <a:solidFill>
                  <a:schemeClr val="tx1"/>
                </a:solidFill>
              </a:rPr>
              <a:t>. da PHC </a:t>
            </a:r>
            <a:r>
              <a:rPr lang="pt-BR" dirty="0">
                <a:solidFill>
                  <a:schemeClr val="tx1"/>
                </a:solidFill>
              </a:rPr>
              <a:t>tão </a:t>
            </a:r>
            <a:r>
              <a:rPr lang="pt-BR" dirty="0" err="1">
                <a:solidFill>
                  <a:schemeClr val="tx1"/>
                </a:solidFill>
              </a:rPr>
              <a:t>plenam</a:t>
            </a:r>
            <a:r>
              <a:rPr lang="pt-BR" dirty="0">
                <a:solidFill>
                  <a:schemeClr val="tx1"/>
                </a:solidFill>
              </a:rPr>
              <a:t>/e </a:t>
            </a:r>
            <a:r>
              <a:rPr lang="pt-BR" dirty="0" err="1">
                <a:solidFill>
                  <a:schemeClr val="tx1"/>
                </a:solidFill>
              </a:rPr>
              <a:t>qto</a:t>
            </a:r>
            <a:r>
              <a:rPr lang="pt-BR" dirty="0">
                <a:solidFill>
                  <a:schemeClr val="tx1"/>
                </a:solidFill>
              </a:rPr>
              <a:t> possível, pois: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F0A21EC7-B068-490B-80D6-95FCADBA5B76}"/>
              </a:ext>
            </a:extLst>
          </p:cNvPr>
          <p:cNvSpPr/>
          <p:nvPr/>
        </p:nvSpPr>
        <p:spPr>
          <a:xfrm>
            <a:off x="331693" y="1902222"/>
            <a:ext cx="8408896" cy="4952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induzem a apropriação dos conhecimentos historicamente produzidos, </a:t>
            </a:r>
            <a:r>
              <a:rPr lang="pt-BR" dirty="0">
                <a:solidFill>
                  <a:schemeClr val="tx1"/>
                </a:solidFill>
              </a:rPr>
              <a:t>mas apropriados privadamente pela classe dominante e dirigente (burguesia);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BAF15CAF-EE49-475E-A422-490955BB9611}"/>
              </a:ext>
            </a:extLst>
          </p:cNvPr>
          <p:cNvSpPr/>
          <p:nvPr/>
        </p:nvSpPr>
        <p:spPr>
          <a:xfrm>
            <a:off x="331694" y="3336575"/>
            <a:ext cx="8408896" cy="49529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Pautar-se sempre pela estratégia da “resistência ativa”, </a:t>
            </a:r>
            <a:r>
              <a:rPr lang="pt-BR" dirty="0">
                <a:solidFill>
                  <a:schemeClr val="tx1"/>
                </a:solidFill>
              </a:rPr>
              <a:t>com 2 diretrizes: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67E16C80-93B0-41C5-950D-67D8E8B90B3D}"/>
              </a:ext>
            </a:extLst>
          </p:cNvPr>
          <p:cNvSpPr/>
          <p:nvPr/>
        </p:nvSpPr>
        <p:spPr>
          <a:xfrm>
            <a:off x="322725" y="3851812"/>
            <a:ext cx="8408896" cy="85804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forma:</a:t>
            </a:r>
            <a:r>
              <a:rPr lang="pt-BR" dirty="0">
                <a:solidFill>
                  <a:schemeClr val="tx1"/>
                </a:solidFill>
              </a:rPr>
              <a:t> articular as ações pedagógicas com as organizações coletivas estudantis, de docentes/dirigentes (sindicatos) e juntos aos mov. sociais;.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62A7600A-17F4-4293-A690-BAEC1885B03E}"/>
              </a:ext>
            </a:extLst>
          </p:cNvPr>
          <p:cNvSpPr/>
          <p:nvPr/>
        </p:nvSpPr>
        <p:spPr>
          <a:xfrm>
            <a:off x="322725" y="4729802"/>
            <a:ext cx="8408896" cy="85804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conteúdo: </a:t>
            </a:r>
            <a:r>
              <a:rPr lang="pt-BR" dirty="0">
                <a:solidFill>
                  <a:schemeClr val="tx1"/>
                </a:solidFill>
              </a:rPr>
              <a:t>reivindicar melhores condições de estudo a discentes (acesso e permanência), de vida (redução de jornada a estudantes trabalhadores/as) e de trabalho p/ profissionais da ed. e discentes.</a:t>
            </a:r>
          </a:p>
        </p:txBody>
      </p:sp>
    </p:spTree>
    <p:extLst>
      <p:ext uri="{BB962C8B-B14F-4D97-AF65-F5344CB8AC3E}">
        <p14:creationId xmlns:p14="http://schemas.microsoft.com/office/powerpoint/2010/main" val="4204609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1738ED7-BD15-48DE-941F-36AE354BC23F}"/>
              </a:ext>
            </a:extLst>
          </p:cNvPr>
          <p:cNvSpPr/>
          <p:nvPr/>
        </p:nvSpPr>
        <p:spPr>
          <a:xfrm>
            <a:off x="367553" y="582706"/>
            <a:ext cx="6284259" cy="156051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OBJETIVO: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r>
              <a:rPr lang="pt-BR" b="1" dirty="0">
                <a:solidFill>
                  <a:schemeClr val="tx1"/>
                </a:solidFill>
              </a:rPr>
              <a:t>Apresentar uma leitura pessoal sobre a pedagogia histórico-crítica (PHC) como teoria pedagógica marxista aplicada ao ensino médio</a:t>
            </a:r>
            <a:r>
              <a:rPr lang="pt-BR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0C7FE7A-681F-4732-A3E6-B2C3A2167C1A}"/>
              </a:ext>
            </a:extLst>
          </p:cNvPr>
          <p:cNvSpPr/>
          <p:nvPr/>
        </p:nvSpPr>
        <p:spPr>
          <a:xfrm>
            <a:off x="1789565" y="2366682"/>
            <a:ext cx="6753800" cy="180190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ROTEIRO: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r>
              <a:rPr lang="pt-BR" b="1" dirty="0">
                <a:solidFill>
                  <a:schemeClr val="tx1"/>
                </a:solidFill>
              </a:rPr>
              <a:t>O que se entende por teoria pedagógica;</a:t>
            </a:r>
          </a:p>
          <a:p>
            <a:r>
              <a:rPr lang="pt-BR" b="1" dirty="0">
                <a:solidFill>
                  <a:schemeClr val="tx1"/>
                </a:solidFill>
              </a:rPr>
              <a:t>Sobre a PHC como teoria pedagógica marxista;</a:t>
            </a:r>
          </a:p>
          <a:p>
            <a:r>
              <a:rPr lang="pt-BR" b="1" dirty="0">
                <a:solidFill>
                  <a:schemeClr val="tx1"/>
                </a:solidFill>
              </a:rPr>
              <a:t>Algumas considerações sobre a aplicação da PHC no ensino médio.</a:t>
            </a:r>
          </a:p>
        </p:txBody>
      </p:sp>
    </p:spTree>
    <p:extLst>
      <p:ext uri="{BB962C8B-B14F-4D97-AF65-F5344CB8AC3E}">
        <p14:creationId xmlns:p14="http://schemas.microsoft.com/office/powerpoint/2010/main" val="23653414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331693" y="759635"/>
            <a:ext cx="8408896" cy="5835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dirty="0">
                <a:solidFill>
                  <a:schemeClr val="tx1"/>
                </a:solidFill>
                <a:highlight>
                  <a:srgbClr val="FFFF00"/>
                </a:highlight>
              </a:rPr>
              <a:t>Indicações gerais </a:t>
            </a:r>
            <a:r>
              <a:rPr lang="pt-BR" sz="1600" b="1" dirty="0">
                <a:solidFill>
                  <a:schemeClr val="tx1"/>
                </a:solidFill>
              </a:rPr>
              <a:t>p/ a aplicação da PHC no ensino médio por </a:t>
            </a:r>
            <a:r>
              <a:rPr lang="pt-BR" sz="1600" b="1" dirty="0">
                <a:solidFill>
                  <a:schemeClr val="tx1"/>
                </a:solidFill>
                <a:highlight>
                  <a:srgbClr val="FFFF00"/>
                </a:highlight>
              </a:rPr>
              <a:t>docentes</a:t>
            </a:r>
            <a:r>
              <a:rPr lang="pt-BR" sz="1600" b="1" dirty="0">
                <a:solidFill>
                  <a:schemeClr val="tx1"/>
                </a:solidFill>
              </a:rPr>
              <a:t> e gestores(as), </a:t>
            </a:r>
            <a:r>
              <a:rPr lang="pt-BR" sz="1600" dirty="0">
                <a:solidFill>
                  <a:schemeClr val="tx1"/>
                </a:solidFill>
              </a:rPr>
              <a:t>orientadas pelos princípios metodológicos da PHC e pautadas pela estratégia da “resistência ativa”.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62C21D3A-2CFD-4E33-A5BA-A1C8EB349AF7}"/>
              </a:ext>
            </a:extLst>
          </p:cNvPr>
          <p:cNvSpPr/>
          <p:nvPr/>
        </p:nvSpPr>
        <p:spPr>
          <a:xfrm>
            <a:off x="304798" y="308163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/>
              <a:t>3) A aplicação da PHC no ensino médio</a:t>
            </a:r>
            <a:endParaRPr lang="pt-BR" b="1" dirty="0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56E0C3F6-0974-4667-B9BB-305B11FCDB7D}"/>
              </a:ext>
            </a:extLst>
          </p:cNvPr>
          <p:cNvSpPr/>
          <p:nvPr/>
        </p:nvSpPr>
        <p:spPr>
          <a:xfrm>
            <a:off x="331693" y="1381409"/>
            <a:ext cx="8408896" cy="8110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dirty="0">
                <a:solidFill>
                  <a:schemeClr val="tx1"/>
                </a:solidFill>
              </a:rPr>
              <a:t>Aprofundar estudos na PHC e nos clássicos </a:t>
            </a:r>
            <a:r>
              <a:rPr lang="pt-BR" sz="1600" dirty="0">
                <a:solidFill>
                  <a:schemeClr val="tx1"/>
                </a:solidFill>
              </a:rPr>
              <a:t>dos diversos campos do saber (participação em grupos de estudos, horas atividade, cursos...);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F0A21EC7-B068-490B-80D6-95FCADBA5B76}"/>
              </a:ext>
            </a:extLst>
          </p:cNvPr>
          <p:cNvSpPr/>
          <p:nvPr/>
        </p:nvSpPr>
        <p:spPr>
          <a:xfrm>
            <a:off x="331693" y="2248779"/>
            <a:ext cx="8408896" cy="8110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Aproximar-se das org. sociais coletivas, </a:t>
            </a:r>
            <a:r>
              <a:rPr lang="pt-BR" dirty="0">
                <a:solidFill>
                  <a:schemeClr val="tx1"/>
                </a:solidFill>
              </a:rPr>
              <a:t>que atuam na comunidade escolar, p/ bem conhecer a realidade e os problemas q desafiam a existência dos sujeitos;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BAF15CAF-EE49-475E-A422-490955BB9611}"/>
              </a:ext>
            </a:extLst>
          </p:cNvPr>
          <p:cNvSpPr/>
          <p:nvPr/>
        </p:nvSpPr>
        <p:spPr>
          <a:xfrm>
            <a:off x="331694" y="3080077"/>
            <a:ext cx="8408896" cy="75179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Utilizar aulas para problematizar a realidade, </a:t>
            </a:r>
            <a:r>
              <a:rPr lang="pt-BR" dirty="0">
                <a:solidFill>
                  <a:schemeClr val="tx1"/>
                </a:solidFill>
              </a:rPr>
              <a:t>empregando materiais p/ além dos pré-definidos na rede de ensino;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67E16C80-93B0-41C5-950D-67D8E8B90B3D}"/>
              </a:ext>
            </a:extLst>
          </p:cNvPr>
          <p:cNvSpPr/>
          <p:nvPr/>
        </p:nvSpPr>
        <p:spPr>
          <a:xfrm>
            <a:off x="322725" y="3851503"/>
            <a:ext cx="8408896" cy="85804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Tomar o “emprego” de alunos(as) trabalhadores(as) como objeto de análise e reflexão, para identificar os princípios científicos que os fundamentam;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62A7600A-17F4-4293-A690-BAEC1885B03E}"/>
              </a:ext>
            </a:extLst>
          </p:cNvPr>
          <p:cNvSpPr/>
          <p:nvPr/>
        </p:nvSpPr>
        <p:spPr>
          <a:xfrm>
            <a:off x="322725" y="4729183"/>
            <a:ext cx="8408896" cy="85804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Instrumentalizar alunos(as) com conhecimentos adicionais, </a:t>
            </a:r>
            <a:r>
              <a:rPr lang="pt-BR" dirty="0">
                <a:solidFill>
                  <a:schemeClr val="tx1"/>
                </a:solidFill>
              </a:rPr>
              <a:t>sobretudo, os clássicos, para além do q. é definido no “currículo oficial” da rede em que atua.</a:t>
            </a:r>
          </a:p>
        </p:txBody>
      </p:sp>
    </p:spTree>
    <p:extLst>
      <p:ext uri="{BB962C8B-B14F-4D97-AF65-F5344CB8AC3E}">
        <p14:creationId xmlns:p14="http://schemas.microsoft.com/office/powerpoint/2010/main" val="31010552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331693" y="767866"/>
            <a:ext cx="8408896" cy="5835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b="1" u="sng" dirty="0">
                <a:solidFill>
                  <a:schemeClr val="tx1"/>
                </a:solidFill>
              </a:rPr>
              <a:t>a</a:t>
            </a:r>
            <a:r>
              <a:rPr lang="pt-BR" sz="1400" b="1" u="sng" dirty="0">
                <a:solidFill>
                  <a:schemeClr val="tx1"/>
                </a:solidFill>
                <a:highlight>
                  <a:srgbClr val="FFFF00"/>
                </a:highlight>
              </a:rPr>
              <a:t>) Indicações gerais </a:t>
            </a:r>
            <a:r>
              <a:rPr lang="pt-BR" sz="1400" b="1" dirty="0">
                <a:solidFill>
                  <a:schemeClr val="tx1"/>
                </a:solidFill>
              </a:rPr>
              <a:t>p/ </a:t>
            </a:r>
            <a:r>
              <a:rPr lang="pt-BR" sz="1400" b="1" u="sng" dirty="0">
                <a:solidFill>
                  <a:schemeClr val="tx1"/>
                </a:solidFill>
              </a:rPr>
              <a:t>a aplicação da PHC </a:t>
            </a:r>
            <a:r>
              <a:rPr lang="pt-BR" sz="1400" b="1" dirty="0">
                <a:solidFill>
                  <a:schemeClr val="tx1"/>
                </a:solidFill>
              </a:rPr>
              <a:t>no ensino médio por </a:t>
            </a:r>
            <a:r>
              <a:rPr lang="pt-BR" sz="1400" b="1" u="sng" dirty="0">
                <a:solidFill>
                  <a:schemeClr val="tx1"/>
                </a:solidFill>
              </a:rPr>
              <a:t>docentes </a:t>
            </a:r>
            <a:r>
              <a:rPr lang="pt-BR" sz="1400" b="1" dirty="0">
                <a:solidFill>
                  <a:schemeClr val="tx1"/>
                </a:solidFill>
              </a:rPr>
              <a:t>e </a:t>
            </a:r>
            <a:r>
              <a:rPr lang="pt-BR" sz="1400" b="1" dirty="0">
                <a:solidFill>
                  <a:schemeClr val="tx1"/>
                </a:solidFill>
                <a:highlight>
                  <a:srgbClr val="FFFF00"/>
                </a:highlight>
              </a:rPr>
              <a:t>gestores(as), </a:t>
            </a:r>
            <a:r>
              <a:rPr lang="pt-BR" sz="1400" b="1" dirty="0">
                <a:solidFill>
                  <a:schemeClr val="tx1"/>
                </a:solidFill>
              </a:rPr>
              <a:t>orientadas pelos princípios metodológicos da PHC e pautadas pela estratégia da “resistência ativa”.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62C21D3A-2CFD-4E33-A5BA-A1C8EB349AF7}"/>
              </a:ext>
            </a:extLst>
          </p:cNvPr>
          <p:cNvSpPr/>
          <p:nvPr/>
        </p:nvSpPr>
        <p:spPr>
          <a:xfrm>
            <a:off x="304798" y="308163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3) A aplicação da PHC no ensino médio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56E0C3F6-0974-4667-B9BB-305B11FCDB7D}"/>
              </a:ext>
            </a:extLst>
          </p:cNvPr>
          <p:cNvSpPr/>
          <p:nvPr/>
        </p:nvSpPr>
        <p:spPr>
          <a:xfrm>
            <a:off x="331693" y="1390374"/>
            <a:ext cx="8408896" cy="8110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Favorecer espaços de formação permanente de docentes, </a:t>
            </a:r>
            <a:r>
              <a:rPr lang="pt-BR" dirty="0">
                <a:solidFill>
                  <a:schemeClr val="tx1"/>
                </a:solidFill>
              </a:rPr>
              <a:t>priorizando a apropriação dos clássicos e de teorias pedagógicas;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F0A21EC7-B068-490B-80D6-95FCADBA5B76}"/>
              </a:ext>
            </a:extLst>
          </p:cNvPr>
          <p:cNvSpPr/>
          <p:nvPr/>
        </p:nvSpPr>
        <p:spPr>
          <a:xfrm>
            <a:off x="331693" y="2248779"/>
            <a:ext cx="8408896" cy="8110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Estimular alunos(as) a formar organizações coletivas no interior da escola </a:t>
            </a:r>
            <a:r>
              <a:rPr lang="pt-BR" dirty="0">
                <a:solidFill>
                  <a:schemeClr val="tx1"/>
                </a:solidFill>
              </a:rPr>
              <a:t>e abrir espaços acadêmico-administrativos para a atuação de tais organizações;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BAF15CAF-EE49-475E-A422-490955BB9611}"/>
              </a:ext>
            </a:extLst>
          </p:cNvPr>
          <p:cNvSpPr/>
          <p:nvPr/>
        </p:nvSpPr>
        <p:spPr>
          <a:xfrm>
            <a:off x="331693" y="3059825"/>
            <a:ext cx="8408896" cy="16497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Experimentar processos coletivos de decisão sobre questões pedagógicas, administrativas e financeiras, </a:t>
            </a:r>
            <a:r>
              <a:rPr lang="pt-BR" dirty="0">
                <a:solidFill>
                  <a:schemeClr val="tx1"/>
                </a:solidFill>
              </a:rPr>
              <a:t>envolvendo docentes, discentes e comunidade escolar:. a PHC trabalha com o conceito de </a:t>
            </a:r>
            <a:r>
              <a:rPr lang="pt-BR" u="sng" dirty="0">
                <a:solidFill>
                  <a:schemeClr val="tx1"/>
                </a:solidFill>
              </a:rPr>
              <a:t>democracia “concreta” </a:t>
            </a:r>
            <a:r>
              <a:rPr lang="pt-BR" dirty="0">
                <a:solidFill>
                  <a:schemeClr val="tx1"/>
                </a:solidFill>
              </a:rPr>
              <a:t>e não com o conceito de democracia “formal” (burguesa);.</a:t>
            </a:r>
          </a:p>
          <a:p>
            <a:r>
              <a:rPr lang="pt-BR" u="sng" dirty="0">
                <a:solidFill>
                  <a:schemeClr val="tx1"/>
                </a:solidFill>
              </a:rPr>
              <a:t>só se aprende a participar, participando</a:t>
            </a:r>
            <a:r>
              <a:rPr lang="pt-BR" dirty="0">
                <a:solidFill>
                  <a:schemeClr val="tx1"/>
                </a:solidFill>
              </a:rPr>
              <a:t>; e assim se rompe com a passividade;. </a:t>
            </a:r>
          </a:p>
          <a:p>
            <a:r>
              <a:rPr lang="pt-BR" u="sng" dirty="0">
                <a:solidFill>
                  <a:schemeClr val="tx1"/>
                </a:solidFill>
              </a:rPr>
              <a:t>exercitar formas de romper com a divisão “dirigente-dirigido</a:t>
            </a:r>
            <a:r>
              <a:rPr lang="pt-BR" dirty="0">
                <a:solidFill>
                  <a:schemeClr val="tx1"/>
                </a:solidFill>
              </a:rPr>
              <a:t>/a” é necessário;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62A7600A-17F4-4293-A690-BAEC1885B03E}"/>
              </a:ext>
            </a:extLst>
          </p:cNvPr>
          <p:cNvSpPr/>
          <p:nvPr/>
        </p:nvSpPr>
        <p:spPr>
          <a:xfrm>
            <a:off x="322725" y="4729802"/>
            <a:ext cx="8408896" cy="85804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b="1" dirty="0">
                <a:solidFill>
                  <a:schemeClr val="tx1"/>
                </a:solidFill>
              </a:rPr>
              <a:t>escolas à participação e “uso” pela comunidade e movimentos sociais.</a:t>
            </a:r>
          </a:p>
        </p:txBody>
      </p:sp>
    </p:spTree>
    <p:extLst>
      <p:ext uri="{BB962C8B-B14F-4D97-AF65-F5344CB8AC3E}">
        <p14:creationId xmlns:p14="http://schemas.microsoft.com/office/powerpoint/2010/main" val="2018718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331693" y="763414"/>
            <a:ext cx="8408896" cy="5835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b</a:t>
            </a:r>
            <a:r>
              <a:rPr lang="pt-BR" b="1" u="sng" dirty="0">
                <a:solidFill>
                  <a:schemeClr val="tx1"/>
                </a:solidFill>
              </a:rPr>
              <a:t>) Aplicação da PHC por </a:t>
            </a:r>
            <a:r>
              <a:rPr lang="pt-BR" b="1" u="sng" dirty="0">
                <a:solidFill>
                  <a:schemeClr val="tx1"/>
                </a:solidFill>
                <a:highlight>
                  <a:srgbClr val="FFFF00"/>
                </a:highlight>
              </a:rPr>
              <a:t>docentes</a:t>
            </a:r>
            <a:r>
              <a:rPr lang="pt-BR" b="1" u="sng" dirty="0">
                <a:solidFill>
                  <a:schemeClr val="tx1"/>
                </a:solidFill>
              </a:rPr>
              <a:t> no ensino médio </a:t>
            </a:r>
            <a:r>
              <a:rPr lang="pt-BR" b="1" u="sng" dirty="0">
                <a:solidFill>
                  <a:schemeClr val="tx1"/>
                </a:solidFill>
                <a:highlight>
                  <a:srgbClr val="FFFF00"/>
                </a:highlight>
              </a:rPr>
              <a:t>com liberdade de cátedra.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62C21D3A-2CFD-4E33-A5BA-A1C8EB349AF7}"/>
              </a:ext>
            </a:extLst>
          </p:cNvPr>
          <p:cNvSpPr/>
          <p:nvPr/>
        </p:nvSpPr>
        <p:spPr>
          <a:xfrm>
            <a:off x="304798" y="308163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3) A aplicação da PHC no ensino médio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F0A21EC7-B068-490B-80D6-95FCADBA5B76}"/>
              </a:ext>
            </a:extLst>
          </p:cNvPr>
          <p:cNvSpPr/>
          <p:nvPr/>
        </p:nvSpPr>
        <p:spPr>
          <a:xfrm>
            <a:off x="331694" y="1371870"/>
            <a:ext cx="8408895" cy="19361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Atentar-se à prática social </a:t>
            </a:r>
            <a:r>
              <a:rPr lang="pt-BR" dirty="0">
                <a:solidFill>
                  <a:schemeClr val="tx1"/>
                </a:solidFill>
              </a:rPr>
              <a:t>da comunidade escolar (atividade material e imaterial humana - trabalho):</a:t>
            </a:r>
          </a:p>
          <a:p>
            <a:r>
              <a:rPr lang="pt-BR" u="sng" dirty="0">
                <a:solidFill>
                  <a:schemeClr val="tx1"/>
                </a:solidFill>
              </a:rPr>
              <a:t>diálogo</a:t>
            </a:r>
            <a:r>
              <a:rPr lang="pt-BR" dirty="0">
                <a:solidFill>
                  <a:schemeClr val="tx1"/>
                </a:solidFill>
              </a:rPr>
              <a:t> c/ os sujeitos escolares e os da comunidade sobre a atividades que desenvolvem;</a:t>
            </a:r>
          </a:p>
          <a:p>
            <a:r>
              <a:rPr lang="pt-BR" u="sng" dirty="0">
                <a:solidFill>
                  <a:schemeClr val="tx1"/>
                </a:solidFill>
              </a:rPr>
              <a:t>para compreendê-los, “compreender” e “sentir” </a:t>
            </a:r>
            <a:r>
              <a:rPr lang="pt-BR" dirty="0">
                <a:solidFill>
                  <a:schemeClr val="tx1"/>
                </a:solidFill>
              </a:rPr>
              <a:t>(Gramsci, Cad. 11-§67) </a:t>
            </a:r>
            <a:r>
              <a:rPr lang="pt-BR" u="sng" dirty="0">
                <a:solidFill>
                  <a:schemeClr val="tx1"/>
                </a:solidFill>
              </a:rPr>
              <a:t>os desafios que enfrentam.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BAF15CAF-EE49-475E-A422-490955BB9611}"/>
              </a:ext>
            </a:extLst>
          </p:cNvPr>
          <p:cNvSpPr/>
          <p:nvPr/>
        </p:nvSpPr>
        <p:spPr>
          <a:xfrm>
            <a:off x="331694" y="3332919"/>
            <a:ext cx="8408896" cy="137895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Problematizar </a:t>
            </a:r>
            <a:r>
              <a:rPr lang="pt-BR" dirty="0">
                <a:solidFill>
                  <a:schemeClr val="tx1"/>
                </a:solidFill>
              </a:rPr>
              <a:t>as situações vividas, </a:t>
            </a:r>
            <a:r>
              <a:rPr lang="pt-BR" b="1" dirty="0">
                <a:solidFill>
                  <a:schemeClr val="tx1"/>
                </a:solidFill>
              </a:rPr>
              <a:t>para</a:t>
            </a:r>
            <a:r>
              <a:rPr lang="pt-BR" dirty="0">
                <a:solidFill>
                  <a:schemeClr val="tx1"/>
                </a:solidFill>
              </a:rPr>
              <a:t> dialógica e coletivamente </a:t>
            </a:r>
            <a:r>
              <a:rPr lang="pt-BR" b="1" dirty="0">
                <a:solidFill>
                  <a:schemeClr val="tx1"/>
                </a:solidFill>
              </a:rPr>
              <a:t>identificar</a:t>
            </a:r>
            <a:r>
              <a:rPr lang="pt-BR" dirty="0">
                <a:solidFill>
                  <a:schemeClr val="tx1"/>
                </a:solidFill>
              </a:rPr>
              <a:t> o que desafia a existência da comunidade escolar, as </a:t>
            </a:r>
            <a:r>
              <a:rPr lang="pt-BR" b="1" dirty="0">
                <a:solidFill>
                  <a:schemeClr val="tx1"/>
                </a:solidFill>
              </a:rPr>
              <a:t>contradições sociais.</a:t>
            </a:r>
          </a:p>
        </p:txBody>
      </p:sp>
    </p:spTree>
    <p:extLst>
      <p:ext uri="{BB962C8B-B14F-4D97-AF65-F5344CB8AC3E}">
        <p14:creationId xmlns:p14="http://schemas.microsoft.com/office/powerpoint/2010/main" val="37015343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331693" y="763414"/>
            <a:ext cx="8408896" cy="5835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b) Aplicação da PHC por </a:t>
            </a:r>
            <a:r>
              <a:rPr lang="pt-BR" b="1" dirty="0">
                <a:solidFill>
                  <a:schemeClr val="tx1"/>
                </a:solidFill>
                <a:highlight>
                  <a:srgbClr val="FFFF00"/>
                </a:highlight>
              </a:rPr>
              <a:t>docentes </a:t>
            </a:r>
            <a:r>
              <a:rPr lang="pt-BR" b="1" dirty="0">
                <a:solidFill>
                  <a:schemeClr val="tx1"/>
                </a:solidFill>
              </a:rPr>
              <a:t>no </a:t>
            </a:r>
            <a:r>
              <a:rPr lang="pt-BR" b="1" u="sng" dirty="0">
                <a:solidFill>
                  <a:schemeClr val="tx1"/>
                </a:solidFill>
              </a:rPr>
              <a:t>ensino médio </a:t>
            </a:r>
            <a:r>
              <a:rPr lang="pt-BR" b="1" u="sng" dirty="0">
                <a:solidFill>
                  <a:schemeClr val="tx1"/>
                </a:solidFill>
                <a:highlight>
                  <a:srgbClr val="FFFF00"/>
                </a:highlight>
              </a:rPr>
              <a:t>com liberdade de cátedra.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62C21D3A-2CFD-4E33-A5BA-A1C8EB349AF7}"/>
              </a:ext>
            </a:extLst>
          </p:cNvPr>
          <p:cNvSpPr/>
          <p:nvPr/>
        </p:nvSpPr>
        <p:spPr>
          <a:xfrm>
            <a:off x="304798" y="308163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/>
              <a:t>3) A aplicação da PHC no ensino médio</a:t>
            </a:r>
            <a:endParaRPr lang="pt-BR" b="1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F0A21EC7-B068-490B-80D6-95FCADBA5B76}"/>
              </a:ext>
            </a:extLst>
          </p:cNvPr>
          <p:cNvSpPr/>
          <p:nvPr/>
        </p:nvSpPr>
        <p:spPr>
          <a:xfrm>
            <a:off x="331694" y="1371870"/>
            <a:ext cx="8408895" cy="103067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dirty="0">
                <a:solidFill>
                  <a:schemeClr val="tx1"/>
                </a:solidFill>
              </a:rPr>
              <a:t>Socializar por ≠s meios e modos </a:t>
            </a:r>
            <a:r>
              <a:rPr lang="pt-BR" sz="1600" dirty="0">
                <a:solidFill>
                  <a:schemeClr val="tx1"/>
                </a:solidFill>
              </a:rPr>
              <a:t>as ciências, a fil. e as artes </a:t>
            </a:r>
            <a:r>
              <a:rPr lang="pt-BR" sz="1600" b="1" dirty="0">
                <a:solidFill>
                  <a:schemeClr val="tx1"/>
                </a:solidFill>
              </a:rPr>
              <a:t>(clássicos)</a:t>
            </a:r>
            <a:r>
              <a:rPr lang="pt-BR" sz="1600" dirty="0">
                <a:solidFill>
                  <a:schemeClr val="tx1"/>
                </a:solidFill>
              </a:rPr>
              <a:t>:</a:t>
            </a:r>
          </a:p>
          <a:p>
            <a:r>
              <a:rPr lang="pt-BR" sz="1600" dirty="0">
                <a:solidFill>
                  <a:schemeClr val="tx1"/>
                </a:solidFill>
              </a:rPr>
              <a:t>para conhecer a contradição vivida,</a:t>
            </a:r>
          </a:p>
          <a:p>
            <a:r>
              <a:rPr lang="pt-BR" sz="1600" dirty="0">
                <a:solidFill>
                  <a:schemeClr val="tx1"/>
                </a:solidFill>
              </a:rPr>
              <a:t>historicizando o </a:t>
            </a:r>
            <a:r>
              <a:rPr lang="pt-BR" sz="1600" dirty="0" err="1">
                <a:solidFill>
                  <a:schemeClr val="tx1"/>
                </a:solidFill>
              </a:rPr>
              <a:t>conhecim</a:t>
            </a:r>
            <a:r>
              <a:rPr lang="pt-BR" sz="1600" dirty="0">
                <a:solidFill>
                  <a:schemeClr val="tx1"/>
                </a:solidFill>
              </a:rPr>
              <a:t>./o exposto (Gramsci, Univ. Popular II, </a:t>
            </a:r>
            <a:r>
              <a:rPr lang="pt-BR" sz="1600" dirty="0" err="1">
                <a:solidFill>
                  <a:schemeClr val="tx1"/>
                </a:solidFill>
              </a:rPr>
              <a:t>Avanti</a:t>
            </a:r>
            <a:r>
              <a:rPr lang="pt-BR" sz="1600" dirty="0">
                <a:solidFill>
                  <a:schemeClr val="tx1"/>
                </a:solidFill>
              </a:rPr>
              <a:t>!, 1916),</a:t>
            </a:r>
          </a:p>
          <a:p>
            <a:r>
              <a:rPr lang="pt-BR" sz="1600" dirty="0">
                <a:solidFill>
                  <a:schemeClr val="tx1"/>
                </a:solidFill>
              </a:rPr>
              <a:t>p/ identificar sua origem e desenvolvimento</a:t>
            </a:r>
            <a:r>
              <a:rPr lang="pt-BR" dirty="0">
                <a:solidFill>
                  <a:schemeClr val="tx1"/>
                </a:solidFill>
              </a:rPr>
              <a:t>, seus limites e possibilidades.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BAF15CAF-EE49-475E-A422-490955BB9611}"/>
              </a:ext>
            </a:extLst>
          </p:cNvPr>
          <p:cNvSpPr/>
          <p:nvPr/>
        </p:nvSpPr>
        <p:spPr>
          <a:xfrm>
            <a:off x="331694" y="2427485"/>
            <a:ext cx="8408896" cy="22843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Obs. 1: </a:t>
            </a:r>
            <a:r>
              <a:rPr lang="pt-BR" sz="1600" u="sng" dirty="0">
                <a:solidFill>
                  <a:schemeClr val="tx1"/>
                </a:solidFill>
              </a:rPr>
              <a:t>os meios e modos de instrumentalizar os(as) alunos(as) devem variar conforme a finalidade </a:t>
            </a:r>
            <a:r>
              <a:rPr lang="pt-BR" sz="1600" dirty="0">
                <a:solidFill>
                  <a:schemeClr val="tx1"/>
                </a:solidFill>
              </a:rPr>
              <a:t>da atividade: aula, seminário, trabalho em grupo e em oficinas...</a:t>
            </a:r>
          </a:p>
          <a:p>
            <a:r>
              <a:rPr lang="pt-BR" sz="1600" dirty="0">
                <a:solidFill>
                  <a:schemeClr val="tx1"/>
                </a:solidFill>
              </a:rPr>
              <a:t>Obs. 2: quando o problema identificado estiver relacionado ao universo das forças produtivas, </a:t>
            </a:r>
            <a:r>
              <a:rPr lang="pt-BR" sz="1600" u="sng" dirty="0">
                <a:solidFill>
                  <a:schemeClr val="tx1"/>
                </a:solidFill>
              </a:rPr>
              <a:t>“o ensino médio envolverá [...] o recurso às oficinas nas quais os alunos manipulam os proc. práticos básicos da produção. [...] O horizonte [...] é o de propiciar aos alunos o domínio dos fundamentos das técnicas diversificadas utilizadas na prod., e não mera adestração em técnicas produtivas</a:t>
            </a:r>
            <a:r>
              <a:rPr lang="pt-BR" sz="1600" dirty="0">
                <a:solidFill>
                  <a:schemeClr val="tx1"/>
                </a:solidFill>
              </a:rPr>
              <a:t>. Não a formação de técnicos especializados, mas de politécnicos.” (Saviani, “Trabalho e ed.: fund. ontológicos e históricos”)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9952BF9-6038-41EF-BCB7-099BB0EC8A7F}"/>
              </a:ext>
            </a:extLst>
          </p:cNvPr>
          <p:cNvSpPr/>
          <p:nvPr/>
        </p:nvSpPr>
        <p:spPr>
          <a:xfrm>
            <a:off x="331694" y="4711873"/>
            <a:ext cx="8408895" cy="98071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Espera-se que os(as) alunos(as) </a:t>
            </a:r>
            <a:r>
              <a:rPr lang="pt-BR" b="1" dirty="0">
                <a:solidFill>
                  <a:schemeClr val="tx1"/>
                </a:solidFill>
              </a:rPr>
              <a:t>elevem a consciência</a:t>
            </a:r>
            <a:r>
              <a:rPr lang="pt-BR" dirty="0">
                <a:solidFill>
                  <a:schemeClr val="tx1"/>
                </a:solidFill>
              </a:rPr>
              <a:t>, p/ que tenham </a:t>
            </a:r>
            <a:r>
              <a:rPr lang="pt-BR" b="1" dirty="0">
                <a:solidFill>
                  <a:schemeClr val="tx1"/>
                </a:solidFill>
              </a:rPr>
              <a:t>outra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b="1" dirty="0">
                <a:solidFill>
                  <a:schemeClr val="tx1"/>
                </a:solidFill>
              </a:rPr>
              <a:t>prática soc. (catarse), </a:t>
            </a:r>
            <a:r>
              <a:rPr lang="pt-BR" dirty="0">
                <a:solidFill>
                  <a:schemeClr val="tx1"/>
                </a:solidFill>
              </a:rPr>
              <a:t>visando a </a:t>
            </a:r>
            <a:r>
              <a:rPr lang="pt-BR" b="1" dirty="0">
                <a:solidFill>
                  <a:schemeClr val="tx1"/>
                </a:solidFill>
              </a:rPr>
              <a:t>superar as contradições vividas</a:t>
            </a:r>
            <a:r>
              <a:rPr lang="pt-BR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98912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331693" y="763414"/>
            <a:ext cx="8408896" cy="5835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c) Aplicação da PHC por </a:t>
            </a:r>
            <a:r>
              <a:rPr lang="pt-BR" b="1" dirty="0">
                <a:solidFill>
                  <a:schemeClr val="tx1"/>
                </a:solidFill>
                <a:highlight>
                  <a:srgbClr val="FFFF00"/>
                </a:highlight>
              </a:rPr>
              <a:t>docentes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u="sng" dirty="0">
                <a:solidFill>
                  <a:schemeClr val="tx1"/>
                </a:solidFill>
              </a:rPr>
              <a:t>no ensino médio </a:t>
            </a:r>
            <a:r>
              <a:rPr lang="pt-BR" b="1" u="sng" dirty="0">
                <a:solidFill>
                  <a:schemeClr val="tx1"/>
                </a:solidFill>
                <a:highlight>
                  <a:srgbClr val="FFFF00"/>
                </a:highlight>
              </a:rPr>
              <a:t>com limitada liberdade de cátedra </a:t>
            </a:r>
            <a:r>
              <a:rPr lang="pt-BR" dirty="0">
                <a:solidFill>
                  <a:schemeClr val="tx1"/>
                </a:solidFill>
              </a:rPr>
              <a:t>(sistemas “</a:t>
            </a:r>
            <a:r>
              <a:rPr lang="pt-BR" dirty="0" err="1">
                <a:solidFill>
                  <a:schemeClr val="tx1"/>
                </a:solidFill>
              </a:rPr>
              <a:t>plataformizados</a:t>
            </a:r>
            <a:r>
              <a:rPr lang="pt-BR" dirty="0">
                <a:solidFill>
                  <a:schemeClr val="tx1"/>
                </a:solidFill>
              </a:rPr>
              <a:t>”).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62C21D3A-2CFD-4E33-A5BA-A1C8EB349AF7}"/>
              </a:ext>
            </a:extLst>
          </p:cNvPr>
          <p:cNvSpPr/>
          <p:nvPr/>
        </p:nvSpPr>
        <p:spPr>
          <a:xfrm>
            <a:off x="304798" y="308163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3) A aplicação da PHC no ensino médio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F0A21EC7-B068-490B-80D6-95FCADBA5B76}"/>
              </a:ext>
            </a:extLst>
          </p:cNvPr>
          <p:cNvSpPr/>
          <p:nvPr/>
        </p:nvSpPr>
        <p:spPr>
          <a:xfrm>
            <a:off x="331694" y="1371870"/>
            <a:ext cx="8408895" cy="148814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dirty="0">
                <a:solidFill>
                  <a:schemeClr val="tx1"/>
                </a:solidFill>
              </a:rPr>
              <a:t>Atentar-se à prática social </a:t>
            </a:r>
            <a:r>
              <a:rPr lang="pt-BR" sz="1600" dirty="0">
                <a:solidFill>
                  <a:schemeClr val="tx1"/>
                </a:solidFill>
              </a:rPr>
              <a:t>da comunidade escolar (atividade material e imaterial humana – trabalho):</a:t>
            </a:r>
          </a:p>
          <a:p>
            <a:r>
              <a:rPr lang="pt-BR" sz="1600" u="sng" dirty="0">
                <a:solidFill>
                  <a:schemeClr val="tx1"/>
                </a:solidFill>
              </a:rPr>
              <a:t>diálogo </a:t>
            </a:r>
            <a:r>
              <a:rPr lang="pt-BR" sz="1600" dirty="0">
                <a:solidFill>
                  <a:schemeClr val="tx1"/>
                </a:solidFill>
              </a:rPr>
              <a:t>c/ os sujeitos escolares e os da comunidade sobre as atividades que desenvolvem;</a:t>
            </a:r>
          </a:p>
          <a:p>
            <a:r>
              <a:rPr lang="pt-BR" sz="1600" u="sng" dirty="0">
                <a:solidFill>
                  <a:schemeClr val="tx1"/>
                </a:solidFill>
              </a:rPr>
              <a:t>para compreendê-los e “compreender” e “sentir”</a:t>
            </a:r>
            <a:r>
              <a:rPr lang="pt-BR" sz="1600" dirty="0">
                <a:solidFill>
                  <a:schemeClr val="tx1"/>
                </a:solidFill>
              </a:rPr>
              <a:t> (Gramsci, Cad. 11–§67) </a:t>
            </a:r>
            <a:r>
              <a:rPr lang="pt-BR" sz="1600" u="sng" dirty="0">
                <a:solidFill>
                  <a:schemeClr val="tx1"/>
                </a:solidFill>
              </a:rPr>
              <a:t>os desafios à existência que enfrentam</a:t>
            </a:r>
            <a:r>
              <a:rPr lang="pt-BR" sz="1600" dirty="0">
                <a:solidFill>
                  <a:schemeClr val="tx1"/>
                </a:solidFill>
              </a:rPr>
              <a:t> (contradições).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BAF15CAF-EE49-475E-A422-490955BB9611}"/>
              </a:ext>
            </a:extLst>
          </p:cNvPr>
          <p:cNvSpPr/>
          <p:nvPr/>
        </p:nvSpPr>
        <p:spPr>
          <a:xfrm>
            <a:off x="331694" y="2909966"/>
            <a:ext cx="8408896" cy="10880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Problematizar os conteúdos previamente definidos </a:t>
            </a:r>
            <a:r>
              <a:rPr lang="pt-BR" dirty="0">
                <a:solidFill>
                  <a:schemeClr val="tx1"/>
                </a:solidFill>
              </a:rPr>
              <a:t>na plataforma:</a:t>
            </a:r>
          </a:p>
          <a:p>
            <a:r>
              <a:rPr lang="pt-BR" dirty="0">
                <a:solidFill>
                  <a:schemeClr val="tx1"/>
                </a:solidFill>
              </a:rPr>
              <a:t>Que </a:t>
            </a:r>
            <a:r>
              <a:rPr lang="pt-BR" u="sng" dirty="0">
                <a:solidFill>
                  <a:schemeClr val="tx1"/>
                </a:solidFill>
              </a:rPr>
              <a:t>relação têm com a prática social </a:t>
            </a:r>
            <a:r>
              <a:rPr lang="pt-BR" dirty="0">
                <a:solidFill>
                  <a:schemeClr val="tx1"/>
                </a:solidFill>
              </a:rPr>
              <a:t>da comunidade escolar?</a:t>
            </a:r>
          </a:p>
          <a:p>
            <a:r>
              <a:rPr lang="pt-BR" dirty="0">
                <a:solidFill>
                  <a:schemeClr val="tx1"/>
                </a:solidFill>
              </a:rPr>
              <a:t>Que </a:t>
            </a:r>
            <a:r>
              <a:rPr lang="pt-BR" u="sng" dirty="0">
                <a:solidFill>
                  <a:schemeClr val="tx1"/>
                </a:solidFill>
              </a:rPr>
              <a:t>posição assumem</a:t>
            </a:r>
            <a:r>
              <a:rPr lang="pt-BR" dirty="0">
                <a:solidFill>
                  <a:schemeClr val="tx1"/>
                </a:solidFill>
              </a:rPr>
              <a:t>? A favor de quem? Contra quem?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9952BF9-6038-41EF-BCB7-099BB0EC8A7F}"/>
              </a:ext>
            </a:extLst>
          </p:cNvPr>
          <p:cNvSpPr/>
          <p:nvPr/>
        </p:nvSpPr>
        <p:spPr>
          <a:xfrm>
            <a:off x="385482" y="4021590"/>
            <a:ext cx="8355107" cy="98071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Historicizar os conteúdos previamente definidos </a:t>
            </a:r>
            <a:r>
              <a:rPr lang="pt-BR" dirty="0">
                <a:solidFill>
                  <a:schemeClr val="tx1"/>
                </a:solidFill>
              </a:rPr>
              <a:t>na plataforma:</a:t>
            </a:r>
          </a:p>
          <a:p>
            <a:r>
              <a:rPr lang="pt-BR" u="sng" dirty="0">
                <a:solidFill>
                  <a:schemeClr val="tx1"/>
                </a:solidFill>
              </a:rPr>
              <a:t>identificar sua origem e desenvolvimento;</a:t>
            </a:r>
          </a:p>
          <a:p>
            <a:r>
              <a:rPr lang="pt-BR" u="sng" dirty="0">
                <a:solidFill>
                  <a:schemeClr val="tx1"/>
                </a:solidFill>
              </a:rPr>
              <a:t>identificar seus limites e possibilidades</a:t>
            </a:r>
            <a:r>
              <a:rPr lang="pt-BR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62686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331693" y="763414"/>
            <a:ext cx="8408896" cy="5835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c) Aplicação da PHC por </a:t>
            </a:r>
            <a:r>
              <a:rPr lang="pt-BR" b="1" dirty="0">
                <a:solidFill>
                  <a:schemeClr val="tx1"/>
                </a:solidFill>
                <a:highlight>
                  <a:srgbClr val="FFFF00"/>
                </a:highlight>
              </a:rPr>
              <a:t>docentes</a:t>
            </a:r>
            <a:r>
              <a:rPr lang="pt-BR" b="1" dirty="0">
                <a:solidFill>
                  <a:schemeClr val="tx1"/>
                </a:solidFill>
              </a:rPr>
              <a:t> no </a:t>
            </a:r>
            <a:r>
              <a:rPr lang="pt-BR" b="1" u="sng" dirty="0">
                <a:solidFill>
                  <a:schemeClr val="tx1"/>
                </a:solidFill>
              </a:rPr>
              <a:t>ensino médio </a:t>
            </a:r>
            <a:r>
              <a:rPr lang="pt-BR" b="1" u="sng" dirty="0">
                <a:solidFill>
                  <a:schemeClr val="tx1"/>
                </a:solidFill>
                <a:highlight>
                  <a:srgbClr val="FFFF00"/>
                </a:highlight>
              </a:rPr>
              <a:t>com limitada liberdade de cátedra </a:t>
            </a:r>
            <a:r>
              <a:rPr lang="pt-BR" dirty="0">
                <a:solidFill>
                  <a:schemeClr val="tx1"/>
                </a:solidFill>
              </a:rPr>
              <a:t>(sistemas “</a:t>
            </a:r>
            <a:r>
              <a:rPr lang="pt-BR" dirty="0" err="1">
                <a:solidFill>
                  <a:schemeClr val="tx1"/>
                </a:solidFill>
              </a:rPr>
              <a:t>plataformizados</a:t>
            </a:r>
            <a:r>
              <a:rPr lang="pt-BR" dirty="0">
                <a:solidFill>
                  <a:schemeClr val="tx1"/>
                </a:solidFill>
              </a:rPr>
              <a:t>”).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62C21D3A-2CFD-4E33-A5BA-A1C8EB349AF7}"/>
              </a:ext>
            </a:extLst>
          </p:cNvPr>
          <p:cNvSpPr/>
          <p:nvPr/>
        </p:nvSpPr>
        <p:spPr>
          <a:xfrm>
            <a:off x="304798" y="308163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3) A aplicação da PHC no ensino médio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F0A21EC7-B068-490B-80D6-95FCADBA5B76}"/>
              </a:ext>
            </a:extLst>
          </p:cNvPr>
          <p:cNvSpPr/>
          <p:nvPr/>
        </p:nvSpPr>
        <p:spPr>
          <a:xfrm>
            <a:off x="331694" y="1370254"/>
            <a:ext cx="8408895" cy="148814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Depois ou junto com a aplicação das formas didáticas e dos conteúdos previamente estabelecidos:</a:t>
            </a:r>
          </a:p>
          <a:p>
            <a:r>
              <a:rPr lang="pt-BR" u="sng" dirty="0">
                <a:solidFill>
                  <a:schemeClr val="tx1"/>
                </a:solidFill>
              </a:rPr>
              <a:t>acrescentar saberes adicionais das ciências, filosofia e artes (clássicos);</a:t>
            </a:r>
          </a:p>
          <a:p>
            <a:r>
              <a:rPr lang="pt-BR" u="sng" dirty="0">
                <a:solidFill>
                  <a:schemeClr val="tx1"/>
                </a:solidFill>
              </a:rPr>
              <a:t>adicionar meios e modos de instrumentalizar os(as) alunos(as), </a:t>
            </a:r>
            <a:r>
              <a:rPr lang="pt-BR" dirty="0">
                <a:solidFill>
                  <a:schemeClr val="tx1"/>
                </a:solidFill>
              </a:rPr>
              <a:t>p/ além do previsto na plataforma.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BAF15CAF-EE49-475E-A422-490955BB9611}"/>
              </a:ext>
            </a:extLst>
          </p:cNvPr>
          <p:cNvSpPr/>
          <p:nvPr/>
        </p:nvSpPr>
        <p:spPr>
          <a:xfrm>
            <a:off x="331694" y="2909965"/>
            <a:ext cx="8408896" cy="13393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Obs.: quando o problema identificado estiver relacionado ao universo das forças produtivas (força de trab. e meios de prod.), </a:t>
            </a:r>
            <a:r>
              <a:rPr lang="pt-BR" sz="1400" u="sng" dirty="0">
                <a:solidFill>
                  <a:schemeClr val="tx1"/>
                </a:solidFill>
              </a:rPr>
              <a:t>o ensino médio envolverá [...] o recurso às oficinas </a:t>
            </a:r>
            <a:r>
              <a:rPr lang="pt-BR" sz="1400" dirty="0">
                <a:solidFill>
                  <a:schemeClr val="tx1"/>
                </a:solidFill>
              </a:rPr>
              <a:t>nas quais os alunos manipulam os proc. práticos básicos da produção </a:t>
            </a:r>
            <a:r>
              <a:rPr lang="pt-BR" sz="1400" u="sng" dirty="0">
                <a:solidFill>
                  <a:schemeClr val="tx1"/>
                </a:solidFill>
              </a:rPr>
              <a:t>[...]. O horizonte [...] é o de propiciar aos alunos o domínio dos fundam/os das técnicas diversificadas utilizadas na prod., e não o mero adestramento em técnicas produtivas.</a:t>
            </a:r>
            <a:r>
              <a:rPr lang="pt-BR" sz="1400" dirty="0">
                <a:solidFill>
                  <a:schemeClr val="tx1"/>
                </a:solidFill>
              </a:rPr>
              <a:t> Não a formação de técnicos especializados, mas de politécnicos. (Saviani, “Trabalho e ed.: fundamentos ontológicos e históricos”)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9952BF9-6038-41EF-BCB7-099BB0EC8A7F}"/>
              </a:ext>
            </a:extLst>
          </p:cNvPr>
          <p:cNvSpPr/>
          <p:nvPr/>
        </p:nvSpPr>
        <p:spPr>
          <a:xfrm>
            <a:off x="331694" y="4272598"/>
            <a:ext cx="8408895" cy="98071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Espera-se que os(as) alunos(as) </a:t>
            </a:r>
            <a:r>
              <a:rPr lang="pt-BR" b="1" dirty="0">
                <a:solidFill>
                  <a:schemeClr val="tx1"/>
                </a:solidFill>
              </a:rPr>
              <a:t>elevem a consciência sobre si e o mundo vivido, p/ que tenham outra postura nas práticas sociais (catarse), visando a superar as contradições vividas.</a:t>
            </a:r>
          </a:p>
        </p:txBody>
      </p:sp>
    </p:spTree>
    <p:extLst>
      <p:ext uri="{BB962C8B-B14F-4D97-AF65-F5344CB8AC3E}">
        <p14:creationId xmlns:p14="http://schemas.microsoft.com/office/powerpoint/2010/main" val="30057492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B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7AC22B6C-EBDC-4757-8880-146F988A063D}"/>
              </a:ext>
            </a:extLst>
          </p:cNvPr>
          <p:cNvSpPr/>
          <p:nvPr/>
        </p:nvSpPr>
        <p:spPr>
          <a:xfrm>
            <a:off x="528918" y="636493"/>
            <a:ext cx="8086164" cy="4885765"/>
          </a:xfrm>
          <a:prstGeom prst="rec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>
                <a:solidFill>
                  <a:schemeClr val="tx1"/>
                </a:solidFill>
              </a:rPr>
              <a:t>Assim como Marx esperava que sua teoria da sociedade pudesse servir como uma arma nas mãos do proletariado em sua luta para instaurar outra forma social, também se </a:t>
            </a:r>
            <a:r>
              <a:rPr lang="pt-BR" sz="2800" b="1" u="sng" dirty="0">
                <a:solidFill>
                  <a:srgbClr val="FF0000"/>
                </a:solidFill>
              </a:rPr>
              <a:t>espera que a pedagogia histórico-crítica sirva como uma arma nas mãos dos trabalhadores </a:t>
            </a:r>
            <a:r>
              <a:rPr lang="pt-BR" sz="2800" dirty="0">
                <a:solidFill>
                  <a:schemeClr val="tx1"/>
                </a:solidFill>
              </a:rPr>
              <a:t>para instaurar relações educativas que correspondam às suas necessidades e aspirações.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  <a:p>
            <a:pPr algn="ctr"/>
            <a:r>
              <a:rPr lang="pt-BR" sz="1600" dirty="0">
                <a:solidFill>
                  <a:schemeClr val="tx1"/>
                </a:solidFill>
              </a:rPr>
              <a:t>(SAVIANI, Pedagogia histórico-crítica, quadragésimo ano: novas aproximações, p. 159)</a:t>
            </a:r>
          </a:p>
        </p:txBody>
      </p:sp>
    </p:spTree>
    <p:extLst>
      <p:ext uri="{BB962C8B-B14F-4D97-AF65-F5344CB8AC3E}">
        <p14:creationId xmlns:p14="http://schemas.microsoft.com/office/powerpoint/2010/main" val="1599865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ta: Curva para Baixo 2">
            <a:extLst>
              <a:ext uri="{FF2B5EF4-FFF2-40B4-BE49-F238E27FC236}">
                <a16:creationId xmlns:a16="http://schemas.microsoft.com/office/drawing/2014/main" id="{341743DB-4314-402A-A7F9-C7844ED0505A}"/>
              </a:ext>
            </a:extLst>
          </p:cNvPr>
          <p:cNvSpPr/>
          <p:nvPr/>
        </p:nvSpPr>
        <p:spPr>
          <a:xfrm>
            <a:off x="690282" y="451819"/>
            <a:ext cx="7180730" cy="24236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6" name="Seta: Curva para Baixo 5">
            <a:extLst>
              <a:ext uri="{FF2B5EF4-FFF2-40B4-BE49-F238E27FC236}">
                <a16:creationId xmlns:a16="http://schemas.microsoft.com/office/drawing/2014/main" id="{DFBCB727-1C5D-44A1-88A3-40F7C3D9000D}"/>
              </a:ext>
            </a:extLst>
          </p:cNvPr>
          <p:cNvSpPr/>
          <p:nvPr/>
        </p:nvSpPr>
        <p:spPr>
          <a:xfrm flipV="1">
            <a:off x="690282" y="3388665"/>
            <a:ext cx="7180730" cy="221785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3001E769-2C99-4462-8051-69F0EE5C2248}"/>
              </a:ext>
            </a:extLst>
          </p:cNvPr>
          <p:cNvSpPr/>
          <p:nvPr/>
        </p:nvSpPr>
        <p:spPr>
          <a:xfrm>
            <a:off x="1789566" y="741245"/>
            <a:ext cx="4862246" cy="140197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u="sng" dirty="0">
                <a:solidFill>
                  <a:schemeClr val="tx1"/>
                </a:solidFill>
              </a:rPr>
              <a:t>Educação: 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todo processo de ensino-aprendizagem, desenvolvido na escola e/ou fora dela, que “forma” o humano em todas as dimensões que o identificam.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5B2691E0-713F-4A30-BD10-1C3C9F077C0F}"/>
              </a:ext>
            </a:extLst>
          </p:cNvPr>
          <p:cNvSpPr/>
          <p:nvPr/>
        </p:nvSpPr>
        <p:spPr>
          <a:xfrm>
            <a:off x="1618127" y="2160054"/>
            <a:ext cx="5244353" cy="64633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u="sng" dirty="0">
                <a:solidFill>
                  <a:schemeClr val="tx1"/>
                </a:solidFill>
              </a:rPr>
              <a:t>Educador(a): </a:t>
            </a:r>
            <a:r>
              <a:rPr lang="pt-BR" sz="1600" dirty="0">
                <a:solidFill>
                  <a:schemeClr val="tx1"/>
                </a:solidFill>
              </a:rPr>
              <a:t>aquele que ensina, mas também aprende.</a:t>
            </a:r>
          </a:p>
          <a:p>
            <a:r>
              <a:rPr lang="pt-BR" sz="1600" u="sng" dirty="0">
                <a:solidFill>
                  <a:schemeClr val="tx1"/>
                </a:solidFill>
              </a:rPr>
              <a:t>Educando(a): </a:t>
            </a:r>
            <a:r>
              <a:rPr lang="pt-BR" sz="1600" dirty="0">
                <a:solidFill>
                  <a:schemeClr val="tx1"/>
                </a:solidFill>
              </a:rPr>
              <a:t>aquele que aprende, mas também ensina.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350585DE-38C8-4940-8E07-B5CC9ED8AFBB}"/>
              </a:ext>
            </a:extLst>
          </p:cNvPr>
          <p:cNvSpPr/>
          <p:nvPr/>
        </p:nvSpPr>
        <p:spPr>
          <a:xfrm>
            <a:off x="107579" y="3734454"/>
            <a:ext cx="1681987" cy="20562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tx1"/>
                </a:solidFill>
              </a:rPr>
              <a:t>Princípios / fundamentos: </a:t>
            </a:r>
            <a:r>
              <a:rPr lang="pt-BR" sz="1600" dirty="0">
                <a:solidFill>
                  <a:schemeClr val="tx1"/>
                </a:solidFill>
              </a:rPr>
              <a:t>baseado em que se deve educar (ensinar/aprender); fundamentos do que se deve educar</a:t>
            </a:r>
            <a:r>
              <a:rPr lang="pt-BR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E2054FF5-FB81-4380-8F8E-4D105DAB9F3C}"/>
              </a:ext>
            </a:extLst>
          </p:cNvPr>
          <p:cNvSpPr/>
          <p:nvPr/>
        </p:nvSpPr>
        <p:spPr>
          <a:xfrm>
            <a:off x="7507942" y="3442429"/>
            <a:ext cx="1528479" cy="234832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tx1"/>
                </a:solidFill>
              </a:rPr>
              <a:t>Finalidades / perspectivas: </a:t>
            </a:r>
            <a:r>
              <a:rPr lang="pt-BR" sz="1600" dirty="0">
                <a:solidFill>
                  <a:schemeClr val="tx1"/>
                </a:solidFill>
              </a:rPr>
              <a:t>para que educar; com qual objetivo ensinar/aprender.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0BDD3E9A-A3DC-449F-9DA8-4B62D4976543}"/>
              </a:ext>
            </a:extLst>
          </p:cNvPr>
          <p:cNvSpPr/>
          <p:nvPr/>
        </p:nvSpPr>
        <p:spPr>
          <a:xfrm>
            <a:off x="2277035" y="3066799"/>
            <a:ext cx="2169459" cy="5728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Conteúdo: </a:t>
            </a:r>
            <a:r>
              <a:rPr lang="pt-BR" dirty="0">
                <a:solidFill>
                  <a:schemeClr val="tx1"/>
                </a:solidFill>
              </a:rPr>
              <a:t>o que ensinar/aprender.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D1092FF5-EF3E-45DD-9D30-331B9F793252}"/>
              </a:ext>
            </a:extLst>
          </p:cNvPr>
          <p:cNvSpPr/>
          <p:nvPr/>
        </p:nvSpPr>
        <p:spPr>
          <a:xfrm>
            <a:off x="4587686" y="3066362"/>
            <a:ext cx="2169459" cy="59079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Método: </a:t>
            </a:r>
            <a:r>
              <a:rPr lang="pt-BR" dirty="0">
                <a:solidFill>
                  <a:schemeClr val="tx1"/>
                </a:solidFill>
              </a:rPr>
              <a:t>como ensinar-aprender.</a:t>
            </a:r>
            <a:r>
              <a:rPr lang="pt-BR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A70DAA27-B490-4B85-9216-91C2E4C555D1}"/>
              </a:ext>
            </a:extLst>
          </p:cNvPr>
          <p:cNvSpPr/>
          <p:nvPr/>
        </p:nvSpPr>
        <p:spPr>
          <a:xfrm>
            <a:off x="2299449" y="3702413"/>
            <a:ext cx="2147045" cy="67235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Avaliação: </a:t>
            </a:r>
            <a:r>
              <a:rPr lang="pt-BR" sz="1400" dirty="0">
                <a:solidFill>
                  <a:schemeClr val="tx1"/>
                </a:solidFill>
              </a:rPr>
              <a:t>diagnosticar e dar valor ao proc. ensino-aprendizagem.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323F7041-1BE8-48BB-9CEB-ACE46062F387}"/>
              </a:ext>
            </a:extLst>
          </p:cNvPr>
          <p:cNvSpPr/>
          <p:nvPr/>
        </p:nvSpPr>
        <p:spPr>
          <a:xfrm>
            <a:off x="4589931" y="3729312"/>
            <a:ext cx="2169459" cy="63113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Gestão:</a:t>
            </a:r>
            <a:r>
              <a:rPr lang="pt-BR" sz="1400" dirty="0">
                <a:solidFill>
                  <a:schemeClr val="tx1"/>
                </a:solidFill>
              </a:rPr>
              <a:t> administrar/gerir o proc. de ensino/aprendiz.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0A9B71CE-1CF6-4DE1-B30E-B084146F1D0D}"/>
              </a:ext>
            </a:extLst>
          </p:cNvPr>
          <p:cNvSpPr/>
          <p:nvPr/>
        </p:nvSpPr>
        <p:spPr>
          <a:xfrm>
            <a:off x="2052915" y="4428556"/>
            <a:ext cx="5011270" cy="1098397"/>
          </a:xfrm>
          <a:prstGeom prst="rect">
            <a:avLst/>
          </a:prstGeom>
          <a:solidFill>
            <a:srgbClr val="F8FB6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FF0000"/>
                </a:solidFill>
              </a:rPr>
              <a:t>Tendência ou teoria pedagógicas: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diversos modos de compreender a educação como um todo e encaminhar sua prática(exemplo: tradicional, nova, tecnicista, libertadora, libertária, crítico-social dos conteúdos, histórico-crítica...).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E8F8C81-6212-4985-8CE4-B5C769584D52}"/>
              </a:ext>
            </a:extLst>
          </p:cNvPr>
          <p:cNvSpPr txBox="1"/>
          <p:nvPr/>
        </p:nvSpPr>
        <p:spPr>
          <a:xfrm>
            <a:off x="192735" y="2773974"/>
            <a:ext cx="1640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accent1"/>
                </a:solidFill>
              </a:rPr>
              <a:t>Contexto </a:t>
            </a:r>
            <a:r>
              <a:rPr lang="pt-BR" sz="1600" b="1" dirty="0" err="1">
                <a:solidFill>
                  <a:schemeClr val="accent1"/>
                </a:solidFill>
              </a:rPr>
              <a:t>ec</a:t>
            </a:r>
            <a:r>
              <a:rPr lang="pt-BR" sz="1600" b="1" dirty="0">
                <a:solidFill>
                  <a:schemeClr val="accent1"/>
                </a:solidFill>
              </a:rPr>
              <a:t>.,pol. e cult.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EDE4A17-A0BB-46D4-BDCB-C4134C534BC3}"/>
              </a:ext>
            </a:extLst>
          </p:cNvPr>
          <p:cNvSpPr txBox="1"/>
          <p:nvPr/>
        </p:nvSpPr>
        <p:spPr>
          <a:xfrm>
            <a:off x="6548712" y="2823222"/>
            <a:ext cx="1528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accent1"/>
                </a:solidFill>
              </a:rPr>
              <a:t>Totalidade da vida social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A743E677-D249-4893-AB6A-4FA84FB65D29}"/>
              </a:ext>
            </a:extLst>
          </p:cNvPr>
          <p:cNvSpPr/>
          <p:nvPr/>
        </p:nvSpPr>
        <p:spPr>
          <a:xfrm>
            <a:off x="251012" y="35860"/>
            <a:ext cx="8525435" cy="4661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 1. O QUE SE ENTENDE POR TEORIA PEDAGÓGICA</a:t>
            </a:r>
          </a:p>
        </p:txBody>
      </p:sp>
    </p:spTree>
    <p:extLst>
      <p:ext uri="{BB962C8B-B14F-4D97-AF65-F5344CB8AC3E}">
        <p14:creationId xmlns:p14="http://schemas.microsoft.com/office/powerpoint/2010/main" val="3456131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743E677-D249-4893-AB6A-4FA84FB65D29}"/>
              </a:ext>
            </a:extLst>
          </p:cNvPr>
          <p:cNvSpPr/>
          <p:nvPr/>
        </p:nvSpPr>
        <p:spPr>
          <a:xfrm>
            <a:off x="251012" y="215153"/>
            <a:ext cx="8525435" cy="4661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1) O QUE SE ENTENDE POR TEORIA PEDAGÓGICA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64B9884-5FF7-49BF-A19B-6B30CB444A18}"/>
              </a:ext>
            </a:extLst>
          </p:cNvPr>
          <p:cNvSpPr/>
          <p:nvPr/>
        </p:nvSpPr>
        <p:spPr>
          <a:xfrm>
            <a:off x="251012" y="968188"/>
            <a:ext cx="8525435" cy="21425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O termo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“TENDÊNCIA ou TEORIA PEDAGÓGICA” </a:t>
            </a:r>
            <a:r>
              <a:rPr lang="pt-BR" dirty="0">
                <a:solidFill>
                  <a:schemeClr val="tx1"/>
                </a:solidFill>
              </a:rPr>
              <a:t>está sendo entendido como:</a:t>
            </a:r>
          </a:p>
          <a:p>
            <a:r>
              <a:rPr lang="pt-BR" dirty="0">
                <a:solidFill>
                  <a:schemeClr val="tx1"/>
                </a:solidFill>
              </a:rPr>
              <a:t>– as diferentes maneiras pelas quais a educação é compreendida, teorizada e praticada.</a:t>
            </a:r>
          </a:p>
          <a:p>
            <a:r>
              <a:rPr lang="pt-BR" dirty="0">
                <a:solidFill>
                  <a:schemeClr val="tx1"/>
                </a:solidFill>
              </a:rPr>
              <a:t>– os diversos </a:t>
            </a:r>
            <a:r>
              <a:rPr lang="pt-BR" u="sng" dirty="0">
                <a:solidFill>
                  <a:schemeClr val="accent1">
                    <a:lumMod val="75000"/>
                  </a:schemeClr>
                </a:solidFill>
              </a:rPr>
              <a:t>modos de compreender a educação e encaminhar a sua prática;</a:t>
            </a:r>
          </a:p>
          <a:p>
            <a:pPr marL="285750" indent="-285750">
              <a:buFontTx/>
              <a:buChar char="-"/>
            </a:pPr>
            <a:r>
              <a:rPr lang="pt-BR" dirty="0">
                <a:solidFill>
                  <a:schemeClr val="tx1"/>
                </a:solidFill>
              </a:rPr>
              <a:t>ou seja, uma forma de:</a:t>
            </a:r>
          </a:p>
          <a:p>
            <a:pPr marL="285750" indent="-285750">
              <a:buFontTx/>
              <a:buChar char="-"/>
            </a:pPr>
            <a:r>
              <a:rPr lang="pt-BR" dirty="0">
                <a:solidFill>
                  <a:schemeClr val="tx1"/>
                </a:solidFill>
              </a:rPr>
              <a:t>* interpretar/compreender o fenômeno educativo e</a:t>
            </a:r>
          </a:p>
          <a:p>
            <a:pPr marL="285750" indent="-285750">
              <a:buFontTx/>
              <a:buChar char="-"/>
            </a:pPr>
            <a:r>
              <a:rPr lang="pt-BR" dirty="0">
                <a:solidFill>
                  <a:schemeClr val="tx1"/>
                </a:solidFill>
              </a:rPr>
              <a:t>* indicar como se deve lidar com a prática educativa, como orientar o processo de ensino-aprendizagem.</a:t>
            </a:r>
            <a:endParaRPr lang="pt-BR" dirty="0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5DC45D68-AB28-4C4C-A40F-B5DA99654F6F}"/>
              </a:ext>
            </a:extLst>
          </p:cNvPr>
          <p:cNvSpPr/>
          <p:nvPr/>
        </p:nvSpPr>
        <p:spPr>
          <a:xfrm>
            <a:off x="251012" y="3263153"/>
            <a:ext cx="8525435" cy="21425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As tendências ou teorias pedagógicas apresentam </a:t>
            </a:r>
            <a:r>
              <a:rPr lang="pt-BR" u="sng" dirty="0">
                <a:solidFill>
                  <a:schemeClr val="accent1">
                    <a:lumMod val="75000"/>
                  </a:schemeClr>
                </a:solidFill>
              </a:rPr>
              <a:t>RESPOSTAS ÀS SEGUINTES PERGUNTAS:</a:t>
            </a:r>
          </a:p>
          <a:p>
            <a:r>
              <a:rPr lang="pt-BR" dirty="0">
                <a:solidFill>
                  <a:schemeClr val="tx1"/>
                </a:solidFill>
              </a:rPr>
              <a:t>– o que é </a:t>
            </a:r>
            <a:r>
              <a:rPr lang="pt-BR" b="1" u="sng" dirty="0">
                <a:solidFill>
                  <a:schemeClr val="tx1"/>
                </a:solidFill>
              </a:rPr>
              <a:t>educação?</a:t>
            </a:r>
          </a:p>
          <a:p>
            <a:r>
              <a:rPr lang="pt-BR" dirty="0">
                <a:solidFill>
                  <a:schemeClr val="tx1"/>
                </a:solidFill>
              </a:rPr>
              <a:t>– quais devem ser os </a:t>
            </a:r>
            <a:r>
              <a:rPr lang="pt-BR" b="1" u="sng" dirty="0">
                <a:solidFill>
                  <a:schemeClr val="tx1"/>
                </a:solidFill>
              </a:rPr>
              <a:t>princípios</a:t>
            </a:r>
            <a:r>
              <a:rPr lang="pt-BR" dirty="0">
                <a:solidFill>
                  <a:schemeClr val="tx1"/>
                </a:solidFill>
              </a:rPr>
              <a:t> e as </a:t>
            </a:r>
            <a:r>
              <a:rPr lang="pt-BR" b="1" u="sng" dirty="0">
                <a:solidFill>
                  <a:schemeClr val="tx1"/>
                </a:solidFill>
              </a:rPr>
              <a:t>finalidades</a:t>
            </a:r>
            <a:r>
              <a:rPr lang="pt-BR" dirty="0">
                <a:solidFill>
                  <a:schemeClr val="tx1"/>
                </a:solidFill>
              </a:rPr>
              <a:t> da educação?</a:t>
            </a:r>
          </a:p>
          <a:p>
            <a:r>
              <a:rPr lang="pt-BR" dirty="0">
                <a:solidFill>
                  <a:schemeClr val="tx1"/>
                </a:solidFill>
              </a:rPr>
              <a:t>– quais devem ser os </a:t>
            </a:r>
            <a:r>
              <a:rPr lang="pt-BR" b="1" u="sng" dirty="0">
                <a:solidFill>
                  <a:schemeClr val="tx1"/>
                </a:solidFill>
              </a:rPr>
              <a:t>conteúdos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dirty="0">
                <a:solidFill>
                  <a:schemeClr val="tx1"/>
                </a:solidFill>
              </a:rPr>
              <a:t>e </a:t>
            </a:r>
            <a:r>
              <a:rPr lang="pt-BR" b="1" u="sng" dirty="0">
                <a:solidFill>
                  <a:schemeClr val="tx1"/>
                </a:solidFill>
              </a:rPr>
              <a:t>métodos?</a:t>
            </a:r>
          </a:p>
          <a:p>
            <a:r>
              <a:rPr lang="pt-BR" dirty="0">
                <a:solidFill>
                  <a:schemeClr val="tx1"/>
                </a:solidFill>
              </a:rPr>
              <a:t>– como </a:t>
            </a:r>
            <a:r>
              <a:rPr lang="pt-BR" b="1" u="sng" dirty="0">
                <a:solidFill>
                  <a:schemeClr val="tx1"/>
                </a:solidFill>
              </a:rPr>
              <a:t>avaliar</a:t>
            </a:r>
            <a:r>
              <a:rPr lang="pt-BR" dirty="0">
                <a:solidFill>
                  <a:schemeClr val="tx1"/>
                </a:solidFill>
              </a:rPr>
              <a:t> o processo educativo?</a:t>
            </a:r>
          </a:p>
          <a:p>
            <a:r>
              <a:rPr lang="pt-BR" dirty="0">
                <a:solidFill>
                  <a:schemeClr val="tx1"/>
                </a:solidFill>
              </a:rPr>
              <a:t>– como </a:t>
            </a:r>
            <a:r>
              <a:rPr lang="pt-BR" b="1" u="sng" dirty="0">
                <a:solidFill>
                  <a:schemeClr val="tx1"/>
                </a:solidFill>
              </a:rPr>
              <a:t>administrar/gerenciar </a:t>
            </a:r>
            <a:r>
              <a:rPr lang="pt-BR" dirty="0">
                <a:solidFill>
                  <a:schemeClr val="tx1"/>
                </a:solidFill>
              </a:rPr>
              <a:t>o processo educativo?</a:t>
            </a:r>
          </a:p>
        </p:txBody>
      </p:sp>
    </p:spTree>
    <p:extLst>
      <p:ext uri="{BB962C8B-B14F-4D97-AF65-F5344CB8AC3E}">
        <p14:creationId xmlns:p14="http://schemas.microsoft.com/office/powerpoint/2010/main" val="3283429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85227304-FF1F-4108-9B77-843CF8024AA0}"/>
              </a:ext>
            </a:extLst>
          </p:cNvPr>
          <p:cNvSpPr/>
          <p:nvPr/>
        </p:nvSpPr>
        <p:spPr>
          <a:xfrm>
            <a:off x="591671" y="295836"/>
            <a:ext cx="7960658" cy="4258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1) O QUE SE ENTENDE POR TEORIA PEDAGÓGICA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AB2B941B-1000-452E-8A14-DB198E1F333E}"/>
              </a:ext>
            </a:extLst>
          </p:cNvPr>
          <p:cNvSpPr/>
          <p:nvPr/>
        </p:nvSpPr>
        <p:spPr>
          <a:xfrm>
            <a:off x="591671" y="784413"/>
            <a:ext cx="7960658" cy="425830"/>
          </a:xfrm>
          <a:prstGeom prst="rec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u="sng" dirty="0">
                <a:solidFill>
                  <a:schemeClr val="tx1"/>
                </a:solidFill>
              </a:rPr>
              <a:t>Saviani classifica as teorias pedagógicas a partir do conceito de “crítica”.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D609D1C-08FF-41B6-957C-033DC30A8D19}"/>
              </a:ext>
            </a:extLst>
          </p:cNvPr>
          <p:cNvSpPr/>
          <p:nvPr/>
        </p:nvSpPr>
        <p:spPr>
          <a:xfrm>
            <a:off x="591671" y="1237130"/>
            <a:ext cx="7960658" cy="582706"/>
          </a:xfrm>
          <a:prstGeom prst="rec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u="sng" dirty="0">
                <a:solidFill>
                  <a:schemeClr val="tx1"/>
                </a:solidFill>
              </a:rPr>
              <a:t>“Crítica”</a:t>
            </a:r>
            <a:r>
              <a:rPr lang="pt-BR" u="sng" dirty="0">
                <a:solidFill>
                  <a:schemeClr val="tx1"/>
                </a:solidFill>
              </a:rPr>
              <a:t> </a:t>
            </a:r>
            <a:r>
              <a:rPr lang="pt-BR" dirty="0">
                <a:solidFill>
                  <a:schemeClr val="tx1"/>
                </a:solidFill>
              </a:rPr>
              <a:t>reporta-se a uma </a:t>
            </a:r>
            <a:r>
              <a:rPr lang="pt-BR" b="1" u="sng" dirty="0">
                <a:solidFill>
                  <a:schemeClr val="tx1"/>
                </a:solidFill>
              </a:rPr>
              <a:t>visão sobre a relação dialética entre a educação e os condicionantes objetivos da vida social </a:t>
            </a:r>
            <a:r>
              <a:rPr lang="pt-BR" dirty="0">
                <a:solidFill>
                  <a:schemeClr val="tx1"/>
                </a:solidFill>
              </a:rPr>
              <a:t>(estrutura social).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CBEF939-BA9E-4E08-B4BD-3837C28D317F}"/>
              </a:ext>
            </a:extLst>
          </p:cNvPr>
          <p:cNvSpPr/>
          <p:nvPr/>
        </p:nvSpPr>
        <p:spPr>
          <a:xfrm>
            <a:off x="591671" y="1855704"/>
            <a:ext cx="7960658" cy="461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u="sng" dirty="0"/>
              <a:t>RELAÇÃO AUTÔNOMA </a:t>
            </a:r>
            <a:r>
              <a:rPr lang="pt-BR" sz="1600" b="1" dirty="0"/>
              <a:t>(acredita não determinada pelos “condicionantes objetivos da vida social”)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6DD9FFA-A01A-476F-8BFC-3837287D3A7D}"/>
              </a:ext>
            </a:extLst>
          </p:cNvPr>
          <p:cNvSpPr/>
          <p:nvPr/>
        </p:nvSpPr>
        <p:spPr>
          <a:xfrm>
            <a:off x="591671" y="2359997"/>
            <a:ext cx="7960658" cy="7754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F660CE88-22D2-4E8B-91A6-0A91F15D9298}"/>
              </a:ext>
            </a:extLst>
          </p:cNvPr>
          <p:cNvSpPr/>
          <p:nvPr/>
        </p:nvSpPr>
        <p:spPr>
          <a:xfrm>
            <a:off x="1111624" y="2465285"/>
            <a:ext cx="2949388" cy="564777"/>
          </a:xfrm>
          <a:prstGeom prst="ellipse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Escola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7250A1E-164A-4B41-8605-311D4ABD1AC5}"/>
              </a:ext>
            </a:extLst>
          </p:cNvPr>
          <p:cNvSpPr/>
          <p:nvPr/>
        </p:nvSpPr>
        <p:spPr>
          <a:xfrm>
            <a:off x="4724400" y="2449605"/>
            <a:ext cx="2949388" cy="564777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Sociedade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D618595-1D97-4129-B667-759B91E79A2B}"/>
              </a:ext>
            </a:extLst>
          </p:cNvPr>
          <p:cNvSpPr/>
          <p:nvPr/>
        </p:nvSpPr>
        <p:spPr>
          <a:xfrm>
            <a:off x="591671" y="3218329"/>
            <a:ext cx="4132729" cy="502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u="sng" dirty="0"/>
              <a:t>RELAÇÃO DIRETA, “MECÂNICA”</a:t>
            </a:r>
            <a:r>
              <a:rPr lang="pt-BR" sz="1600" dirty="0"/>
              <a:t> (determinação de apenas um dos elementos da relação)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AC3BACC7-29A5-4D05-8FD2-EC5C3384FF6D}"/>
              </a:ext>
            </a:extLst>
          </p:cNvPr>
          <p:cNvSpPr/>
          <p:nvPr/>
        </p:nvSpPr>
        <p:spPr>
          <a:xfrm>
            <a:off x="4760259" y="3225052"/>
            <a:ext cx="3765176" cy="1015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u="sng" dirty="0"/>
              <a:t>RELAÇÃO DIALÉTICA </a:t>
            </a:r>
            <a:r>
              <a:rPr lang="pt-BR" dirty="0"/>
              <a:t>(relações recíprocas: </a:t>
            </a:r>
            <a:r>
              <a:rPr lang="pt-BR" dirty="0" err="1"/>
              <a:t>inter-atuação</a:t>
            </a:r>
            <a:r>
              <a:rPr lang="pt-BR" dirty="0"/>
              <a:t> entre educação e determinantes objetivos da vida social)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3188A389-2018-44D3-823D-1CFA5611A721}"/>
              </a:ext>
            </a:extLst>
          </p:cNvPr>
          <p:cNvSpPr/>
          <p:nvPr/>
        </p:nvSpPr>
        <p:spPr>
          <a:xfrm>
            <a:off x="591670" y="3783611"/>
            <a:ext cx="4132729" cy="20058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/>
              <a:t>“Fatalismo” educacional</a:t>
            </a:r>
            <a:endParaRPr lang="pt-BR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2F60563D-EB19-42C0-8170-0C15656D5426}"/>
              </a:ext>
            </a:extLst>
          </p:cNvPr>
          <p:cNvSpPr/>
          <p:nvPr/>
        </p:nvSpPr>
        <p:spPr>
          <a:xfrm>
            <a:off x="4760259" y="4244788"/>
            <a:ext cx="3765176" cy="15447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B035442A-F281-4A0C-B64B-6DF706817DB8}"/>
              </a:ext>
            </a:extLst>
          </p:cNvPr>
          <p:cNvSpPr/>
          <p:nvPr/>
        </p:nvSpPr>
        <p:spPr>
          <a:xfrm>
            <a:off x="647711" y="4523289"/>
            <a:ext cx="2788024" cy="932329"/>
          </a:xfrm>
          <a:prstGeom prst="ellipse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Escola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0C2E53FE-FEB0-4314-86C6-72FE92D6E428}"/>
              </a:ext>
            </a:extLst>
          </p:cNvPr>
          <p:cNvSpPr/>
          <p:nvPr/>
        </p:nvSpPr>
        <p:spPr>
          <a:xfrm>
            <a:off x="1978044" y="4536548"/>
            <a:ext cx="2725271" cy="93232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2DFDABC9-77BC-445E-B243-F7B2F03EA09A}"/>
              </a:ext>
            </a:extLst>
          </p:cNvPr>
          <p:cNvSpPr/>
          <p:nvPr/>
        </p:nvSpPr>
        <p:spPr>
          <a:xfrm>
            <a:off x="4816300" y="4400461"/>
            <a:ext cx="2337531" cy="103207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C9F1E827-B53C-4C03-A63C-77017C73FBCA}"/>
              </a:ext>
            </a:extLst>
          </p:cNvPr>
          <p:cNvSpPr/>
          <p:nvPr/>
        </p:nvSpPr>
        <p:spPr>
          <a:xfrm>
            <a:off x="5325306" y="4700579"/>
            <a:ext cx="1308845" cy="668982"/>
          </a:xfrm>
          <a:prstGeom prst="ellipse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9E288F6-E3CD-441F-B8E1-00D7F83FD992}"/>
              </a:ext>
            </a:extLst>
          </p:cNvPr>
          <p:cNvSpPr txBox="1"/>
          <p:nvPr/>
        </p:nvSpPr>
        <p:spPr>
          <a:xfrm>
            <a:off x="824753" y="3754129"/>
            <a:ext cx="39355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FF0000"/>
                </a:solidFill>
              </a:rPr>
              <a:t>“Determinismo” socioeconômico da educação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C58FB08B-6CBD-430D-AAC6-5873DAB08573}"/>
              </a:ext>
            </a:extLst>
          </p:cNvPr>
          <p:cNvSpPr txBox="1"/>
          <p:nvPr/>
        </p:nvSpPr>
        <p:spPr>
          <a:xfrm>
            <a:off x="1721220" y="4816250"/>
            <a:ext cx="545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OU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802A917C-C709-485E-BB79-A9C2B0AE2C8C}"/>
              </a:ext>
            </a:extLst>
          </p:cNvPr>
          <p:cNvSpPr txBox="1"/>
          <p:nvPr/>
        </p:nvSpPr>
        <p:spPr>
          <a:xfrm>
            <a:off x="2567732" y="4768172"/>
            <a:ext cx="2067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Sociedade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D1718D60-FD3C-47A4-A100-54FF38BA9A8B}"/>
              </a:ext>
            </a:extLst>
          </p:cNvPr>
          <p:cNvSpPr txBox="1"/>
          <p:nvPr/>
        </p:nvSpPr>
        <p:spPr>
          <a:xfrm>
            <a:off x="1452279" y="5465284"/>
            <a:ext cx="2982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“Fatalismo” educacional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7334A626-1247-46C6-9146-BDF7D1A61D05}"/>
              </a:ext>
            </a:extLst>
          </p:cNvPr>
          <p:cNvSpPr txBox="1"/>
          <p:nvPr/>
        </p:nvSpPr>
        <p:spPr>
          <a:xfrm>
            <a:off x="7143157" y="4340558"/>
            <a:ext cx="135313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FF0000"/>
                </a:solidFill>
              </a:rPr>
              <a:t>A PHC tem essa compreensão da relação entre educação e sociedade.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AA4DE862-8500-4E6D-BEFD-4F726A02E338}"/>
              </a:ext>
            </a:extLst>
          </p:cNvPr>
          <p:cNvSpPr txBox="1"/>
          <p:nvPr/>
        </p:nvSpPr>
        <p:spPr>
          <a:xfrm>
            <a:off x="5441843" y="4398840"/>
            <a:ext cx="1183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Sociedade</a:t>
            </a:r>
          </a:p>
        </p:txBody>
      </p:sp>
      <p:sp>
        <p:nvSpPr>
          <p:cNvPr id="24" name="Seta: de Cima para Baixo 23">
            <a:extLst>
              <a:ext uri="{FF2B5EF4-FFF2-40B4-BE49-F238E27FC236}">
                <a16:creationId xmlns:a16="http://schemas.microsoft.com/office/drawing/2014/main" id="{14E7CF4C-FFA2-4E80-BD82-027DB1B98B10}"/>
              </a:ext>
            </a:extLst>
          </p:cNvPr>
          <p:cNvSpPr/>
          <p:nvPr/>
        </p:nvSpPr>
        <p:spPr>
          <a:xfrm>
            <a:off x="5797909" y="4700579"/>
            <a:ext cx="312864" cy="4369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A37BA87A-4BD4-4E38-881D-5658FC0605DB}"/>
              </a:ext>
            </a:extLst>
          </p:cNvPr>
          <p:cNvSpPr txBox="1"/>
          <p:nvPr/>
        </p:nvSpPr>
        <p:spPr>
          <a:xfrm>
            <a:off x="5580797" y="5064822"/>
            <a:ext cx="797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Escola</a:t>
            </a:r>
          </a:p>
        </p:txBody>
      </p:sp>
    </p:spTree>
    <p:extLst>
      <p:ext uri="{BB962C8B-B14F-4D97-AF65-F5344CB8AC3E}">
        <p14:creationId xmlns:p14="http://schemas.microsoft.com/office/powerpoint/2010/main" val="2029540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4599A30-38EC-42F7-B871-5FDD37A07C32}"/>
              </a:ext>
            </a:extLst>
          </p:cNvPr>
          <p:cNvSpPr/>
          <p:nvPr/>
        </p:nvSpPr>
        <p:spPr>
          <a:xfrm>
            <a:off x="286871" y="322729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1) O QUE SE ENTENDE POR TEORIA PEDAGÓGICA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286871" y="788895"/>
            <a:ext cx="8426823" cy="10130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Para a PHC, </a:t>
            </a:r>
            <a:r>
              <a:rPr lang="pt-BR" b="1" u="sng" dirty="0">
                <a:solidFill>
                  <a:schemeClr val="tx1"/>
                </a:solidFill>
              </a:rPr>
              <a:t>crítica</a:t>
            </a:r>
            <a:r>
              <a:rPr lang="pt-BR" dirty="0">
                <a:solidFill>
                  <a:schemeClr val="tx1"/>
                </a:solidFill>
              </a:rPr>
              <a:t> refere-se ao </a:t>
            </a:r>
            <a:r>
              <a:rPr lang="pt-BR" b="1" u="sng" dirty="0">
                <a:solidFill>
                  <a:schemeClr val="tx1"/>
                </a:solidFill>
              </a:rPr>
              <a:t>modo como as teorias pedagógicas compreendem a relação entre educação-estrutura socioeconômica.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4FF7113-3944-4927-A93F-011BFCEDD1B8}"/>
              </a:ext>
            </a:extLst>
          </p:cNvPr>
          <p:cNvSpPr/>
          <p:nvPr/>
        </p:nvSpPr>
        <p:spPr>
          <a:xfrm>
            <a:off x="286871" y="1882588"/>
            <a:ext cx="3594847" cy="510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Teorias Pedagógicas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FE7C863A-0470-4759-925B-786C295D5C3F}"/>
              </a:ext>
            </a:extLst>
          </p:cNvPr>
          <p:cNvSpPr/>
          <p:nvPr/>
        </p:nvSpPr>
        <p:spPr>
          <a:xfrm>
            <a:off x="3881718" y="1882589"/>
            <a:ext cx="4831976" cy="510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Não críticas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25E22CE-8D1F-40D2-A9A1-DE3BE8DBD4A5}"/>
              </a:ext>
            </a:extLst>
          </p:cNvPr>
          <p:cNvSpPr/>
          <p:nvPr/>
        </p:nvSpPr>
        <p:spPr>
          <a:xfrm>
            <a:off x="286871" y="2460811"/>
            <a:ext cx="3594847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Características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DCBDC9F-4583-44F9-A862-4C5B98EE1D58}"/>
              </a:ext>
            </a:extLst>
          </p:cNvPr>
          <p:cNvSpPr/>
          <p:nvPr/>
        </p:nvSpPr>
        <p:spPr>
          <a:xfrm>
            <a:off x="286871" y="4052047"/>
            <a:ext cx="3594847" cy="16853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Identificação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EFDDBF40-D889-4A56-AD53-9BCB91D5C8D4}"/>
              </a:ext>
            </a:extLst>
          </p:cNvPr>
          <p:cNvSpPr/>
          <p:nvPr/>
        </p:nvSpPr>
        <p:spPr>
          <a:xfrm>
            <a:off x="3881718" y="2429427"/>
            <a:ext cx="4831976" cy="15643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sym typeface="Wingdings" panose="05000000000000000000" pitchFamily="2" charset="2"/>
              </a:rPr>
              <a:t> </a:t>
            </a:r>
            <a:r>
              <a:rPr lang="pt-BR" sz="1600" b="1" u="sng" dirty="0">
                <a:solidFill>
                  <a:schemeClr val="tx1"/>
                </a:solidFill>
              </a:rPr>
              <a:t>a educação se desenvolve de forma autônoma à estrutura socioeconômica </a:t>
            </a:r>
            <a:r>
              <a:rPr lang="pt-BR" sz="1600" dirty="0">
                <a:solidFill>
                  <a:schemeClr val="tx1"/>
                </a:solidFill>
              </a:rPr>
              <a:t>(determinantes objetivos) e pode lhe determinar;</a:t>
            </a:r>
          </a:p>
          <a:p>
            <a:r>
              <a:rPr lang="pt-BR" sz="1600" dirty="0">
                <a:solidFill>
                  <a:schemeClr val="tx1"/>
                </a:solidFill>
                <a:sym typeface="Wingdings" panose="05000000000000000000" pitchFamily="2" charset="2"/>
              </a:rPr>
              <a:t> </a:t>
            </a:r>
            <a:r>
              <a:rPr lang="pt-BR" sz="1600" b="1" u="sng" dirty="0">
                <a:solidFill>
                  <a:schemeClr val="tx1"/>
                </a:solidFill>
              </a:rPr>
              <a:t>educação explica-se por si mesma</a:t>
            </a:r>
            <a:r>
              <a:rPr lang="pt-BR" sz="1600" dirty="0">
                <a:solidFill>
                  <a:schemeClr val="tx1"/>
                </a:solidFill>
              </a:rPr>
              <a:t>;</a:t>
            </a:r>
          </a:p>
          <a:p>
            <a:r>
              <a:rPr lang="pt-BR" sz="1600" dirty="0">
                <a:solidFill>
                  <a:schemeClr val="tx1"/>
                </a:solidFill>
                <a:sym typeface="Wingdings" panose="05000000000000000000" pitchFamily="2" charset="2"/>
              </a:rPr>
              <a:t> </a:t>
            </a:r>
            <a:r>
              <a:rPr lang="pt-BR" sz="1600" dirty="0">
                <a:solidFill>
                  <a:schemeClr val="tx1"/>
                </a:solidFill>
              </a:rPr>
              <a:t>educação </a:t>
            </a:r>
            <a:r>
              <a:rPr lang="pt-BR" sz="1600" b="1" u="sng" dirty="0">
                <a:solidFill>
                  <a:schemeClr val="tx1"/>
                </a:solidFill>
              </a:rPr>
              <a:t>é neutra </a:t>
            </a:r>
            <a:r>
              <a:rPr lang="pt-BR" sz="1600" dirty="0">
                <a:solidFill>
                  <a:schemeClr val="tx1"/>
                </a:solidFill>
              </a:rPr>
              <a:t>(não afetada pela estrutura socioeconômica);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0A55F6A4-20ED-4E05-80B0-F9B1397B9794}"/>
              </a:ext>
            </a:extLst>
          </p:cNvPr>
          <p:cNvSpPr/>
          <p:nvPr/>
        </p:nvSpPr>
        <p:spPr>
          <a:xfrm>
            <a:off x="3881718" y="4069969"/>
            <a:ext cx="4831976" cy="16674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Pedagogia </a:t>
            </a:r>
            <a:r>
              <a:rPr lang="pt-BR" b="1" dirty="0">
                <a:solidFill>
                  <a:schemeClr val="tx1"/>
                </a:solidFill>
              </a:rPr>
              <a:t>Tradicional;</a:t>
            </a:r>
          </a:p>
          <a:p>
            <a:r>
              <a:rPr lang="pt-BR" dirty="0">
                <a:solidFill>
                  <a:schemeClr val="tx1"/>
                </a:solidFill>
              </a:rPr>
              <a:t>Pedagogia </a:t>
            </a:r>
            <a:r>
              <a:rPr lang="pt-BR" b="1" dirty="0">
                <a:solidFill>
                  <a:schemeClr val="tx1"/>
                </a:solidFill>
              </a:rPr>
              <a:t>Nova;</a:t>
            </a:r>
          </a:p>
          <a:p>
            <a:r>
              <a:rPr lang="pt-BR" dirty="0">
                <a:solidFill>
                  <a:schemeClr val="tx1"/>
                </a:solidFill>
              </a:rPr>
              <a:t>Pedagogia </a:t>
            </a:r>
            <a:r>
              <a:rPr lang="pt-BR" b="1" dirty="0">
                <a:solidFill>
                  <a:schemeClr val="tx1"/>
                </a:solidFill>
              </a:rPr>
              <a:t>Tecnicista;</a:t>
            </a:r>
          </a:p>
        </p:txBody>
      </p:sp>
    </p:spTree>
    <p:extLst>
      <p:ext uri="{BB962C8B-B14F-4D97-AF65-F5344CB8AC3E}">
        <p14:creationId xmlns:p14="http://schemas.microsoft.com/office/powerpoint/2010/main" val="3602392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4599A30-38EC-42F7-B871-5FDD37A07C32}"/>
              </a:ext>
            </a:extLst>
          </p:cNvPr>
          <p:cNvSpPr/>
          <p:nvPr/>
        </p:nvSpPr>
        <p:spPr>
          <a:xfrm>
            <a:off x="286871" y="322729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1) O QUE SE ENTENDE POR TEORIA PEDAGÓGICA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286871" y="788895"/>
            <a:ext cx="8426823" cy="10130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* Para a PHC, </a:t>
            </a:r>
            <a:r>
              <a:rPr lang="pt-BR" b="1" u="sng" dirty="0">
                <a:solidFill>
                  <a:schemeClr val="tx1"/>
                </a:solidFill>
              </a:rPr>
              <a:t>crítica </a:t>
            </a:r>
            <a:r>
              <a:rPr lang="pt-BR" dirty="0">
                <a:solidFill>
                  <a:schemeClr val="tx1"/>
                </a:solidFill>
              </a:rPr>
              <a:t>refere-se ao </a:t>
            </a:r>
            <a:r>
              <a:rPr lang="pt-BR" b="1" u="sng" dirty="0">
                <a:solidFill>
                  <a:schemeClr val="tx1"/>
                </a:solidFill>
              </a:rPr>
              <a:t>modo como as teorias pedagógicas concebem a relação entre educação–estrutura socioeconômica!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4FF7113-3944-4927-A93F-011BFCEDD1B8}"/>
              </a:ext>
            </a:extLst>
          </p:cNvPr>
          <p:cNvSpPr/>
          <p:nvPr/>
        </p:nvSpPr>
        <p:spPr>
          <a:xfrm>
            <a:off x="286871" y="1882588"/>
            <a:ext cx="1568823" cy="5109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Teorias Pedagógicas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FE7C863A-0470-4759-925B-786C295D5C3F}"/>
              </a:ext>
            </a:extLst>
          </p:cNvPr>
          <p:cNvSpPr/>
          <p:nvPr/>
        </p:nvSpPr>
        <p:spPr>
          <a:xfrm>
            <a:off x="3881718" y="1882589"/>
            <a:ext cx="4831976" cy="510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Crítica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25E22CE-8D1F-40D2-A9A1-DE3BE8DBD4A5}"/>
              </a:ext>
            </a:extLst>
          </p:cNvPr>
          <p:cNvSpPr/>
          <p:nvPr/>
        </p:nvSpPr>
        <p:spPr>
          <a:xfrm>
            <a:off x="286871" y="2460811"/>
            <a:ext cx="1568824" cy="1524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Características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DCBDC9F-4583-44F9-A862-4C5B98EE1D58}"/>
              </a:ext>
            </a:extLst>
          </p:cNvPr>
          <p:cNvSpPr/>
          <p:nvPr/>
        </p:nvSpPr>
        <p:spPr>
          <a:xfrm>
            <a:off x="286871" y="4002735"/>
            <a:ext cx="1568823" cy="173468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Identificação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EFDDBF40-D889-4A56-AD53-9BCB91D5C8D4}"/>
              </a:ext>
            </a:extLst>
          </p:cNvPr>
          <p:cNvSpPr/>
          <p:nvPr/>
        </p:nvSpPr>
        <p:spPr>
          <a:xfrm>
            <a:off x="1855693" y="2469773"/>
            <a:ext cx="6858001" cy="1524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u="sng" dirty="0">
                <a:solidFill>
                  <a:schemeClr val="tx1"/>
                </a:solidFill>
              </a:rPr>
              <a:t>* Há uma relação de determinação (direta ou dialética) entre ed. e estrutura socioeconômica </a:t>
            </a:r>
            <a:r>
              <a:rPr lang="pt-BR" sz="1600" dirty="0">
                <a:solidFill>
                  <a:schemeClr val="tx1"/>
                </a:solidFill>
              </a:rPr>
              <a:t>(esta determina aquela ou mantém determinações recíprocas);</a:t>
            </a:r>
          </a:p>
          <a:p>
            <a:r>
              <a:rPr lang="pt-BR" sz="1600" dirty="0">
                <a:solidFill>
                  <a:schemeClr val="tx1"/>
                </a:solidFill>
              </a:rPr>
              <a:t>* </a:t>
            </a:r>
            <a:r>
              <a:rPr lang="pt-BR" sz="1600" b="1" u="sng" dirty="0">
                <a:solidFill>
                  <a:schemeClr val="tx1"/>
                </a:solidFill>
              </a:rPr>
              <a:t>A ed. não se explica em si mesma, mas a partir dos condicionantes objetivos da vida social </a:t>
            </a:r>
            <a:r>
              <a:rPr lang="pt-BR" sz="1600" dirty="0">
                <a:solidFill>
                  <a:schemeClr val="tx1"/>
                </a:solidFill>
              </a:rPr>
              <a:t>(estrutura socioeconômica);</a:t>
            </a:r>
          </a:p>
          <a:p>
            <a:r>
              <a:rPr lang="pt-BR" sz="1600" dirty="0">
                <a:solidFill>
                  <a:schemeClr val="tx1"/>
                </a:solidFill>
              </a:rPr>
              <a:t>Por isso, </a:t>
            </a:r>
            <a:r>
              <a:rPr lang="pt-BR" sz="1600" b="1" u="sng" dirty="0">
                <a:solidFill>
                  <a:schemeClr val="tx1"/>
                </a:solidFill>
              </a:rPr>
              <a:t>nunca é neutra</a:t>
            </a:r>
            <a:r>
              <a:rPr lang="pt-BR" sz="1600" dirty="0">
                <a:solidFill>
                  <a:schemeClr val="tx1"/>
                </a:solidFill>
              </a:rPr>
              <a:t>, está sempre “contaminada”.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0A55F6A4-20ED-4E05-80B0-F9B1397B9794}"/>
              </a:ext>
            </a:extLst>
          </p:cNvPr>
          <p:cNvSpPr/>
          <p:nvPr/>
        </p:nvSpPr>
        <p:spPr>
          <a:xfrm>
            <a:off x="5773271" y="4011696"/>
            <a:ext cx="2940423" cy="17257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b="1" dirty="0">
                <a:solidFill>
                  <a:schemeClr val="tx1"/>
                </a:solidFill>
              </a:rPr>
              <a:t>Relação entre escola e estrutura </a:t>
            </a:r>
            <a:r>
              <a:rPr lang="pt-BR" sz="1400" b="1" dirty="0" err="1">
                <a:solidFill>
                  <a:schemeClr val="tx1"/>
                </a:solidFill>
              </a:rPr>
              <a:t>socioecon</a:t>
            </a:r>
            <a:r>
              <a:rPr lang="pt-BR" sz="1400" b="1" dirty="0">
                <a:solidFill>
                  <a:schemeClr val="tx1"/>
                </a:solidFill>
              </a:rPr>
              <a:t>. é dialética</a:t>
            </a:r>
            <a:r>
              <a:rPr lang="pt-BR" sz="1400" dirty="0">
                <a:solidFill>
                  <a:schemeClr val="tx1"/>
                </a:solidFill>
              </a:rPr>
              <a:t>, mantém entre si interação;</a:t>
            </a:r>
          </a:p>
          <a:p>
            <a:r>
              <a:rPr lang="pt-BR" sz="1400" b="1" dirty="0">
                <a:solidFill>
                  <a:schemeClr val="tx1"/>
                </a:solidFill>
              </a:rPr>
              <a:t>* Escola c/ papel na </a:t>
            </a:r>
            <a:r>
              <a:rPr lang="pt-BR" sz="1400" b="1" dirty="0" err="1">
                <a:solidFill>
                  <a:schemeClr val="tx1"/>
                </a:solidFill>
              </a:rPr>
              <a:t>transf</a:t>
            </a:r>
            <a:r>
              <a:rPr lang="pt-BR" sz="1400" b="1" dirty="0">
                <a:solidFill>
                  <a:schemeClr val="tx1"/>
                </a:solidFill>
              </a:rPr>
              <a:t>. social;</a:t>
            </a:r>
          </a:p>
          <a:p>
            <a:r>
              <a:rPr lang="pt-BR" sz="1400" b="1" dirty="0">
                <a:solidFill>
                  <a:schemeClr val="tx1"/>
                </a:solidFill>
              </a:rPr>
              <a:t>Exemplo:</a:t>
            </a:r>
            <a:r>
              <a:rPr lang="pt-BR" sz="1400" dirty="0">
                <a:solidFill>
                  <a:schemeClr val="tx1"/>
                </a:solidFill>
              </a:rPr>
              <a:t> pedagogias de inspiração marxista (como a PHC) ou libertária.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A803A592-7F48-4AD9-89E2-9BE8BCEA3B11}"/>
              </a:ext>
            </a:extLst>
          </p:cNvPr>
          <p:cNvSpPr/>
          <p:nvPr/>
        </p:nvSpPr>
        <p:spPr>
          <a:xfrm>
            <a:off x="1855695" y="1882588"/>
            <a:ext cx="2026024" cy="5109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Crítico -</a:t>
            </a:r>
            <a:r>
              <a:rPr lang="pt-BR" b="1" dirty="0" err="1">
                <a:solidFill>
                  <a:schemeClr val="tx1"/>
                </a:solidFill>
              </a:rPr>
              <a:t>reprodutivista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0A3ED9F5-2B6E-464A-955C-E46BA6476F0B}"/>
              </a:ext>
            </a:extLst>
          </p:cNvPr>
          <p:cNvSpPr/>
          <p:nvPr/>
        </p:nvSpPr>
        <p:spPr>
          <a:xfrm>
            <a:off x="1855693" y="4011697"/>
            <a:ext cx="3917578" cy="17346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b="1" dirty="0">
                <a:solidFill>
                  <a:schemeClr val="tx1"/>
                </a:solidFill>
              </a:rPr>
              <a:t>* Relação entre ed. e estrutura </a:t>
            </a:r>
            <a:r>
              <a:rPr lang="pt-BR" sz="1400" b="1" dirty="0" err="1">
                <a:solidFill>
                  <a:schemeClr val="tx1"/>
                </a:solidFill>
              </a:rPr>
              <a:t>socioecon</a:t>
            </a:r>
            <a:r>
              <a:rPr lang="pt-BR" sz="1400" b="1" dirty="0">
                <a:solidFill>
                  <a:schemeClr val="tx1"/>
                </a:solidFill>
              </a:rPr>
              <a:t>. é direta</a:t>
            </a:r>
            <a:r>
              <a:rPr lang="pt-BR" sz="1400" dirty="0">
                <a:solidFill>
                  <a:schemeClr val="tx1"/>
                </a:solidFill>
              </a:rPr>
              <a:t> (a estrut. </a:t>
            </a:r>
            <a:r>
              <a:rPr lang="pt-BR" sz="1400" dirty="0" err="1">
                <a:solidFill>
                  <a:schemeClr val="tx1"/>
                </a:solidFill>
              </a:rPr>
              <a:t>socioec</a:t>
            </a:r>
            <a:r>
              <a:rPr lang="pt-BR" sz="1400" dirty="0">
                <a:solidFill>
                  <a:schemeClr val="tx1"/>
                </a:solidFill>
              </a:rPr>
              <a:t>. determina a ed.);</a:t>
            </a:r>
          </a:p>
          <a:p>
            <a:r>
              <a:rPr lang="pt-BR" sz="1400" b="1" dirty="0">
                <a:solidFill>
                  <a:schemeClr val="tx1"/>
                </a:solidFill>
              </a:rPr>
              <a:t>* Escola s/ papel na transformação social;</a:t>
            </a:r>
          </a:p>
          <a:p>
            <a:r>
              <a:rPr lang="pt-BR" sz="1400" b="1" dirty="0">
                <a:solidFill>
                  <a:schemeClr val="tx1"/>
                </a:solidFill>
              </a:rPr>
              <a:t>* Exemplo: </a:t>
            </a:r>
            <a:r>
              <a:rPr lang="pt-BR" sz="1400" dirty="0">
                <a:solidFill>
                  <a:schemeClr val="tx1"/>
                </a:solidFill>
              </a:rPr>
              <a:t>Bourdieu e </a:t>
            </a:r>
            <a:r>
              <a:rPr lang="pt-BR" sz="1400" dirty="0" err="1">
                <a:solidFill>
                  <a:schemeClr val="tx1"/>
                </a:solidFill>
              </a:rPr>
              <a:t>Passeron</a:t>
            </a:r>
            <a:r>
              <a:rPr lang="pt-BR" sz="1400" dirty="0">
                <a:solidFill>
                  <a:schemeClr val="tx1"/>
                </a:solidFill>
              </a:rPr>
              <a:t> (“A reprodução...”); ensino como violência); Althusser (“Ideologia e ap. </a:t>
            </a:r>
            <a:r>
              <a:rPr lang="pt-BR" sz="1400" dirty="0" err="1">
                <a:solidFill>
                  <a:schemeClr val="tx1"/>
                </a:solidFill>
              </a:rPr>
              <a:t>ideol</a:t>
            </a:r>
            <a:r>
              <a:rPr lang="pt-BR" sz="1400" dirty="0">
                <a:solidFill>
                  <a:schemeClr val="tx1"/>
                </a:solidFill>
              </a:rPr>
              <a:t>. de Est.”); escola como aparelho </a:t>
            </a:r>
            <a:r>
              <a:rPr lang="pt-BR" sz="1400" dirty="0" err="1">
                <a:solidFill>
                  <a:schemeClr val="tx1"/>
                </a:solidFill>
              </a:rPr>
              <a:t>ideol</a:t>
            </a:r>
            <a:r>
              <a:rPr lang="pt-BR" sz="1400" dirty="0">
                <a:solidFill>
                  <a:schemeClr val="tx1"/>
                </a:solidFill>
              </a:rPr>
              <a:t>. de Est.; </a:t>
            </a:r>
            <a:r>
              <a:rPr lang="pt-BR" sz="1400" dirty="0" err="1">
                <a:solidFill>
                  <a:schemeClr val="tx1"/>
                </a:solidFill>
              </a:rPr>
              <a:t>Baudelot</a:t>
            </a:r>
            <a:r>
              <a:rPr lang="pt-BR" sz="1400" dirty="0">
                <a:solidFill>
                  <a:schemeClr val="tx1"/>
                </a:solidFill>
              </a:rPr>
              <a:t> e </a:t>
            </a:r>
            <a:r>
              <a:rPr lang="pt-BR" sz="1400" dirty="0" err="1">
                <a:solidFill>
                  <a:schemeClr val="tx1"/>
                </a:solidFill>
              </a:rPr>
              <a:t>Establet</a:t>
            </a:r>
            <a:r>
              <a:rPr lang="pt-BR" sz="1400" dirty="0">
                <a:solidFill>
                  <a:schemeClr val="tx1"/>
                </a:solidFill>
              </a:rPr>
              <a:t> (“A escola capitalista na França”; escola dualista).</a:t>
            </a:r>
          </a:p>
        </p:txBody>
      </p:sp>
    </p:spTree>
    <p:extLst>
      <p:ext uri="{BB962C8B-B14F-4D97-AF65-F5344CB8AC3E}">
        <p14:creationId xmlns:p14="http://schemas.microsoft.com/office/powerpoint/2010/main" val="3638326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4599A30-38EC-42F7-B871-5FDD37A07C32}"/>
              </a:ext>
            </a:extLst>
          </p:cNvPr>
          <p:cNvSpPr/>
          <p:nvPr/>
        </p:nvSpPr>
        <p:spPr>
          <a:xfrm>
            <a:off x="286871" y="322728"/>
            <a:ext cx="1192305" cy="73061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4FF7113-3944-4927-A93F-011BFCEDD1B8}"/>
              </a:ext>
            </a:extLst>
          </p:cNvPr>
          <p:cNvSpPr/>
          <p:nvPr/>
        </p:nvSpPr>
        <p:spPr>
          <a:xfrm>
            <a:off x="277906" y="4778202"/>
            <a:ext cx="1228164" cy="6813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5º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FE7C863A-0470-4759-925B-786C295D5C3F}"/>
              </a:ext>
            </a:extLst>
          </p:cNvPr>
          <p:cNvSpPr/>
          <p:nvPr/>
        </p:nvSpPr>
        <p:spPr>
          <a:xfrm>
            <a:off x="1515031" y="1107137"/>
            <a:ext cx="1981203" cy="6723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Parte da </a:t>
            </a:r>
            <a:r>
              <a:rPr lang="pt-BR" sz="1400" b="1" u="sng" dirty="0">
                <a:solidFill>
                  <a:schemeClr val="tx1"/>
                </a:solidFill>
              </a:rPr>
              <a:t>prática social</a:t>
            </a:r>
            <a:r>
              <a:rPr lang="pt-BR" sz="1400" dirty="0">
                <a:solidFill>
                  <a:schemeClr val="tx1"/>
                </a:solidFill>
              </a:rPr>
              <a:t>, da situação vivida em cada realidade.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25E22CE-8D1F-40D2-A9A1-DE3BE8DBD4A5}"/>
              </a:ext>
            </a:extLst>
          </p:cNvPr>
          <p:cNvSpPr/>
          <p:nvPr/>
        </p:nvSpPr>
        <p:spPr>
          <a:xfrm>
            <a:off x="286869" y="1089202"/>
            <a:ext cx="1228164" cy="6813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1º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DCBDC9F-4583-44F9-A862-4C5B98EE1D58}"/>
              </a:ext>
            </a:extLst>
          </p:cNvPr>
          <p:cNvSpPr/>
          <p:nvPr/>
        </p:nvSpPr>
        <p:spPr>
          <a:xfrm>
            <a:off x="286869" y="1801872"/>
            <a:ext cx="1228163" cy="833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2º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0A55F6A4-20ED-4E05-80B0-F9B1397B9794}"/>
              </a:ext>
            </a:extLst>
          </p:cNvPr>
          <p:cNvSpPr/>
          <p:nvPr/>
        </p:nvSpPr>
        <p:spPr>
          <a:xfrm>
            <a:off x="3541055" y="1107137"/>
            <a:ext cx="2581838" cy="6723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Preparação ou </a:t>
            </a:r>
            <a:r>
              <a:rPr lang="pt-BR" sz="1600" b="1" u="sng" dirty="0">
                <a:solidFill>
                  <a:schemeClr val="tx1"/>
                </a:solidFill>
              </a:rPr>
              <a:t>recordação do já sabido.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A803A592-7F48-4AD9-89E2-9BE8BCEA3B11}"/>
              </a:ext>
            </a:extLst>
          </p:cNvPr>
          <p:cNvSpPr/>
          <p:nvPr/>
        </p:nvSpPr>
        <p:spPr>
          <a:xfrm>
            <a:off x="1532961" y="4773722"/>
            <a:ext cx="1981203" cy="7216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b="1" u="sng" dirty="0">
                <a:solidFill>
                  <a:schemeClr val="tx1"/>
                </a:solidFill>
              </a:rPr>
              <a:t>Nova compreensão da prática social e ação </a:t>
            </a:r>
            <a:r>
              <a:rPr lang="pt-BR" sz="1400" dirty="0">
                <a:solidFill>
                  <a:schemeClr val="tx1"/>
                </a:solidFill>
              </a:rPr>
              <a:t>nela.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95DC2C2B-DDE7-4323-9C23-41E05CF5813B}"/>
              </a:ext>
            </a:extLst>
          </p:cNvPr>
          <p:cNvSpPr/>
          <p:nvPr/>
        </p:nvSpPr>
        <p:spPr>
          <a:xfrm>
            <a:off x="1515034" y="331695"/>
            <a:ext cx="1945342" cy="72164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b="1" dirty="0">
                <a:solidFill>
                  <a:schemeClr val="tx1"/>
                </a:solidFill>
              </a:rPr>
              <a:t>Pedagogia</a:t>
            </a:r>
            <a:r>
              <a:rPr lang="pt-BR" b="1" dirty="0"/>
              <a:t> </a:t>
            </a:r>
            <a:r>
              <a:rPr lang="pt-BR" sz="1400" b="1" dirty="0">
                <a:solidFill>
                  <a:schemeClr val="tx1"/>
                </a:solidFill>
              </a:rPr>
              <a:t>Histórico-Crítica – Saviani (“Escola e democracia”)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8EB08208-BC61-4C77-BD98-B0DD33433973}"/>
              </a:ext>
            </a:extLst>
          </p:cNvPr>
          <p:cNvSpPr/>
          <p:nvPr/>
        </p:nvSpPr>
        <p:spPr>
          <a:xfrm>
            <a:off x="6122893" y="313706"/>
            <a:ext cx="2590801" cy="72164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Pedagogia Nova – Dewey (“Escola e democracia”)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4F4E3B2B-51C3-4291-9CAD-38B7DA5EF6BB}"/>
              </a:ext>
            </a:extLst>
          </p:cNvPr>
          <p:cNvSpPr/>
          <p:nvPr/>
        </p:nvSpPr>
        <p:spPr>
          <a:xfrm>
            <a:off x="3496234" y="322727"/>
            <a:ext cx="2590801" cy="72164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b="1" dirty="0">
                <a:solidFill>
                  <a:schemeClr val="tx1"/>
                </a:solidFill>
              </a:rPr>
              <a:t>Pedagogia Tradicional – Herbart (“Escola e democracia”)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18D69A0A-4132-47DE-A271-47F688DE790A}"/>
              </a:ext>
            </a:extLst>
          </p:cNvPr>
          <p:cNvSpPr/>
          <p:nvPr/>
        </p:nvSpPr>
        <p:spPr>
          <a:xfrm>
            <a:off x="286869" y="3532038"/>
            <a:ext cx="1228162" cy="12192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4 º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5642E2E9-3272-4D87-8CE2-AA466F3A8B03}"/>
              </a:ext>
            </a:extLst>
          </p:cNvPr>
          <p:cNvSpPr/>
          <p:nvPr/>
        </p:nvSpPr>
        <p:spPr>
          <a:xfrm>
            <a:off x="286869" y="2662484"/>
            <a:ext cx="1228162" cy="84271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3º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A5572B27-97CF-44E8-B813-A9BB94B2642D}"/>
              </a:ext>
            </a:extLst>
          </p:cNvPr>
          <p:cNvSpPr/>
          <p:nvPr/>
        </p:nvSpPr>
        <p:spPr>
          <a:xfrm>
            <a:off x="3550011" y="4771464"/>
            <a:ext cx="2572877" cy="7216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u="sng" dirty="0">
                <a:solidFill>
                  <a:schemeClr val="tx1"/>
                </a:solidFill>
              </a:rPr>
              <a:t>Aplicação</a:t>
            </a:r>
            <a:r>
              <a:rPr lang="pt-BR" sz="1600" dirty="0">
                <a:solidFill>
                  <a:schemeClr val="tx1"/>
                </a:solidFill>
              </a:rPr>
              <a:t> (para Herbart, seria a “lição de casa”).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FDB5B35D-C29A-4169-9A1C-6F6E2DF22638}"/>
              </a:ext>
            </a:extLst>
          </p:cNvPr>
          <p:cNvSpPr/>
          <p:nvPr/>
        </p:nvSpPr>
        <p:spPr>
          <a:xfrm>
            <a:off x="6158753" y="4744570"/>
            <a:ext cx="2590801" cy="7216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b="1" dirty="0">
                <a:solidFill>
                  <a:schemeClr val="tx1"/>
                </a:solidFill>
              </a:rPr>
              <a:t>Experimentação</a:t>
            </a:r>
            <a:r>
              <a:rPr lang="pt-BR" sz="1400" dirty="0">
                <a:solidFill>
                  <a:schemeClr val="tx1"/>
                </a:solidFill>
              </a:rPr>
              <a:t> para verificar (aceitar ou rejeitar) hipóteses.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27278B31-41DE-45B0-A58F-26F63B5314BF}"/>
              </a:ext>
            </a:extLst>
          </p:cNvPr>
          <p:cNvSpPr/>
          <p:nvPr/>
        </p:nvSpPr>
        <p:spPr>
          <a:xfrm>
            <a:off x="6149784" y="1089204"/>
            <a:ext cx="2545980" cy="681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Parte da </a:t>
            </a:r>
            <a:r>
              <a:rPr lang="pt-BR" b="1" u="sng" dirty="0">
                <a:solidFill>
                  <a:schemeClr val="tx1"/>
                </a:solidFill>
              </a:rPr>
              <a:t>atividade e interesse do educando</a:t>
            </a:r>
            <a:r>
              <a:rPr lang="pt-BR" b="1" dirty="0">
                <a:solidFill>
                  <a:schemeClr val="tx1"/>
                </a:solidFill>
              </a:rPr>
              <a:t>.</a:t>
            </a:r>
            <a:r>
              <a:rPr lang="pt-BR" dirty="0"/>
              <a:t>.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393AB033-8F3E-45A6-A9D6-C17817A46BD0}"/>
              </a:ext>
            </a:extLst>
          </p:cNvPr>
          <p:cNvSpPr/>
          <p:nvPr/>
        </p:nvSpPr>
        <p:spPr>
          <a:xfrm>
            <a:off x="1541920" y="1810838"/>
            <a:ext cx="1981203" cy="8337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b="1" u="sng" dirty="0">
                <a:solidFill>
                  <a:schemeClr val="tx1"/>
                </a:solidFill>
              </a:rPr>
              <a:t>Problematização: </a:t>
            </a:r>
            <a:r>
              <a:rPr lang="pt-BR" sz="1400" dirty="0">
                <a:solidFill>
                  <a:schemeClr val="tx1"/>
                </a:solidFill>
              </a:rPr>
              <a:t>identifica problemas que desafiam a existência; contradições sociais.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73CA772B-F584-4B1B-9E62-7C42938D3C69}"/>
              </a:ext>
            </a:extLst>
          </p:cNvPr>
          <p:cNvSpPr/>
          <p:nvPr/>
        </p:nvSpPr>
        <p:spPr>
          <a:xfrm>
            <a:off x="3550015" y="1810837"/>
            <a:ext cx="2572878" cy="8337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u="sng" dirty="0">
                <a:solidFill>
                  <a:schemeClr val="tx1"/>
                </a:solidFill>
              </a:rPr>
              <a:t>Transmissão do saber </a:t>
            </a:r>
            <a:r>
              <a:rPr lang="pt-BR" sz="1600" dirty="0">
                <a:solidFill>
                  <a:schemeClr val="tx1"/>
                </a:solidFill>
              </a:rPr>
              <a:t>(apresentação de novos conhecimentos).</a:t>
            </a: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C2B7E933-B937-470A-ABB8-581109062DDF}"/>
              </a:ext>
            </a:extLst>
          </p:cNvPr>
          <p:cNvSpPr/>
          <p:nvPr/>
        </p:nvSpPr>
        <p:spPr>
          <a:xfrm>
            <a:off x="6149784" y="1810837"/>
            <a:ext cx="2581836" cy="8337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</a:rPr>
              <a:t>Na atividade, o(a) educando(a) </a:t>
            </a:r>
            <a:r>
              <a:rPr lang="pt-BR" sz="1600" b="1" u="sng" dirty="0">
                <a:solidFill>
                  <a:schemeClr val="tx1"/>
                </a:solidFill>
              </a:rPr>
              <a:t>suscita problemas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257798BF-22FC-4DBD-9D93-68234A823A09}"/>
              </a:ext>
            </a:extLst>
          </p:cNvPr>
          <p:cNvSpPr/>
          <p:nvPr/>
        </p:nvSpPr>
        <p:spPr>
          <a:xfrm>
            <a:off x="1541921" y="2671431"/>
            <a:ext cx="1981203" cy="8493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>
                <a:solidFill>
                  <a:schemeClr val="tx1"/>
                </a:solidFill>
              </a:rPr>
              <a:t> </a:t>
            </a:r>
            <a:r>
              <a:rPr lang="pt-BR" sz="1200" b="1" u="sng" dirty="0">
                <a:solidFill>
                  <a:schemeClr val="tx1"/>
                </a:solidFill>
              </a:rPr>
              <a:t>Instrumentaliza </a:t>
            </a:r>
            <a:r>
              <a:rPr lang="pt-BR" sz="1200" dirty="0">
                <a:solidFill>
                  <a:schemeClr val="tx1"/>
                </a:solidFill>
              </a:rPr>
              <a:t>cultural: os(as) educandos(as) superam os problemas (os “clássicos”).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A4168DC9-FE11-4BD8-8671-39E9A5D40495}"/>
              </a:ext>
            </a:extLst>
          </p:cNvPr>
          <p:cNvSpPr/>
          <p:nvPr/>
        </p:nvSpPr>
        <p:spPr>
          <a:xfrm>
            <a:off x="3541055" y="2687049"/>
            <a:ext cx="2581838" cy="8337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b="1" u="sng" dirty="0">
                <a:solidFill>
                  <a:schemeClr val="tx1"/>
                </a:solidFill>
              </a:rPr>
              <a:t>Assimilação </a:t>
            </a:r>
            <a:r>
              <a:rPr lang="pt-BR" sz="1400" dirty="0">
                <a:solidFill>
                  <a:schemeClr val="tx1"/>
                </a:solidFill>
              </a:rPr>
              <a:t>de novos conhecimentos, pela comparação com os velhos conhecimentos.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B472DA1D-C38F-4FD8-9265-E199CA44A797}"/>
              </a:ext>
            </a:extLst>
          </p:cNvPr>
          <p:cNvSpPr/>
          <p:nvPr/>
        </p:nvSpPr>
        <p:spPr>
          <a:xfrm>
            <a:off x="6149784" y="2678085"/>
            <a:ext cx="2581836" cy="8271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Para responder aos problemas, exige-se </a:t>
            </a:r>
            <a:r>
              <a:rPr lang="pt-BR" sz="1400" b="1" u="sng" dirty="0">
                <a:solidFill>
                  <a:schemeClr val="tx1"/>
                </a:solidFill>
              </a:rPr>
              <a:t>coleta de dados.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6BBABA36-13C5-4EB0-944B-7E9495818F8A}"/>
              </a:ext>
            </a:extLst>
          </p:cNvPr>
          <p:cNvSpPr/>
          <p:nvPr/>
        </p:nvSpPr>
        <p:spPr>
          <a:xfrm>
            <a:off x="1541920" y="3554434"/>
            <a:ext cx="1981203" cy="11968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>
                <a:solidFill>
                  <a:schemeClr val="tx1"/>
                </a:solidFill>
              </a:rPr>
              <a:t>Incorporação dos “instrumentos” culturais nos indivíduos, para que elevem a consciência e estejam aptos a desenvolver outra prática social </a:t>
            </a:r>
            <a:r>
              <a:rPr lang="pt-BR" sz="1200" b="1" dirty="0">
                <a:solidFill>
                  <a:schemeClr val="tx1"/>
                </a:solidFill>
              </a:rPr>
              <a:t>(catarse).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FA80BFF3-E3B9-4CA0-9ED1-039B00A879CF}"/>
              </a:ext>
            </a:extLst>
          </p:cNvPr>
          <p:cNvSpPr/>
          <p:nvPr/>
        </p:nvSpPr>
        <p:spPr>
          <a:xfrm>
            <a:off x="3558977" y="3561081"/>
            <a:ext cx="2572878" cy="11678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b="1" u="sng" dirty="0">
                <a:solidFill>
                  <a:schemeClr val="tx1"/>
                </a:solidFill>
              </a:rPr>
              <a:t>Generalização</a:t>
            </a:r>
            <a:r>
              <a:rPr lang="pt-BR" sz="1400" dirty="0">
                <a:solidFill>
                  <a:schemeClr val="tx1"/>
                </a:solidFill>
              </a:rPr>
              <a:t> (identificação, pelos/as educandos/as, de outros fenômenos aos quais o conhecimento adquirido se aplica).</a:t>
            </a: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25CB7BAC-30BD-4AC3-AD3B-64F9DACD107B}"/>
              </a:ext>
            </a:extLst>
          </p:cNvPr>
          <p:cNvSpPr/>
          <p:nvPr/>
        </p:nvSpPr>
        <p:spPr>
          <a:xfrm>
            <a:off x="6158749" y="3545492"/>
            <a:ext cx="2581836" cy="11678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u="sng" dirty="0">
                <a:solidFill>
                  <a:schemeClr val="tx1"/>
                </a:solidFill>
              </a:rPr>
              <a:t>Formulação de hipóteses </a:t>
            </a:r>
            <a:r>
              <a:rPr lang="pt-BR" dirty="0">
                <a:solidFill>
                  <a:schemeClr val="tx1"/>
                </a:solidFill>
              </a:rPr>
              <a:t>(respostas provisórias aos problemas suscitados).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3A5D3C5F-E029-46BF-AB6E-578A40873C6E}"/>
              </a:ext>
            </a:extLst>
          </p:cNvPr>
          <p:cNvSpPr txBox="1"/>
          <p:nvPr/>
        </p:nvSpPr>
        <p:spPr>
          <a:xfrm>
            <a:off x="430305" y="0"/>
            <a:ext cx="84268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u="sng" dirty="0"/>
              <a:t>* Diretrizes metodológicas de 3 teorias pedagógicas, segundo Saviani:</a:t>
            </a:r>
          </a:p>
        </p:txBody>
      </p:sp>
    </p:spTree>
    <p:extLst>
      <p:ext uri="{BB962C8B-B14F-4D97-AF65-F5344CB8AC3E}">
        <p14:creationId xmlns:p14="http://schemas.microsoft.com/office/powerpoint/2010/main" val="2694981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4599A30-38EC-42F7-B871-5FDD37A07C32}"/>
              </a:ext>
            </a:extLst>
          </p:cNvPr>
          <p:cNvSpPr/>
          <p:nvPr/>
        </p:nvSpPr>
        <p:spPr>
          <a:xfrm>
            <a:off x="286871" y="322729"/>
            <a:ext cx="8426823" cy="430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2) SOBRE A PHC COMO TEORIA PEDAGÓGICA MARXISTA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27C8E56-11AA-4AAB-A373-60F5B4F705C3}"/>
              </a:ext>
            </a:extLst>
          </p:cNvPr>
          <p:cNvSpPr/>
          <p:nvPr/>
        </p:nvSpPr>
        <p:spPr>
          <a:xfrm>
            <a:off x="286872" y="788895"/>
            <a:ext cx="1568822" cy="10130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O QUE É Marxismo?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25E22CE-8D1F-40D2-A9A1-DE3BE8DBD4A5}"/>
              </a:ext>
            </a:extLst>
          </p:cNvPr>
          <p:cNvSpPr/>
          <p:nvPr/>
        </p:nvSpPr>
        <p:spPr>
          <a:xfrm>
            <a:off x="286870" y="1837766"/>
            <a:ext cx="8426821" cy="21470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* Há vários conceitos de dialética, cada qual com diferentes significados (valor) e sentidos (rumo p/ a ação);</a:t>
            </a:r>
          </a:p>
          <a:p>
            <a:r>
              <a:rPr lang="pt-BR" dirty="0">
                <a:solidFill>
                  <a:schemeClr val="tx1"/>
                </a:solidFill>
              </a:rPr>
              <a:t>* Para os propósitos dessa exposição:</a:t>
            </a:r>
          </a:p>
          <a:p>
            <a:r>
              <a:rPr lang="pt-BR" b="1" u="sng" dirty="0">
                <a:solidFill>
                  <a:schemeClr val="tx1"/>
                </a:solidFill>
              </a:rPr>
              <a:t>     Princípio (base) constitutivo do real </a:t>
            </a:r>
            <a:r>
              <a:rPr lang="pt-BR" dirty="0">
                <a:solidFill>
                  <a:schemeClr val="tx1"/>
                </a:solidFill>
              </a:rPr>
              <a:t>(dimensão ontológica, relacionada ao “ser”):</a:t>
            </a:r>
          </a:p>
          <a:p>
            <a:r>
              <a:rPr lang="pt-BR" u="sng" dirty="0">
                <a:solidFill>
                  <a:schemeClr val="tx1"/>
                </a:solidFill>
              </a:rPr>
              <a:t>concepção de mundo</a:t>
            </a:r>
            <a:r>
              <a:rPr lang="pt-BR" dirty="0">
                <a:solidFill>
                  <a:schemeClr val="tx1"/>
                </a:solidFill>
              </a:rPr>
              <a:t> (natural e social),</a:t>
            </a:r>
          </a:p>
          <a:p>
            <a:r>
              <a:rPr lang="pt-BR" dirty="0">
                <a:solidFill>
                  <a:schemeClr val="tx1"/>
                </a:solidFill>
              </a:rPr>
              <a:t>que o entende </a:t>
            </a:r>
            <a:r>
              <a:rPr lang="pt-BR" u="sng" dirty="0">
                <a:solidFill>
                  <a:schemeClr val="tx1"/>
                </a:solidFill>
              </a:rPr>
              <a:t>como totalidade em movimento </a:t>
            </a:r>
            <a:r>
              <a:rPr lang="pt-BR" dirty="0">
                <a:solidFill>
                  <a:schemeClr val="tx1"/>
                </a:solidFill>
              </a:rPr>
              <a:t>(“devir”),</a:t>
            </a:r>
          </a:p>
          <a:p>
            <a:r>
              <a:rPr lang="pt-BR" u="sng" dirty="0">
                <a:solidFill>
                  <a:schemeClr val="tx1"/>
                </a:solidFill>
              </a:rPr>
              <a:t>movido por contradições</a:t>
            </a:r>
            <a:r>
              <a:rPr lang="pt-BR" dirty="0">
                <a:solidFill>
                  <a:schemeClr val="tx1"/>
                </a:solidFill>
              </a:rPr>
              <a:t>, com as partes em relações recíprocas;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DCBDC9F-4583-44F9-A862-4C5B98EE1D58}"/>
              </a:ext>
            </a:extLst>
          </p:cNvPr>
          <p:cNvSpPr/>
          <p:nvPr/>
        </p:nvSpPr>
        <p:spPr>
          <a:xfrm>
            <a:off x="286871" y="4002735"/>
            <a:ext cx="8426820" cy="10668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u="sng" dirty="0">
                <a:solidFill>
                  <a:schemeClr val="tx1"/>
                </a:solidFill>
              </a:rPr>
              <a:t>Princípio (base) explicativo do real</a:t>
            </a:r>
            <a:r>
              <a:rPr lang="pt-BR" dirty="0">
                <a:solidFill>
                  <a:schemeClr val="tx1"/>
                </a:solidFill>
              </a:rPr>
              <a:t> (dimensão epistemológica, </a:t>
            </a:r>
            <a:r>
              <a:rPr lang="pt-BR" dirty="0" err="1">
                <a:solidFill>
                  <a:schemeClr val="tx1"/>
                </a:solidFill>
              </a:rPr>
              <a:t>relac</a:t>
            </a:r>
            <a:r>
              <a:rPr lang="pt-BR" dirty="0">
                <a:solidFill>
                  <a:schemeClr val="tx1"/>
                </a:solidFill>
              </a:rPr>
              <a:t>. ao conhecer):</a:t>
            </a:r>
          </a:p>
          <a:p>
            <a:r>
              <a:rPr lang="pt-BR" u="sng" dirty="0">
                <a:solidFill>
                  <a:schemeClr val="tx1"/>
                </a:solidFill>
              </a:rPr>
              <a:t>método de compreensão do real</a:t>
            </a:r>
            <a:r>
              <a:rPr lang="pt-BR" dirty="0">
                <a:solidFill>
                  <a:schemeClr val="tx1"/>
                </a:solidFill>
              </a:rPr>
              <a:t>,</a:t>
            </a:r>
          </a:p>
          <a:p>
            <a:r>
              <a:rPr lang="pt-BR" dirty="0">
                <a:solidFill>
                  <a:schemeClr val="tx1"/>
                </a:solidFill>
              </a:rPr>
              <a:t>que visa a produzir o “concreto pensado”.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D54E49D4-CB88-4DBE-8C67-FB355F53C9B3}"/>
              </a:ext>
            </a:extLst>
          </p:cNvPr>
          <p:cNvSpPr/>
          <p:nvPr/>
        </p:nvSpPr>
        <p:spPr>
          <a:xfrm>
            <a:off x="1972236" y="811306"/>
            <a:ext cx="6741457" cy="5109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É uma </a:t>
            </a:r>
            <a:r>
              <a:rPr lang="pt-BR" b="1" dirty="0">
                <a:solidFill>
                  <a:schemeClr val="tx1"/>
                </a:solidFill>
              </a:rPr>
              <a:t>concepção de mundo</a:t>
            </a:r>
            <a:r>
              <a:rPr lang="pt-BR" dirty="0">
                <a:solidFill>
                  <a:schemeClr val="tx1"/>
                </a:solidFill>
              </a:rPr>
              <a:t>, i. é, uma filosofia (Gramsci, Cad. 11).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161F330A-6B6D-45CB-A4FE-7DE18F49414A}"/>
              </a:ext>
            </a:extLst>
          </p:cNvPr>
          <p:cNvSpPr/>
          <p:nvPr/>
        </p:nvSpPr>
        <p:spPr>
          <a:xfrm>
            <a:off x="1972235" y="1295400"/>
            <a:ext cx="6741457" cy="5109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É identificado como </a:t>
            </a:r>
            <a:r>
              <a:rPr lang="pt-BR" b="1" dirty="0">
                <a:solidFill>
                  <a:schemeClr val="tx1"/>
                </a:solidFill>
              </a:rPr>
              <a:t>materialismo histórico-dialético.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78C86DB-C36C-4369-8B26-82D24DA8580E}"/>
              </a:ext>
            </a:extLst>
          </p:cNvPr>
          <p:cNvSpPr txBox="1"/>
          <p:nvPr/>
        </p:nvSpPr>
        <p:spPr>
          <a:xfrm>
            <a:off x="286870" y="5074040"/>
            <a:ext cx="84268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u="sng" dirty="0"/>
              <a:t>* Metafísica é o oposto da dialética: </a:t>
            </a:r>
            <a:r>
              <a:rPr lang="pt-BR" dirty="0"/>
              <a:t>concebe o mundo como fixo, imutável (teoria das ideias de Platão, por exemplo).</a:t>
            </a:r>
          </a:p>
        </p:txBody>
      </p:sp>
    </p:spTree>
    <p:extLst>
      <p:ext uri="{BB962C8B-B14F-4D97-AF65-F5344CB8AC3E}">
        <p14:creationId xmlns:p14="http://schemas.microsoft.com/office/powerpoint/2010/main" val="39584403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1726</TotalTime>
  <Words>4455</Words>
  <Application>Microsoft Office PowerPoint</Application>
  <PresentationFormat>Apresentação na tela (4:3)</PresentationFormat>
  <Paragraphs>291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Tema do Office</vt:lpstr>
      <vt:lpstr>A Pedagogia Histórico Crítica como uma teoria pedagógica marxista da escola de ensino médio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Conta da Microsoft</dc:creator>
  <cp:lastModifiedBy>Alaim</cp:lastModifiedBy>
  <cp:revision>188</cp:revision>
  <dcterms:created xsi:type="dcterms:W3CDTF">2025-07-15T20:39:59Z</dcterms:created>
  <dcterms:modified xsi:type="dcterms:W3CDTF">2026-03-20T17:29:58Z</dcterms:modified>
</cp:coreProperties>
</file>