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0" r:id="rId2"/>
    <p:sldId id="281" r:id="rId3"/>
    <p:sldId id="300" r:id="rId4"/>
    <p:sldId id="283" r:id="rId5"/>
    <p:sldId id="302" r:id="rId6"/>
    <p:sldId id="303" r:id="rId7"/>
    <p:sldId id="314" r:id="rId8"/>
    <p:sldId id="312" r:id="rId9"/>
    <p:sldId id="306" r:id="rId10"/>
    <p:sldId id="307" r:id="rId11"/>
    <p:sldId id="313" r:id="rId12"/>
    <p:sldId id="315" r:id="rId13"/>
    <p:sldId id="311" r:id="rId14"/>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7339"/>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2" d="100"/>
          <a:sy n="112" d="100"/>
        </p:scale>
        <p:origin x="162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lide de título">
    <p:spTree>
      <p:nvGrpSpPr>
        <p:cNvPr id="1" name=""/>
        <p:cNvGrpSpPr/>
        <p:nvPr/>
      </p:nvGrpSpPr>
      <p:grpSpPr>
        <a:xfrm>
          <a:off x="0" y="0"/>
          <a:ext cx="0" cy="0"/>
          <a:chOff x="0" y="0"/>
          <a:chExt cx="0" cy="0"/>
        </a:xfrm>
      </p:grpSpPr>
      <p:sp>
        <p:nvSpPr>
          <p:cNvPr id="9" name="Retângulo 8"/>
          <p:cNvSpPr/>
          <p:nvPr userDrawn="1"/>
        </p:nvSpPr>
        <p:spPr>
          <a:xfrm>
            <a:off x="0" y="0"/>
            <a:ext cx="9144000" cy="6858000"/>
          </a:xfrm>
          <a:prstGeom prst="rect">
            <a:avLst/>
          </a:prstGeom>
          <a:gradFill flip="none" rotWithShape="1">
            <a:gsLst>
              <a:gs pos="40000">
                <a:srgbClr val="66CCFF"/>
              </a:gs>
              <a:gs pos="2000">
                <a:schemeClr val="bg1"/>
              </a:gs>
              <a:gs pos="100000">
                <a:srgbClr val="66CCFF"/>
              </a:gs>
            </a:gsLst>
            <a:lin ang="16200000" scaled="1"/>
            <a:tileRect/>
          </a:gra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dirty="0">
              <a:latin typeface="Arial" panose="020B0604020202020204" pitchFamily="34" charset="0"/>
              <a:cs typeface="Arial" panose="020B0604020202020204" pitchFamily="34" charset="0"/>
            </a:endParaRPr>
          </a:p>
        </p:txBody>
      </p:sp>
      <p:sp>
        <p:nvSpPr>
          <p:cNvPr id="12" name="Retângulo 11"/>
          <p:cNvSpPr/>
          <p:nvPr userDrawn="1"/>
        </p:nvSpPr>
        <p:spPr>
          <a:xfrm>
            <a:off x="0" y="1390650"/>
            <a:ext cx="9144000" cy="2724150"/>
          </a:xfrm>
          <a:prstGeom prst="rect">
            <a:avLst/>
          </a:prstGeom>
          <a:solidFill>
            <a:schemeClr val="bg1"/>
          </a:solidFill>
          <a:ln>
            <a:noFill/>
          </a:ln>
          <a:effectLst>
            <a:glow rad="165100">
              <a:schemeClr val="bg1">
                <a:alpha val="6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2" name="Title 1"/>
          <p:cNvSpPr>
            <a:spLocks noGrp="1"/>
          </p:cNvSpPr>
          <p:nvPr>
            <p:ph type="ctrTitle" hasCustomPrompt="1"/>
          </p:nvPr>
        </p:nvSpPr>
        <p:spPr>
          <a:xfrm>
            <a:off x="342900" y="1476375"/>
            <a:ext cx="8458200" cy="1439306"/>
          </a:xfrm>
        </p:spPr>
        <p:txBody>
          <a:bodyPr anchor="ctr" anchorCtr="0">
            <a:noAutofit/>
          </a:bodyPr>
          <a:lstStyle>
            <a:lvl1pPr algn="ctr">
              <a:lnSpc>
                <a:spcPct val="100000"/>
              </a:lnSpc>
              <a:spcBef>
                <a:spcPts val="1000"/>
              </a:spcBef>
              <a:defRPr sz="3800" b="1">
                <a:solidFill>
                  <a:schemeClr val="tx1"/>
                </a:solidFill>
                <a:latin typeface="Arial" panose="020B0604020202020204" pitchFamily="34" charset="0"/>
                <a:cs typeface="Arial" panose="020B0604020202020204" pitchFamily="34" charset="0"/>
              </a:defRPr>
            </a:lvl1pPr>
          </a:lstStyle>
          <a:p>
            <a:r>
              <a:rPr lang="pt-BR" dirty="0"/>
              <a:t>Título da Apresentação</a:t>
            </a:r>
            <a:endParaRPr lang="en-US" dirty="0"/>
          </a:p>
        </p:txBody>
      </p:sp>
      <p:sp>
        <p:nvSpPr>
          <p:cNvPr id="16" name="Espaço Reservado para Texto 15"/>
          <p:cNvSpPr>
            <a:spLocks noGrp="1"/>
          </p:cNvSpPr>
          <p:nvPr>
            <p:ph type="body" sz="quarter" idx="10" hasCustomPrompt="1"/>
          </p:nvPr>
        </p:nvSpPr>
        <p:spPr>
          <a:xfrm>
            <a:off x="1981200" y="3038475"/>
            <a:ext cx="5181600" cy="459543"/>
          </a:xfrm>
        </p:spPr>
        <p:txBody>
          <a:bodyPr anchor="ctr" anchorCtr="0">
            <a:normAutofit/>
          </a:bodyPr>
          <a:lstStyle>
            <a:lvl1pPr marL="0" indent="0" algn="ctr">
              <a:lnSpc>
                <a:spcPct val="100000"/>
              </a:lnSpc>
              <a:spcBef>
                <a:spcPts val="0"/>
              </a:spcBef>
              <a:buNone/>
              <a:defRPr sz="2400">
                <a:solidFill>
                  <a:schemeClr val="tx1"/>
                </a:solidFill>
                <a:latin typeface="Arial" panose="020B0604020202020204" pitchFamily="34" charset="0"/>
                <a:cs typeface="Arial" panose="020B0604020202020204" pitchFamily="34" charset="0"/>
              </a:defRPr>
            </a:lvl1pPr>
          </a:lstStyle>
          <a:p>
            <a:pPr lvl="0"/>
            <a:r>
              <a:rPr lang="pt-BR" dirty="0"/>
              <a:t>Autor(a)</a:t>
            </a:r>
          </a:p>
        </p:txBody>
      </p:sp>
      <p:sp>
        <p:nvSpPr>
          <p:cNvPr id="14" name="Espaço Reservado para Texto 15"/>
          <p:cNvSpPr>
            <a:spLocks noGrp="1"/>
          </p:cNvSpPr>
          <p:nvPr>
            <p:ph type="body" sz="quarter" idx="11" hasCustomPrompt="1"/>
          </p:nvPr>
        </p:nvSpPr>
        <p:spPr>
          <a:xfrm>
            <a:off x="1981200" y="3586162"/>
            <a:ext cx="5181600" cy="459543"/>
          </a:xfrm>
        </p:spPr>
        <p:txBody>
          <a:bodyPr anchor="ctr" anchorCtr="0">
            <a:normAutofit/>
          </a:bodyPr>
          <a:lstStyle>
            <a:lvl1pPr marL="0" indent="0" algn="ctr">
              <a:lnSpc>
                <a:spcPct val="100000"/>
              </a:lnSpc>
              <a:spcBef>
                <a:spcPts val="0"/>
              </a:spcBef>
              <a:buNone/>
              <a:defRPr sz="2400">
                <a:solidFill>
                  <a:schemeClr val="tx1"/>
                </a:solidFill>
                <a:latin typeface="Arial" panose="020B0604020202020204" pitchFamily="34" charset="0"/>
                <a:cs typeface="Arial" panose="020B0604020202020204" pitchFamily="34" charset="0"/>
              </a:defRPr>
            </a:lvl1pPr>
          </a:lstStyle>
          <a:p>
            <a:pPr lvl="0"/>
            <a:r>
              <a:rPr lang="pt-BR" dirty="0"/>
              <a:t>E-mail ou formação acadêmica</a:t>
            </a:r>
          </a:p>
        </p:txBody>
      </p:sp>
      <p:pic>
        <p:nvPicPr>
          <p:cNvPr id="3" name="Imagem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670530" y="4480607"/>
            <a:ext cx="1492270" cy="1470997"/>
          </a:xfrm>
          <a:prstGeom prst="rect">
            <a:avLst/>
          </a:prstGeom>
        </p:spPr>
      </p:pic>
      <p:pic>
        <p:nvPicPr>
          <p:cNvPr id="4" name="Imagem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981200" y="4767199"/>
            <a:ext cx="2743200" cy="897814"/>
          </a:xfrm>
          <a:prstGeom prst="rect">
            <a:avLst/>
          </a:prstGeom>
        </p:spPr>
      </p:pic>
    </p:spTree>
    <p:extLst>
      <p:ext uri="{BB962C8B-B14F-4D97-AF65-F5344CB8AC3E}">
        <p14:creationId xmlns:p14="http://schemas.microsoft.com/office/powerpoint/2010/main" val="159390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e conteúdo">
    <p:spTree>
      <p:nvGrpSpPr>
        <p:cNvPr id="1" name=""/>
        <p:cNvGrpSpPr/>
        <p:nvPr/>
      </p:nvGrpSpPr>
      <p:grpSpPr>
        <a:xfrm>
          <a:off x="0" y="0"/>
          <a:ext cx="0" cy="0"/>
          <a:chOff x="0" y="0"/>
          <a:chExt cx="0" cy="0"/>
        </a:xfrm>
      </p:grpSpPr>
      <p:sp>
        <p:nvSpPr>
          <p:cNvPr id="7" name="Retângulo 6"/>
          <p:cNvSpPr/>
          <p:nvPr userDrawn="1"/>
        </p:nvSpPr>
        <p:spPr>
          <a:xfrm>
            <a:off x="0" y="0"/>
            <a:ext cx="9144000" cy="6858000"/>
          </a:xfrm>
          <a:prstGeom prst="rect">
            <a:avLst/>
          </a:prstGeom>
          <a:gradFill flip="none" rotWithShape="1">
            <a:gsLst>
              <a:gs pos="0">
                <a:srgbClr val="66CCFF"/>
              </a:gs>
              <a:gs pos="100000">
                <a:schemeClr val="bg1"/>
              </a:gs>
            </a:gsLst>
            <a:lin ang="16200000" scaled="1"/>
            <a:tileRect/>
          </a:gra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dirty="0">
              <a:latin typeface="Arial" panose="020B0604020202020204" pitchFamily="34" charset="0"/>
              <a:cs typeface="Arial" panose="020B0604020202020204" pitchFamily="34" charset="0"/>
            </a:endParaRPr>
          </a:p>
        </p:txBody>
      </p:sp>
      <p:sp>
        <p:nvSpPr>
          <p:cNvPr id="8" name="Retângulo 7"/>
          <p:cNvSpPr/>
          <p:nvPr userDrawn="1"/>
        </p:nvSpPr>
        <p:spPr>
          <a:xfrm>
            <a:off x="0" y="5791200"/>
            <a:ext cx="9144000" cy="760413"/>
          </a:xfrm>
          <a:prstGeom prst="rect">
            <a:avLst/>
          </a:prstGeom>
          <a:solidFill>
            <a:schemeClr val="bg1"/>
          </a:solidFill>
          <a:ln>
            <a:noFill/>
          </a:ln>
          <a:effectLst>
            <a:glow rad="165100">
              <a:schemeClr val="bg1">
                <a:alpha val="6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14" name="Título 13"/>
          <p:cNvSpPr>
            <a:spLocks noGrp="1"/>
          </p:cNvSpPr>
          <p:nvPr>
            <p:ph type="title" hasCustomPrompt="1"/>
          </p:nvPr>
        </p:nvSpPr>
        <p:spPr>
          <a:xfrm>
            <a:off x="283622" y="262816"/>
            <a:ext cx="8576756" cy="1325563"/>
          </a:xfrm>
        </p:spPr>
        <p:txBody>
          <a:bodyPr>
            <a:normAutofit/>
          </a:bodyPr>
          <a:lstStyle>
            <a:lvl1pPr>
              <a:lnSpc>
                <a:spcPct val="100000"/>
              </a:lnSpc>
              <a:spcBef>
                <a:spcPts val="1000"/>
              </a:spcBef>
              <a:defRPr sz="3800" b="1">
                <a:latin typeface="Arial" panose="020B0604020202020204" pitchFamily="34" charset="0"/>
                <a:cs typeface="Arial" panose="020B0604020202020204" pitchFamily="34" charset="0"/>
              </a:defRPr>
            </a:lvl1pPr>
          </a:lstStyle>
          <a:p>
            <a:r>
              <a:rPr lang="pt-BR" dirty="0"/>
              <a:t>Título do texto</a:t>
            </a:r>
          </a:p>
        </p:txBody>
      </p:sp>
      <p:sp>
        <p:nvSpPr>
          <p:cNvPr id="21" name="Espaço Reservado para Texto 20"/>
          <p:cNvSpPr>
            <a:spLocks noGrp="1"/>
          </p:cNvSpPr>
          <p:nvPr>
            <p:ph type="body" sz="quarter" idx="10" hasCustomPrompt="1"/>
          </p:nvPr>
        </p:nvSpPr>
        <p:spPr>
          <a:xfrm>
            <a:off x="283369" y="1762125"/>
            <a:ext cx="8577262" cy="3657600"/>
          </a:xfrm>
        </p:spPr>
        <p:txBody>
          <a:bodyPr>
            <a:normAutofit/>
          </a:bodyPr>
          <a:lstStyle>
            <a:lvl1pPr marL="0" indent="0" algn="just">
              <a:lnSpc>
                <a:spcPct val="100000"/>
              </a:lnSpc>
              <a:buNone/>
              <a:defRPr sz="2400" baseline="0">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pt-BR" dirty="0"/>
              <a:t>Use este espaço para escrever o seu texto. Para inserir novos slides, clique na aba “Página Inicial” e no ícone “Novo Slide”.</a:t>
            </a:r>
          </a:p>
          <a:p>
            <a:pPr lvl="0"/>
            <a:endParaRPr lang="pt-BR" dirty="0"/>
          </a:p>
        </p:txBody>
      </p:sp>
      <p:pic>
        <p:nvPicPr>
          <p:cNvPr id="2" name="Imagem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115300" y="5840330"/>
            <a:ext cx="671728" cy="662152"/>
          </a:xfrm>
          <a:prstGeom prst="rect">
            <a:avLst/>
          </a:prstGeom>
        </p:spPr>
      </p:pic>
      <p:pic>
        <p:nvPicPr>
          <p:cNvPr id="3" name="Imagem 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315375" y="5914220"/>
            <a:ext cx="1571625" cy="514373"/>
          </a:xfrm>
          <a:prstGeom prst="rect">
            <a:avLst/>
          </a:prstGeom>
        </p:spPr>
      </p:pic>
    </p:spTree>
    <p:extLst>
      <p:ext uri="{BB962C8B-B14F-4D97-AF65-F5344CB8AC3E}">
        <p14:creationId xmlns:p14="http://schemas.microsoft.com/office/powerpoint/2010/main" val="227805485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pt-BR"/>
              <a:t>Clique para editar o título mestre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3049C9-58C5-4507-9D33-2DCA6F329E8D}" type="datetimeFigureOut">
              <a:rPr lang="pt-BR" smtClean="0"/>
              <a:t>25/01/2026</a:t>
            </a:fld>
            <a:endParaRPr lang="pt-B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5FACFF-D584-420A-97CE-66D326A408E0}" type="slidenum">
              <a:rPr lang="pt-BR" smtClean="0"/>
              <a:t>‹nº›</a:t>
            </a:fld>
            <a:endParaRPr lang="pt-BR"/>
          </a:p>
        </p:txBody>
      </p:sp>
    </p:spTree>
    <p:extLst>
      <p:ext uri="{BB962C8B-B14F-4D97-AF65-F5344CB8AC3E}">
        <p14:creationId xmlns:p14="http://schemas.microsoft.com/office/powerpoint/2010/main" val="860325598"/>
      </p:ext>
    </p:extLst>
  </p:cSld>
  <p:clrMap bg1="lt1" tx1="dk1" bg2="lt2" tx2="dk2" accent1="accent1" accent2="accent2" accent3="accent3" accent4="accent4" accent5="accent5" accent6="accent6" hlink="hlink" folHlink="folHlink"/>
  <p:sldLayoutIdLst>
    <p:sldLayoutId id="2147483661" r:id="rId1"/>
    <p:sldLayoutId id="2147483662"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342900" y="1368795"/>
            <a:ext cx="8458200" cy="872378"/>
          </a:xfrm>
        </p:spPr>
        <p:txBody>
          <a:bodyPr/>
          <a:lstStyle/>
          <a:p>
            <a:r>
              <a:rPr lang="pt-BR" sz="2000" dirty="0"/>
              <a:t>Tecnologia e trabalho educativo: a pedagogia histórico-crítica frente à hegemonia do neotecnicismo</a:t>
            </a:r>
            <a:endParaRPr lang="pt-BR" sz="4400" dirty="0"/>
          </a:p>
        </p:txBody>
      </p:sp>
      <p:sp>
        <p:nvSpPr>
          <p:cNvPr id="3" name="Espaço Reservado para Texto 2"/>
          <p:cNvSpPr>
            <a:spLocks noGrp="1"/>
          </p:cNvSpPr>
          <p:nvPr>
            <p:ph type="body" sz="quarter" idx="10"/>
          </p:nvPr>
        </p:nvSpPr>
        <p:spPr>
          <a:xfrm>
            <a:off x="1981200" y="3042066"/>
            <a:ext cx="5181600" cy="459543"/>
          </a:xfrm>
        </p:spPr>
        <p:txBody>
          <a:bodyPr>
            <a:normAutofit/>
          </a:bodyPr>
          <a:lstStyle/>
          <a:p>
            <a:r>
              <a:rPr lang="pt-BR" sz="1800" dirty="0"/>
              <a:t>Alaim Souza Neto</a:t>
            </a:r>
          </a:p>
        </p:txBody>
      </p:sp>
      <p:sp>
        <p:nvSpPr>
          <p:cNvPr id="4" name="Espaço Reservado para Texto 3"/>
          <p:cNvSpPr>
            <a:spLocks noGrp="1"/>
          </p:cNvSpPr>
          <p:nvPr>
            <p:ph type="body" sz="quarter" idx="11"/>
          </p:nvPr>
        </p:nvSpPr>
        <p:spPr>
          <a:xfrm>
            <a:off x="2061882" y="3501609"/>
            <a:ext cx="5181600" cy="459543"/>
          </a:xfrm>
        </p:spPr>
        <p:txBody>
          <a:bodyPr>
            <a:normAutofit/>
          </a:bodyPr>
          <a:lstStyle/>
          <a:p>
            <a:r>
              <a:rPr lang="pt-BR" sz="1800" dirty="0"/>
              <a:t>alaimenergia@gmail.com</a:t>
            </a:r>
          </a:p>
        </p:txBody>
      </p:sp>
      <p:sp>
        <p:nvSpPr>
          <p:cNvPr id="5" name="CaixaDeTexto 4">
            <a:extLst>
              <a:ext uri="{FF2B5EF4-FFF2-40B4-BE49-F238E27FC236}">
                <a16:creationId xmlns:a16="http://schemas.microsoft.com/office/drawing/2014/main" id="{A4814771-B9C2-4E4F-ADEE-36E718521244}"/>
              </a:ext>
            </a:extLst>
          </p:cNvPr>
          <p:cNvSpPr txBox="1"/>
          <p:nvPr/>
        </p:nvSpPr>
        <p:spPr>
          <a:xfrm>
            <a:off x="5638800" y="2241173"/>
            <a:ext cx="3245224" cy="369332"/>
          </a:xfrm>
          <a:prstGeom prst="rect">
            <a:avLst/>
          </a:prstGeom>
          <a:noFill/>
        </p:spPr>
        <p:txBody>
          <a:bodyPr wrap="square" rtlCol="0">
            <a:spAutoFit/>
          </a:bodyPr>
          <a:lstStyle/>
          <a:p>
            <a:r>
              <a:rPr lang="pt-BR" dirty="0">
                <a:latin typeface="Arial" panose="020B0604020202020204" pitchFamily="34" charset="0"/>
                <a:cs typeface="Arial" panose="020B0604020202020204" pitchFamily="34" charset="0"/>
              </a:rPr>
              <a:t>Jeferson Gonzalez</a:t>
            </a:r>
          </a:p>
        </p:txBody>
      </p:sp>
    </p:spTree>
    <p:extLst>
      <p:ext uri="{BB962C8B-B14F-4D97-AF65-F5344CB8AC3E}">
        <p14:creationId xmlns:p14="http://schemas.microsoft.com/office/powerpoint/2010/main" val="20117414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Texto 2">
            <a:extLst>
              <a:ext uri="{FF2B5EF4-FFF2-40B4-BE49-F238E27FC236}">
                <a16:creationId xmlns:a16="http://schemas.microsoft.com/office/drawing/2014/main" id="{FE5A063F-35BD-430D-A149-5451DF6F7F30}"/>
              </a:ext>
            </a:extLst>
          </p:cNvPr>
          <p:cNvSpPr>
            <a:spLocks noGrp="1"/>
          </p:cNvSpPr>
          <p:nvPr>
            <p:ph type="body" sz="quarter" idx="10"/>
          </p:nvPr>
        </p:nvSpPr>
        <p:spPr>
          <a:xfrm>
            <a:off x="283369" y="394447"/>
            <a:ext cx="8577262" cy="5025278"/>
          </a:xfrm>
        </p:spPr>
        <p:txBody>
          <a:bodyPr>
            <a:normAutofit fontScale="70000" lnSpcReduction="20000"/>
          </a:bodyPr>
          <a:lstStyle/>
          <a:p>
            <a:r>
              <a:rPr lang="pt-BR" dirty="0"/>
              <a:t>Não se trata, porém, de adotar uma postura tecnófoba ou </a:t>
            </a:r>
            <a:r>
              <a:rPr lang="pt-BR" dirty="0" err="1"/>
              <a:t>tecnófila</a:t>
            </a:r>
            <a:r>
              <a:rPr lang="pt-BR" dirty="0"/>
              <a:t>. O esforço teórico da pedagogia histórico-crítica indica que a atitude tecnófoba imobiliza as possibilidades didático-pedagógicas ao passo que o discurso </a:t>
            </a:r>
            <a:r>
              <a:rPr lang="pt-BR" dirty="0" err="1"/>
              <a:t>neotecnicista</a:t>
            </a:r>
            <a:r>
              <a:rPr lang="pt-BR" dirty="0"/>
              <a:t> de otimismo acrítico em relação às tecnologias naturalizam a primazia da técnica e dos recursos sobre as finalidades, mitificando o instrumento como solução autônoma para déficits educacionais. Assim, propõe-se aqui, a partir dos fundamentos da pedagogia histórico-crítica, a apropriação crítica das técnicas e tecnologias em consonância com as finalidades educacionais emancipadoras. </a:t>
            </a:r>
          </a:p>
          <a:p>
            <a:endParaRPr lang="pt-BR" dirty="0"/>
          </a:p>
          <a:p>
            <a:r>
              <a:rPr lang="pt-BR" dirty="0"/>
              <a:t>Ao deslocar o foco para as finalidades, a pedagogia histórico-crítica adota uma compreensão concreta do método didático: a proposta metodológica toma a prática social como ponto de partida e ponto de chegada, operando por meio da problematização, da instrumentalização e da catarse (Saviani, 2019, p. 218). Desse modo, o uso de tecnologias encontra seu sentido na medida em que possibilite ao educando o domínio das objetivações humanas historicamente produzidas (conteúdos filosóficos, científicos e artísticos), proporcionando uma compreensão concreta do saber sistematizado e a intervenção na realidade. Em outras palavras, o uso de determinada técnica ou tecnologia só é justificável se favorecer os processos de transmissão, assimilação e reflexão crítica, não quando se reduz a ferramentas de mensuração e controle pautados na lógica do capital. </a:t>
            </a:r>
          </a:p>
        </p:txBody>
      </p:sp>
    </p:spTree>
    <p:extLst>
      <p:ext uri="{BB962C8B-B14F-4D97-AF65-F5344CB8AC3E}">
        <p14:creationId xmlns:p14="http://schemas.microsoft.com/office/powerpoint/2010/main" val="22030783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Texto 2">
            <a:extLst>
              <a:ext uri="{FF2B5EF4-FFF2-40B4-BE49-F238E27FC236}">
                <a16:creationId xmlns:a16="http://schemas.microsoft.com/office/drawing/2014/main" id="{2F716916-05F0-1D54-0614-47731F4B3CA2}"/>
              </a:ext>
            </a:extLst>
          </p:cNvPr>
          <p:cNvSpPr>
            <a:spLocks noGrp="1"/>
          </p:cNvSpPr>
          <p:nvPr>
            <p:ph type="body" sz="quarter" idx="10"/>
          </p:nvPr>
        </p:nvSpPr>
        <p:spPr>
          <a:xfrm>
            <a:off x="283369" y="317885"/>
            <a:ext cx="8577262" cy="5040327"/>
          </a:xfrm>
        </p:spPr>
        <p:txBody>
          <a:bodyPr>
            <a:noAutofit/>
          </a:bodyPr>
          <a:lstStyle/>
          <a:p>
            <a:r>
              <a:rPr lang="pt-BR" sz="1600" dirty="0"/>
              <a:t>Essa perspectiva acarreta implicações diretas para a formação e o trabalho docente. Não basta que o professor domine técnicas e dispositivos tecnológicos; é imprescindível o desenvolvimento de um senso crítico e compromisso político para definir objetivos, articulando meios, recursos e a compreensão dos sujeitos concretos ao planejar o trabalho didático-pedagógico. Portanto, a formação dos professores deve incluir o estudo crítico das relações sociais que determinam a produção, circulação e o consumo de tecnologias na sociabilidade capitalista tendo em vista a organização do trabalho educativo fundamentado em um projeto de transformação social. </a:t>
            </a:r>
          </a:p>
          <a:p>
            <a:r>
              <a:rPr lang="pt-BR" sz="1600" dirty="0"/>
              <a:t>Considerando a tríade dialética conteúdo-forma-destinatário (Galvão; Lavoura; Martins, 2019) no planejamento didático-pedagógico, compreende-se que a tecnologia, no âmbito das formas, não seleciona conteúdos ou determina o tipo de sujeito a ser formado. “Nenhum desses elementos, esvaziados das conexões que os vinculam podem, de fato, orientar o trabalho pedagógico” (Martins, 2013, </a:t>
            </a:r>
            <a:r>
              <a:rPr lang="pt-BR" sz="1600" dirty="0" err="1"/>
              <a:t>p.297</a:t>
            </a:r>
            <a:r>
              <a:rPr lang="pt-BR" sz="1600" dirty="0"/>
              <a:t>). Nesse sentido, as tecnologias possuem “[...] uma autonomia relativa e subordinada a outros aspectos componentes do referido processo” (Araujo, 1996, p.14), o que reafirma a necessidade de vincular recursos tecnológicos aos demais elementos didáticos dentro de um projeto didático coeso e coerente ao compromisso político expresso pela pedagogia histórico-crítica</a:t>
            </a:r>
            <a:r>
              <a:rPr lang="pt-BR" sz="1400" dirty="0"/>
              <a:t>. </a:t>
            </a:r>
          </a:p>
        </p:txBody>
      </p:sp>
    </p:spTree>
    <p:extLst>
      <p:ext uri="{BB962C8B-B14F-4D97-AF65-F5344CB8AC3E}">
        <p14:creationId xmlns:p14="http://schemas.microsoft.com/office/powerpoint/2010/main" val="11047601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Texto 2">
            <a:extLst>
              <a:ext uri="{FF2B5EF4-FFF2-40B4-BE49-F238E27FC236}">
                <a16:creationId xmlns:a16="http://schemas.microsoft.com/office/drawing/2014/main" id="{BF38FF91-0FE7-4BBD-8C80-5E941079BC34}"/>
              </a:ext>
            </a:extLst>
          </p:cNvPr>
          <p:cNvSpPr>
            <a:spLocks noGrp="1"/>
          </p:cNvSpPr>
          <p:nvPr>
            <p:ph type="body" sz="quarter" idx="10"/>
          </p:nvPr>
        </p:nvSpPr>
        <p:spPr>
          <a:xfrm>
            <a:off x="139934" y="242047"/>
            <a:ext cx="8577262" cy="5307106"/>
          </a:xfrm>
        </p:spPr>
        <p:txBody>
          <a:bodyPr>
            <a:normAutofit fontScale="70000" lnSpcReduction="20000"/>
          </a:bodyPr>
          <a:lstStyle/>
          <a:p>
            <a:r>
              <a:rPr lang="pt-BR" sz="2400" dirty="0"/>
              <a:t>No âmbito dos conteúdos, as tecnologias devem constituir-se como objeto de estudo e de análise crítica no contexto escolar. É essencial que os estudantes compreendam os processos de produção dessas tecnologias, identifiquem os agentes que as controlam, reconheçam os interesses a que servem, bem como analisem suas implicações nos âmbitos social, econômico e cultural. Tal abordagem exige a superação da concepção de neutralidade tecnológica, favorecendo a compreensão de suas potencialidades no contexto de um projeto societário transformador. </a:t>
            </a:r>
          </a:p>
          <a:p>
            <a:endParaRPr lang="pt-BR" sz="2400" dirty="0"/>
          </a:p>
          <a:p>
            <a:r>
              <a:rPr lang="pt-BR" sz="2400" dirty="0"/>
              <a:t>Nessa perspectiva, torna-se imprescindível considerar o caráter histórico e lógico das tecnologias, de modo que possam ser incorporadas ao currículo escolar como conteúdos capazes de assegurar “o desenvolvimento de cada pessoa como um indivíduo que possa concretizar em sua vida a humanização alcançada até o presente pelo gênero humano” (Duarte, 2016, p. 95). </a:t>
            </a:r>
          </a:p>
          <a:p>
            <a:endParaRPr lang="pt-BR" sz="2400" dirty="0"/>
          </a:p>
          <a:p>
            <a:r>
              <a:rPr lang="pt-BR" sz="2400" dirty="0"/>
              <a:t>A pedagogia histórico-crítica, desse modo, oferece um contraponto fundamental ao neotecnicismo ao propor uma educação que não se limite às lógicas do mercado e da acumulação capitalista. Ao invés de formar indivíduos adaptados e eficientes para o sistema, busca formar sujeitos críticos, conscientes e capazes de transformar a realidade. O uso e apropriação das tecnologias, nessa perspectiva, é ressignificado, deixando de ser um fim em si mesmo para se tornar um meio a serviço da emancipação humana. </a:t>
            </a:r>
          </a:p>
          <a:p>
            <a:endParaRPr lang="pt-BR" dirty="0"/>
          </a:p>
        </p:txBody>
      </p:sp>
    </p:spTree>
    <p:extLst>
      <p:ext uri="{BB962C8B-B14F-4D97-AF65-F5344CB8AC3E}">
        <p14:creationId xmlns:p14="http://schemas.microsoft.com/office/powerpoint/2010/main" val="2605854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A1AC12A-C349-4F13-A669-30D5FB304B3C}"/>
              </a:ext>
            </a:extLst>
          </p:cNvPr>
          <p:cNvSpPr>
            <a:spLocks noGrp="1"/>
          </p:cNvSpPr>
          <p:nvPr>
            <p:ph type="title"/>
          </p:nvPr>
        </p:nvSpPr>
        <p:spPr>
          <a:xfrm>
            <a:off x="283622" y="262816"/>
            <a:ext cx="8576756" cy="660549"/>
          </a:xfrm>
        </p:spPr>
        <p:txBody>
          <a:bodyPr>
            <a:normAutofit/>
          </a:bodyPr>
          <a:lstStyle/>
          <a:p>
            <a:r>
              <a:rPr lang="pt-BR" sz="2800" dirty="0"/>
              <a:t>Considerações finais</a:t>
            </a:r>
          </a:p>
        </p:txBody>
      </p:sp>
      <p:sp>
        <p:nvSpPr>
          <p:cNvPr id="3" name="Espaço Reservado para Texto 2">
            <a:extLst>
              <a:ext uri="{FF2B5EF4-FFF2-40B4-BE49-F238E27FC236}">
                <a16:creationId xmlns:a16="http://schemas.microsoft.com/office/drawing/2014/main" id="{1A8E2627-F680-4F13-B590-48169140581A}"/>
              </a:ext>
            </a:extLst>
          </p:cNvPr>
          <p:cNvSpPr>
            <a:spLocks noGrp="1"/>
          </p:cNvSpPr>
          <p:nvPr>
            <p:ph type="body" sz="quarter" idx="10"/>
          </p:nvPr>
        </p:nvSpPr>
        <p:spPr>
          <a:xfrm>
            <a:off x="148898" y="1021977"/>
            <a:ext cx="8577262" cy="4482352"/>
          </a:xfrm>
        </p:spPr>
        <p:txBody>
          <a:bodyPr>
            <a:normAutofit fontScale="85000" lnSpcReduction="20000"/>
          </a:bodyPr>
          <a:lstStyle/>
          <a:p>
            <a:r>
              <a:rPr lang="pt-BR" dirty="0"/>
              <a:t>Uma compreensão histórico-crítica do uso de tecnologias no trabalho educativo não pode estar pautada no consumo da mercadoria tecnologia, na realização do valor para a grande indústria capitalista, mas articulado à apropriação pelos trabalhadores dos conhecimentos necessários ao desenvolvimento da crítica ao próprio processo de produção e circulação dessas tecnologias. Reafirma-se, assim, que o desafio colocado aos sujeitos comprometidos com uma educação para além do capital não é o de escolher entre rejeitar ou adotar incondicionalmente as tecnologias digitais, mas formular critérios e práticas que assegurem a sua utilização em função das finalidades educacionais emancipadoras. Essa tarefa exige articulação entre teoria e prática, compromisso político com a socialização do saber sistematizado e uma formação docente que conjugue conteúdos culturais-cognitivos, didático-pedagógicos e consciência política. Com isso, será possível superar o fetiche da inovação tecnológica e construir uma educativo  uma concepção de usos das tecnologias como instrumentos de humanização e de ampliação da organização coletiva, e não um vetor de intensificação das desigualdades e controle do trabalho educativo. </a:t>
            </a:r>
          </a:p>
        </p:txBody>
      </p:sp>
    </p:spTree>
    <p:extLst>
      <p:ext uri="{BB962C8B-B14F-4D97-AF65-F5344CB8AC3E}">
        <p14:creationId xmlns:p14="http://schemas.microsoft.com/office/powerpoint/2010/main" val="1383267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F993077-5683-4A7E-8A55-1F03446C09DE}"/>
              </a:ext>
            </a:extLst>
          </p:cNvPr>
          <p:cNvSpPr>
            <a:spLocks noGrp="1"/>
          </p:cNvSpPr>
          <p:nvPr>
            <p:ph type="title"/>
          </p:nvPr>
        </p:nvSpPr>
        <p:spPr/>
        <p:txBody>
          <a:bodyPr>
            <a:normAutofit/>
          </a:bodyPr>
          <a:lstStyle/>
          <a:p>
            <a:r>
              <a:rPr lang="pt-BR" sz="2800" dirty="0"/>
              <a:t>Tecnologia a serviço de qual projeto de formação humana?</a:t>
            </a:r>
          </a:p>
        </p:txBody>
      </p:sp>
      <p:sp>
        <p:nvSpPr>
          <p:cNvPr id="3" name="Espaço Reservado para Texto 2">
            <a:extLst>
              <a:ext uri="{FF2B5EF4-FFF2-40B4-BE49-F238E27FC236}">
                <a16:creationId xmlns:a16="http://schemas.microsoft.com/office/drawing/2014/main" id="{28E21E8C-6585-42B2-80BA-8BE3BDFE48B2}"/>
              </a:ext>
            </a:extLst>
          </p:cNvPr>
          <p:cNvSpPr>
            <a:spLocks noGrp="1"/>
          </p:cNvSpPr>
          <p:nvPr>
            <p:ph type="body" sz="quarter" idx="10"/>
          </p:nvPr>
        </p:nvSpPr>
        <p:spPr>
          <a:xfrm>
            <a:off x="283622" y="1771089"/>
            <a:ext cx="8577262" cy="3657600"/>
          </a:xfrm>
        </p:spPr>
        <p:txBody>
          <a:bodyPr>
            <a:normAutofit fontScale="92500" lnSpcReduction="10000"/>
          </a:bodyPr>
          <a:lstStyle/>
          <a:p>
            <a:r>
              <a:rPr lang="pt-BR" dirty="0"/>
              <a:t>Atualmente vivenciamos </a:t>
            </a:r>
            <a:r>
              <a:rPr lang="pt-BR" b="1" dirty="0"/>
              <a:t>a expansão das tecnologias digitais na educação</a:t>
            </a:r>
            <a:r>
              <a:rPr lang="pt-BR" dirty="0"/>
              <a:t>. A história das ideias pedagógicas no Brasil constitui um campo de disputa entre concepções, marcado pela instrumentalização do ato educativo, pela intensificação das transformações produtivas, pela expansão das tecnologias digitais e pelo domínio neoliberal nas políticas públicas, a disputa política e ideológica entre os projetos pedagógicos exige uma reflexão crítica que articule teoria da educação, finalidade social da escola e a práxis docente . </a:t>
            </a:r>
          </a:p>
          <a:p>
            <a:r>
              <a:rPr lang="pt-BR" dirty="0"/>
              <a:t>Disso tudo resulta um </a:t>
            </a:r>
            <a:r>
              <a:rPr lang="pt-BR" b="1" dirty="0"/>
              <a:t>discurso da inovação como solução para problemas educacionais...</a:t>
            </a:r>
            <a:endParaRPr lang="pt-BR" dirty="0"/>
          </a:p>
        </p:txBody>
      </p:sp>
    </p:spTree>
    <p:extLst>
      <p:ext uri="{BB962C8B-B14F-4D97-AF65-F5344CB8AC3E}">
        <p14:creationId xmlns:p14="http://schemas.microsoft.com/office/powerpoint/2010/main" val="25514199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Texto 2">
            <a:extLst>
              <a:ext uri="{FF2B5EF4-FFF2-40B4-BE49-F238E27FC236}">
                <a16:creationId xmlns:a16="http://schemas.microsoft.com/office/drawing/2014/main" id="{8B364F49-A4BF-40F7-8217-B576F91E6B0B}"/>
              </a:ext>
            </a:extLst>
          </p:cNvPr>
          <p:cNvSpPr>
            <a:spLocks noGrp="1"/>
          </p:cNvSpPr>
          <p:nvPr>
            <p:ph type="body" sz="quarter" idx="10"/>
          </p:nvPr>
        </p:nvSpPr>
        <p:spPr>
          <a:xfrm>
            <a:off x="139934" y="265019"/>
            <a:ext cx="8577262" cy="5517215"/>
          </a:xfrm>
        </p:spPr>
        <p:txBody>
          <a:bodyPr>
            <a:normAutofit fontScale="92500" lnSpcReduction="10000"/>
          </a:bodyPr>
          <a:lstStyle/>
          <a:p>
            <a:r>
              <a:rPr lang="pt-BR" sz="1800" dirty="0"/>
              <a:t>O neotecnicismo representa um dos vetores mais relevantes para compreender as reconfigurações recentes do trabalho educativo, pois ele </a:t>
            </a:r>
            <a:r>
              <a:rPr lang="pt-BR" sz="1800" b="1" dirty="0"/>
              <a:t>rearticula pressupostos da pedagogia tecnicista</a:t>
            </a:r>
            <a:r>
              <a:rPr lang="pt-BR" sz="1800" dirty="0"/>
              <a:t>, cuja centralidade repousa na racionalidade técnica, eficiência e produtividade, com novas formas de controle e regulação do trabalho educativo.</a:t>
            </a:r>
          </a:p>
          <a:p>
            <a:endParaRPr lang="pt-BR" sz="1800" dirty="0"/>
          </a:p>
          <a:p>
            <a:r>
              <a:rPr lang="pt-BR" sz="1800" dirty="0"/>
              <a:t>A </a:t>
            </a:r>
            <a:r>
              <a:rPr lang="pt-BR" sz="1800" b="1" dirty="0"/>
              <a:t>promessa de inovação tecnológica</a:t>
            </a:r>
            <a:r>
              <a:rPr lang="pt-BR" sz="1800" dirty="0"/>
              <a:t> atua como um discurso legitimador que naturaliza determinadas intervenções técnicas e reorganizações didático-pedagógicas, obscurecendo suas implicações sociais e políticas. </a:t>
            </a:r>
          </a:p>
          <a:p>
            <a:endParaRPr lang="pt-BR" sz="1800" dirty="0"/>
          </a:p>
          <a:p>
            <a:r>
              <a:rPr lang="pt-BR" sz="1800" dirty="0"/>
              <a:t>A </a:t>
            </a:r>
            <a:r>
              <a:rPr lang="pt-BR" sz="1800" b="1" dirty="0"/>
              <a:t>PHC </a:t>
            </a:r>
            <a:r>
              <a:rPr lang="pt-BR" sz="1800" dirty="0"/>
              <a:t>se apresenta como uma proposta que busca articular a defesa da centralidade do conhecimento sistematizado com um projeto orientado à emancipação das camadas populares. Inserida na tradição do materialismo histórico-dialético, reivindica para a escola e para o trabalho docente um objetivo que ultrapassa a mera formação para o trabalho: pretende garantir o acesso das camadas populares ao patrimônio cultural e científico da humanidade, promovendo uma formação que possibilite intervenção crítica e ativa na realidade social. A PHC desloca a discussão das técnicas para as finalidades, argumentando que o uso de qualquer recurso se justifica quando subordinado a objetivos emancipadores, que promovam a apropriação dos conteúdos mais desenvolvidos pela humanidade e a luta pela transformação radical da sociedade.</a:t>
            </a:r>
          </a:p>
          <a:p>
            <a:pPr algn="ctr"/>
            <a:endParaRPr lang="pt-BR" sz="1800" b="1" dirty="0">
              <a:solidFill>
                <a:srgbClr val="FF0000"/>
              </a:solidFill>
            </a:endParaRPr>
          </a:p>
          <a:p>
            <a:endParaRPr lang="pt-BR" dirty="0"/>
          </a:p>
        </p:txBody>
      </p:sp>
    </p:spTree>
    <p:extLst>
      <p:ext uri="{BB962C8B-B14F-4D97-AF65-F5344CB8AC3E}">
        <p14:creationId xmlns:p14="http://schemas.microsoft.com/office/powerpoint/2010/main" val="29287776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Texto 2">
            <a:extLst>
              <a:ext uri="{FF2B5EF4-FFF2-40B4-BE49-F238E27FC236}">
                <a16:creationId xmlns:a16="http://schemas.microsoft.com/office/drawing/2014/main" id="{A635FC3F-58EA-4EEC-A135-B26F800D2C61}"/>
              </a:ext>
            </a:extLst>
          </p:cNvPr>
          <p:cNvSpPr>
            <a:spLocks noGrp="1"/>
          </p:cNvSpPr>
          <p:nvPr>
            <p:ph type="body" sz="quarter" idx="10"/>
          </p:nvPr>
        </p:nvSpPr>
        <p:spPr>
          <a:xfrm>
            <a:off x="235814" y="349625"/>
            <a:ext cx="8672372" cy="5369857"/>
          </a:xfrm>
        </p:spPr>
        <p:txBody>
          <a:bodyPr>
            <a:normAutofit/>
          </a:bodyPr>
          <a:lstStyle/>
          <a:p>
            <a:r>
              <a:rPr lang="pt-BR" sz="1800" dirty="0"/>
              <a:t>Parte-se da compreensão de que a inovação pedagógica deve significar mudanças nas bases teóricas e nas finalidades da educação, e não a mera substituição de meios por outros supostamente mais eficientes. Também, propõe uma compreensão sobre o uso de técnicas e tecnologias a partir da PHC tendo em vista o âmbito das formas e dos conteúdos escolares.</a:t>
            </a:r>
          </a:p>
          <a:p>
            <a:r>
              <a:rPr lang="pt-BR" sz="1800" b="1" dirty="0">
                <a:solidFill>
                  <a:srgbClr val="FF0000"/>
                </a:solidFill>
              </a:rPr>
              <a:t>A hegemonia do neotecnicismo</a:t>
            </a:r>
            <a:r>
              <a:rPr lang="pt-BR" sz="1800" b="1" dirty="0">
                <a:solidFill>
                  <a:schemeClr val="bg1"/>
                </a:solidFill>
              </a:rPr>
              <a:t>:</a:t>
            </a:r>
          </a:p>
          <a:p>
            <a:r>
              <a:rPr lang="pt-BR" sz="1800" dirty="0"/>
              <a:t>Simbiose entre </a:t>
            </a:r>
            <a:r>
              <a:rPr lang="pt-BR" sz="1800" dirty="0" err="1"/>
              <a:t>Neoprodutivismo</a:t>
            </a:r>
            <a:r>
              <a:rPr lang="pt-BR" sz="1800" dirty="0"/>
              <a:t>, </a:t>
            </a:r>
            <a:r>
              <a:rPr lang="pt-BR" sz="1800" dirty="0" err="1"/>
              <a:t>Neoescolanovismo</a:t>
            </a:r>
            <a:r>
              <a:rPr lang="pt-BR" sz="1800" dirty="0"/>
              <a:t> e </a:t>
            </a:r>
            <a:r>
              <a:rPr lang="pt-BR" sz="1800" dirty="0" err="1"/>
              <a:t>Neoconstrutivismo</a:t>
            </a:r>
            <a:r>
              <a:rPr lang="pt-BR" sz="1800" dirty="0"/>
              <a:t>, assumindo-se novas roupagens e estratégias de controle, </a:t>
            </a:r>
            <a:r>
              <a:rPr lang="pt-BR" sz="1800" b="1" dirty="0"/>
              <a:t>adaptadas às exigências do capitalismo contemporâneo</a:t>
            </a:r>
            <a:r>
              <a:rPr lang="pt-BR" sz="1800" dirty="0"/>
              <a:t>, regido pela reestruturação produtiva, flexibilização, financeirização e globalização dos mercados, retomando o tecnicismo em novas bases, com centralidade das técnicas e tecnologias na organização do ambiente de aprendizagem voltado à construção de competências significativas, aplicáveis e úteis. Essa concepção se expressa por uma didática instrumental e prescritiva, que incorpora propostas como a Instrução Programada e a Engenharia da Instrução, e tem na avaliação dos resultados o principal meio para garantir eficiência e produtividade, materializando-se na </a:t>
            </a:r>
            <a:r>
              <a:rPr lang="pt-BR" sz="1800" b="1" dirty="0"/>
              <a:t>ênfase nos sistemas de avaliação.</a:t>
            </a:r>
          </a:p>
        </p:txBody>
      </p:sp>
    </p:spTree>
    <p:extLst>
      <p:ext uri="{BB962C8B-B14F-4D97-AF65-F5344CB8AC3E}">
        <p14:creationId xmlns:p14="http://schemas.microsoft.com/office/powerpoint/2010/main" val="22117397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Texto 2">
            <a:extLst>
              <a:ext uri="{FF2B5EF4-FFF2-40B4-BE49-F238E27FC236}">
                <a16:creationId xmlns:a16="http://schemas.microsoft.com/office/drawing/2014/main" id="{5B5842F6-1E16-4395-B8A4-D817B1A279E2}"/>
              </a:ext>
            </a:extLst>
          </p:cNvPr>
          <p:cNvSpPr>
            <a:spLocks noGrp="1"/>
          </p:cNvSpPr>
          <p:nvPr>
            <p:ph type="body" sz="quarter" idx="10"/>
          </p:nvPr>
        </p:nvSpPr>
        <p:spPr>
          <a:xfrm>
            <a:off x="283369" y="341833"/>
            <a:ext cx="8577262" cy="5162498"/>
          </a:xfrm>
        </p:spPr>
        <p:txBody>
          <a:bodyPr>
            <a:normAutofit lnSpcReduction="10000"/>
          </a:bodyPr>
          <a:lstStyle/>
          <a:p>
            <a:r>
              <a:rPr lang="pt-BR" dirty="0"/>
              <a:t>A luta contra a hegemonia do neotecnicismo exige a superação dessa concepção, </a:t>
            </a:r>
            <a:r>
              <a:rPr lang="pt-BR" b="1" dirty="0"/>
              <a:t>compreendendo a educação como processo de atualização histórico-cultural </a:t>
            </a:r>
            <a:r>
              <a:rPr lang="pt-BR" dirty="0"/>
              <a:t>orientado à inserção ativa dos sujeitos na prática social. </a:t>
            </a:r>
          </a:p>
          <a:p>
            <a:r>
              <a:rPr lang="pt-BR" dirty="0"/>
              <a:t>Nesse sentido, </a:t>
            </a:r>
            <a:r>
              <a:rPr lang="pt-BR" b="1" dirty="0"/>
              <a:t>busca-se superar tanto o poder ilusório das teorias não críticas quanto a impotência das teorias crítico-reprodutivistas</a:t>
            </a:r>
            <a:r>
              <a:rPr lang="pt-BR" dirty="0"/>
              <a:t>, conferindo aos educadores a possibilidade de um exercício real, ainda que limitado, de poder.</a:t>
            </a:r>
          </a:p>
          <a:p>
            <a:r>
              <a:rPr lang="pt-BR" dirty="0"/>
              <a:t>[...] superar tanto o poder ilusório (que caracteriza as teorias não-críticas) como a impotência (decorrente das teorias crítico-reprodutivistas), colocando nas mãos dos educadores uma arma de luta capaz de permitir-lhes o exercício de um poder real, ainda que limitado. (Saviani, 2008, </a:t>
            </a:r>
            <a:r>
              <a:rPr lang="pt-BR" dirty="0" err="1"/>
              <a:t>p.25</a:t>
            </a:r>
            <a:r>
              <a:rPr lang="pt-BR" dirty="0"/>
              <a:t>) </a:t>
            </a:r>
          </a:p>
        </p:txBody>
      </p:sp>
    </p:spTree>
    <p:extLst>
      <p:ext uri="{BB962C8B-B14F-4D97-AF65-F5344CB8AC3E}">
        <p14:creationId xmlns:p14="http://schemas.microsoft.com/office/powerpoint/2010/main" val="38904866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Texto 2">
            <a:extLst>
              <a:ext uri="{FF2B5EF4-FFF2-40B4-BE49-F238E27FC236}">
                <a16:creationId xmlns:a16="http://schemas.microsoft.com/office/drawing/2014/main" id="{0DD9608C-3114-48FC-9FC7-9AACC8CE4E78}"/>
              </a:ext>
            </a:extLst>
          </p:cNvPr>
          <p:cNvSpPr>
            <a:spLocks noGrp="1"/>
          </p:cNvSpPr>
          <p:nvPr>
            <p:ph type="body" sz="quarter" idx="10"/>
          </p:nvPr>
        </p:nvSpPr>
        <p:spPr>
          <a:xfrm>
            <a:off x="215003" y="436522"/>
            <a:ext cx="8577262" cy="4964420"/>
          </a:xfrm>
        </p:spPr>
        <p:txBody>
          <a:bodyPr>
            <a:noAutofit/>
          </a:bodyPr>
          <a:lstStyle/>
          <a:p>
            <a:r>
              <a:rPr lang="pt-BR" sz="1600" dirty="0"/>
              <a:t>A pedagogia histórico-crítica apresenta-se, portanto, como um projeto pedagógico revolucionário, fundamentado no materialismo histórico-dialético, cujo objetivo é romper com a subordinação da educação às exigências da ordem capitalista, reposicionando o trabalho educativo em favor da apropriação crítica do saber objetivo historicamente produzido pela humanidade. Como destaca Saviani (2008, p. 52): “uma pedagogia revolucionária centra-se na igualdade essencial entre os homens. Entende, porém, a igualdade em termos reais e não apenas formais”. Trata-se, assim, de uma pedagogia que, ao invés de rebaixar a educação escolar na perspectiva imediatista e pragmatista busca elevá-la à condição de mediação essencial para a emancipação das camadas populares. Ao </a:t>
            </a:r>
            <a:r>
              <a:rPr lang="pt-BR" sz="1600" b="1" dirty="0"/>
              <a:t>centrar-se na igualdade real entre os homens, </a:t>
            </a:r>
            <a:r>
              <a:rPr lang="pt-BR" sz="1600" dirty="0"/>
              <a:t>eleva a educação escolar à condição de mediação essencial para a emancipação das camadas populares, em oposição à perspectiva imediatista e pragmatista.</a:t>
            </a:r>
          </a:p>
          <a:p>
            <a:endParaRPr lang="pt-BR" sz="1600" dirty="0"/>
          </a:p>
          <a:p>
            <a:r>
              <a:rPr lang="pt-BR" sz="1600" dirty="0"/>
              <a:t>A organização </a:t>
            </a:r>
            <a:r>
              <a:rPr lang="pt-BR" sz="1600" dirty="0" err="1"/>
              <a:t>contra-hegemônica</a:t>
            </a:r>
            <a:r>
              <a:rPr lang="pt-BR" sz="1600" dirty="0"/>
              <a:t> da pedagogia histórico-crítica se evidencia na sua compreensão de que a escola não reproduz mecanicamente a ideologia dominante, podendo, contraditoriamente, fornecer às camadas populares o acesso ao conhecimento sistematizado, condição indispensável para a sua participação ativa na transformação social.</a:t>
            </a:r>
          </a:p>
        </p:txBody>
      </p:sp>
    </p:spTree>
    <p:extLst>
      <p:ext uri="{BB962C8B-B14F-4D97-AF65-F5344CB8AC3E}">
        <p14:creationId xmlns:p14="http://schemas.microsoft.com/office/powerpoint/2010/main" val="15146471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Texto 2">
            <a:extLst>
              <a:ext uri="{FF2B5EF4-FFF2-40B4-BE49-F238E27FC236}">
                <a16:creationId xmlns:a16="http://schemas.microsoft.com/office/drawing/2014/main" id="{747201A2-43BB-4A77-A79A-6E3132787F50}"/>
              </a:ext>
            </a:extLst>
          </p:cNvPr>
          <p:cNvSpPr>
            <a:spLocks noGrp="1"/>
          </p:cNvSpPr>
          <p:nvPr>
            <p:ph type="body" sz="quarter" idx="10"/>
          </p:nvPr>
        </p:nvSpPr>
        <p:spPr>
          <a:xfrm>
            <a:off x="283369" y="654424"/>
            <a:ext cx="8577262" cy="4765301"/>
          </a:xfrm>
        </p:spPr>
        <p:txBody>
          <a:bodyPr>
            <a:normAutofit fontScale="77500" lnSpcReduction="20000"/>
          </a:bodyPr>
          <a:lstStyle/>
          <a:p>
            <a:r>
              <a:rPr lang="pt-BR" sz="2300" dirty="0"/>
              <a:t>Numa acepção lógico-formal, a reprodução opõe-se à criação e à inovação. Nesse sentido, reproduzir seria manter algo sempre idêntico a si mesmo, não ocorrendo a transformação. Mas o conceito dialético de reprodução reflete o movimento contraditório da realidade e, assim, reproduzir significa tanto conservar o que existe como transformá-lo em algo distinto de si próprio. (Duarte, 2016, p. 12).</a:t>
            </a:r>
          </a:p>
          <a:p>
            <a:endParaRPr lang="pt-BR" sz="2300" dirty="0"/>
          </a:p>
          <a:p>
            <a:r>
              <a:rPr lang="pt-BR" sz="2300" dirty="0"/>
              <a:t>Por articular de forma radical a crítica às concepções pedagógicas dominantes e a proposição de uma prática educativa que coloque a transmissão-assimilação ativa do conhecimento no centro da ação escolar, vinculando-a a um projeto de transformação social, compreende-se que a pedagogia histórico-crítica se apresenta como uma concepção </a:t>
            </a:r>
            <a:r>
              <a:rPr lang="pt-BR" sz="2300" dirty="0" err="1"/>
              <a:t>contra-hegemônica</a:t>
            </a:r>
            <a:r>
              <a:rPr lang="pt-BR" sz="2300" dirty="0"/>
              <a:t> coerente com os anseios concretos dos sujeitos das camadas populares. Como observa Duarte (1993), a formação da individualidade </a:t>
            </a:r>
            <a:r>
              <a:rPr lang="pt-BR" sz="2300" dirty="0" err="1"/>
              <a:t>para-si</a:t>
            </a:r>
            <a:r>
              <a:rPr lang="pt-BR" sz="2300" dirty="0"/>
              <a:t> depende da apropriação e objetivação das produções culturais, o que confere ao trabalho educativo uma dimensão ontológica inalienável. Assim, a pedagogia histórico-crítica não apenas se opõe à hegemonia das pedagogias burguesas, mas propõe um horizonte alternativo de formação humana, baseado na universalização do saber sistematizado e na luta pela igualdade real e não apenas formal. </a:t>
            </a:r>
          </a:p>
          <a:p>
            <a:endParaRPr lang="pt-BR" dirty="0"/>
          </a:p>
        </p:txBody>
      </p:sp>
    </p:spTree>
    <p:extLst>
      <p:ext uri="{BB962C8B-B14F-4D97-AF65-F5344CB8AC3E}">
        <p14:creationId xmlns:p14="http://schemas.microsoft.com/office/powerpoint/2010/main" val="39080413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Texto 2">
            <a:extLst>
              <a:ext uri="{FF2B5EF4-FFF2-40B4-BE49-F238E27FC236}">
                <a16:creationId xmlns:a16="http://schemas.microsoft.com/office/drawing/2014/main" id="{859175B3-D0B4-3945-DFFE-2F6102BE42DC}"/>
              </a:ext>
            </a:extLst>
          </p:cNvPr>
          <p:cNvSpPr>
            <a:spLocks noGrp="1"/>
          </p:cNvSpPr>
          <p:nvPr>
            <p:ph type="body" sz="quarter" idx="10"/>
          </p:nvPr>
        </p:nvSpPr>
        <p:spPr>
          <a:xfrm>
            <a:off x="283369" y="239282"/>
            <a:ext cx="8577262" cy="5154805"/>
          </a:xfrm>
        </p:spPr>
        <p:txBody>
          <a:bodyPr>
            <a:normAutofit fontScale="85000" lnSpcReduction="20000"/>
          </a:bodyPr>
          <a:lstStyle/>
          <a:p>
            <a:r>
              <a:rPr lang="pt-BR" dirty="0"/>
              <a:t>Levando em consideração a compreensão dialética da realidade, em contraposição à lógica do mercado, que tende a restringir os conteúdos escolares à utilidade imediata e à formação para o trabalho alienado, a pedagogia histórico-crítica defende a universalização do acesso ao patrimônio cultural da humanidade. Galvão, Lavoura e Martins (2019, p. 139) explicitam essa perspectiva ao destacar que se trata de “orientar o agir do professor na apreensão das múltiplas determinações constitutivas da dinâmica, da </a:t>
            </a:r>
            <a:r>
              <a:rPr lang="pt-BR" dirty="0" err="1"/>
              <a:t>processualidade</a:t>
            </a:r>
            <a:r>
              <a:rPr lang="pt-BR" dirty="0"/>
              <a:t> e das contradições da relação entre o ensino e a aprendizagem”. </a:t>
            </a:r>
          </a:p>
          <a:p>
            <a:r>
              <a:rPr lang="pt-BR" dirty="0"/>
              <a:t>Fundamentando-se na perspectiva do materialismo histórico-dialético, reconhece, assim, que as relações educativas são atravessadas por contradições sociais, e, portanto, o trabalho didático-pedagógico não pode ser reduzido a uma técnica supostamente neutra ou a um conjunto de procedimentos metodológicos e recursos tecnológicos. Ao contrário, deve se orientar por um projeto político e pedagógico que busque a superação do modo de produção capitalista. Isso significa que a escola é um espaço de luta ideológica e política, e a prática docente é inseparável do compromisso com a emancipação humana. </a:t>
            </a:r>
          </a:p>
        </p:txBody>
      </p:sp>
    </p:spTree>
    <p:extLst>
      <p:ext uri="{BB962C8B-B14F-4D97-AF65-F5344CB8AC3E}">
        <p14:creationId xmlns:p14="http://schemas.microsoft.com/office/powerpoint/2010/main" val="14245449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D1DBB3F-001C-4861-A0EE-A8C4AD315ABA}"/>
              </a:ext>
            </a:extLst>
          </p:cNvPr>
          <p:cNvSpPr>
            <a:spLocks noGrp="1"/>
          </p:cNvSpPr>
          <p:nvPr>
            <p:ph type="title"/>
          </p:nvPr>
        </p:nvSpPr>
        <p:spPr>
          <a:xfrm>
            <a:off x="202940" y="143435"/>
            <a:ext cx="8576756" cy="1220826"/>
          </a:xfrm>
        </p:spPr>
        <p:txBody>
          <a:bodyPr>
            <a:normAutofit/>
          </a:bodyPr>
          <a:lstStyle/>
          <a:p>
            <a:r>
              <a:rPr lang="pt-BR" sz="2800" dirty="0"/>
              <a:t>Tecnologia e trabalho educativo a partir da pedagogia histórico-crítica</a:t>
            </a:r>
          </a:p>
        </p:txBody>
      </p:sp>
      <p:sp>
        <p:nvSpPr>
          <p:cNvPr id="3" name="Espaço Reservado para Texto 2">
            <a:extLst>
              <a:ext uri="{FF2B5EF4-FFF2-40B4-BE49-F238E27FC236}">
                <a16:creationId xmlns:a16="http://schemas.microsoft.com/office/drawing/2014/main" id="{0EA29292-24D8-4855-B501-BA6BA269AAEB}"/>
              </a:ext>
            </a:extLst>
          </p:cNvPr>
          <p:cNvSpPr>
            <a:spLocks noGrp="1"/>
          </p:cNvSpPr>
          <p:nvPr>
            <p:ph type="body" sz="quarter" idx="10"/>
          </p:nvPr>
        </p:nvSpPr>
        <p:spPr>
          <a:xfrm>
            <a:off x="283621" y="1588380"/>
            <a:ext cx="8577009" cy="4077314"/>
          </a:xfrm>
        </p:spPr>
        <p:txBody>
          <a:bodyPr>
            <a:normAutofit fontScale="55000" lnSpcReduction="20000"/>
          </a:bodyPr>
          <a:lstStyle/>
          <a:p>
            <a:r>
              <a:rPr lang="pt-BR" sz="2900" dirty="0"/>
              <a:t>A reflexão sobre tecnologia e trabalho educativo a partir da pedagogia histórico-crítica exige, desde o início, a articulação entre teoria da educação, finalidade social da escola e crítica ao caráter instrumentalista das chamadas inovações. A pedagogia histórico-crítica parte da finalidade da educação como promoção do “pleno desenvolvimento dos indivíduos visando assegurar sua inserção ativa e crítica na prática social” (Saviani, 2019, p. 218) e deve orientar a decisão pelo uso das técnicas e tecnologias pela possibilidade desses recursos no atendimento a essa finalidade. A discussão, nesse sentido, não deve se limitar aos meios (os dispositivos, as plataformas, os recursos digitais), mas aos fins educacionais. Ou seja: o lugar das técnicas e tecnologias na pedagogia histórico-crítica está subordinado às finalidades educacionais. </a:t>
            </a:r>
            <a:endParaRPr lang="pt-BR" sz="2900" dirty="0">
              <a:sym typeface="Wingdings" panose="05000000000000000000" pitchFamily="2" charset="2"/>
            </a:endParaRPr>
          </a:p>
          <a:p>
            <a:endParaRPr lang="pt-BR" sz="2900" dirty="0">
              <a:sym typeface="Wingdings" panose="05000000000000000000" pitchFamily="2" charset="2"/>
            </a:endParaRPr>
          </a:p>
          <a:p>
            <a:r>
              <a:rPr lang="pt-BR" sz="2900" dirty="0">
                <a:sym typeface="Wingdings" panose="05000000000000000000" pitchFamily="2" charset="2"/>
              </a:rPr>
              <a:t></a:t>
            </a:r>
            <a:r>
              <a:rPr lang="pt-BR" sz="2900" dirty="0"/>
              <a:t>Saviani (1981), ao problematizar a noção de inovação na filosofia da educação, distingue concepções que orientam diferentes leituras da “novidade pedagógica” e oferece, assim, um critério para compreender por que nem toda inovação é emancipadora.</a:t>
            </a:r>
            <a:r>
              <a:rPr lang="pt-BR" sz="2900" dirty="0">
                <a:sym typeface="Wingdings" panose="05000000000000000000" pitchFamily="2" charset="2"/>
              </a:rPr>
              <a:t> </a:t>
            </a:r>
            <a:r>
              <a:rPr lang="pt-BR" sz="2900" dirty="0"/>
              <a:t>Segundo o autor, inovar significa mudar as raízes, as bases teóricas e práticas e, quando fundamentada numa concepção dialética, coloca a educação a serviço dos anseios concretos das camadas populares. Em contraponto, a concepção analítica e o tecnicismo tendem a apresentar a inovação como mera substituição de formas por outras mais eficientes, descoladas das finalidades transformadoras</a:t>
            </a:r>
            <a:r>
              <a:rPr lang="pt-BR" dirty="0"/>
              <a:t>. </a:t>
            </a:r>
          </a:p>
        </p:txBody>
      </p:sp>
    </p:spTree>
    <p:extLst>
      <p:ext uri="{BB962C8B-B14F-4D97-AF65-F5344CB8AC3E}">
        <p14:creationId xmlns:p14="http://schemas.microsoft.com/office/powerpoint/2010/main" val="699430778"/>
      </p:ext>
    </p:extLst>
  </p:cSld>
  <p:clrMapOvr>
    <a:masterClrMapping/>
  </p:clrMapOvr>
</p:sld>
</file>

<file path=ppt/theme/theme1.xml><?xml version="1.0" encoding="utf-8"?>
<a:theme xmlns:a="http://schemas.openxmlformats.org/drawingml/2006/main" name="Tema do Office">
  <a:themeElements>
    <a:clrScheme name="Tema do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o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o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1251</TotalTime>
  <Words>2364</Words>
  <Application>Microsoft Office PowerPoint</Application>
  <PresentationFormat>Apresentação na tela (4:3)</PresentationFormat>
  <Paragraphs>42</Paragraphs>
  <Slides>13</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13</vt:i4>
      </vt:variant>
    </vt:vector>
  </HeadingPairs>
  <TitlesOfParts>
    <vt:vector size="18" baseType="lpstr">
      <vt:lpstr>Arial</vt:lpstr>
      <vt:lpstr>Calibri</vt:lpstr>
      <vt:lpstr>Calibri Light</vt:lpstr>
      <vt:lpstr>Wingdings</vt:lpstr>
      <vt:lpstr>Tema do Office</vt:lpstr>
      <vt:lpstr>Tecnologia e trabalho educativo: a pedagogia histórico-crítica frente à hegemonia do neotecnicismo</vt:lpstr>
      <vt:lpstr>Tecnologia a serviço de qual projeto de formação humana?</vt:lpstr>
      <vt:lpstr>Apresentação do PowerPoint</vt:lpstr>
      <vt:lpstr>Apresentação do PowerPoint</vt:lpstr>
      <vt:lpstr>Apresentação do PowerPoint</vt:lpstr>
      <vt:lpstr>Apresentação do PowerPoint</vt:lpstr>
      <vt:lpstr>Apresentação do PowerPoint</vt:lpstr>
      <vt:lpstr>Apresentação do PowerPoint</vt:lpstr>
      <vt:lpstr>Tecnologia e trabalho educativo a partir da pedagogia histórico-crítica</vt:lpstr>
      <vt:lpstr>Apresentação do PowerPoint</vt:lpstr>
      <vt:lpstr>Apresentação do PowerPoint</vt:lpstr>
      <vt:lpstr>Apresentação do PowerPoint</vt:lpstr>
      <vt:lpstr>Considerações finais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Conta da Microsoft</dc:creator>
  <cp:lastModifiedBy>Alaim</cp:lastModifiedBy>
  <cp:revision>122</cp:revision>
  <dcterms:created xsi:type="dcterms:W3CDTF">2025-07-15T20:39:59Z</dcterms:created>
  <dcterms:modified xsi:type="dcterms:W3CDTF">2026-01-25T12:25:35Z</dcterms:modified>
</cp:coreProperties>
</file>