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320" r:id="rId4"/>
    <p:sldId id="322" r:id="rId5"/>
    <p:sldId id="323" r:id="rId6"/>
    <p:sldId id="324" r:id="rId7"/>
    <p:sldId id="297" r:id="rId8"/>
    <p:sldId id="325" r:id="rId9"/>
    <p:sldId id="326" r:id="rId10"/>
    <p:sldId id="327" r:id="rId11"/>
    <p:sldId id="328" r:id="rId12"/>
    <p:sldId id="337" r:id="rId13"/>
    <p:sldId id="338" r:id="rId14"/>
    <p:sldId id="330" r:id="rId15"/>
    <p:sldId id="331" r:id="rId16"/>
    <p:sldId id="332" r:id="rId17"/>
    <p:sldId id="333" r:id="rId18"/>
    <p:sldId id="334" r:id="rId19"/>
    <p:sldId id="313" r:id="rId20"/>
    <p:sldId id="335" r:id="rId21"/>
    <p:sldId id="339" r:id="rId22"/>
    <p:sldId id="276" r:id="rId23"/>
    <p:sldId id="340" r:id="rId24"/>
    <p:sldId id="342" r:id="rId25"/>
    <p:sldId id="341" r:id="rId26"/>
    <p:sldId id="278" r:id="rId27"/>
    <p:sldId id="347" r:id="rId28"/>
    <p:sldId id="349" r:id="rId29"/>
    <p:sldId id="350" r:id="rId30"/>
    <p:sldId id="307" r:id="rId31"/>
    <p:sldId id="348" r:id="rId32"/>
    <p:sldId id="343" r:id="rId33"/>
    <p:sldId id="279" r:id="rId34"/>
    <p:sldId id="344" r:id="rId35"/>
    <p:sldId id="304" r:id="rId36"/>
    <p:sldId id="345" r:id="rId37"/>
    <p:sldId id="305" r:id="rId38"/>
    <p:sldId id="292" r:id="rId39"/>
    <p:sldId id="346" r:id="rId40"/>
    <p:sldId id="287" r:id="rId41"/>
    <p:sldId id="284" r:id="rId42"/>
    <p:sldId id="351" r:id="rId43"/>
    <p:sldId id="352" r:id="rId44"/>
    <p:sldId id="353" r:id="rId45"/>
    <p:sldId id="354" r:id="rId46"/>
    <p:sldId id="355" r:id="rId47"/>
    <p:sldId id="360" r:id="rId48"/>
    <p:sldId id="356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58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tângu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tângu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56" name="Retângu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tângu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tângu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tângu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orma liv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orma liv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orma liv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orma liv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orma liv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orma liv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orma liv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orma liv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orma liv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orma liv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orma liv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orma liv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tângu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tângu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tângu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ector reto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grpSp>
        <p:nvGrpSpPr>
          <p:cNvPr id="14" name="Gru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ector reto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ector reto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tângu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tângu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tângu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2321D3E-F125-4AC3-BB05-CD9D8A8DF1F3}" type="datetimeFigureOut">
              <a:rPr lang="pt-BR" smtClean="0"/>
              <a:pPr/>
              <a:t>12/03/2023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42DFA90-FDF6-4843-A878-019433F21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Obtenção de informação sobre o </a:t>
            </a:r>
            <a:r>
              <a:rPr lang="pt-BR" dirty="0" err="1"/>
              <a:t>fitoplâncton</a:t>
            </a:r>
            <a:r>
              <a:rPr lang="pt-BR" dirty="0"/>
              <a:t>: </a:t>
            </a:r>
            <a:br>
              <a:rPr lang="pt-BR" dirty="0"/>
            </a:br>
            <a:r>
              <a:rPr lang="pt-BR" sz="2800" dirty="0"/>
              <a:t>Amostragem,processamento, aparelhagem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Leonardo Rörig</a:t>
            </a:r>
          </a:p>
        </p:txBody>
      </p:sp>
      <p:pic>
        <p:nvPicPr>
          <p:cNvPr id="4" name="Picture 2" descr="http://pcwww.liv.ac.uk/earth/crozet/pictures/Crozex%20Photographs/Plankton%20samp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1414"/>
            <a:ext cx="2857520" cy="381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wildco.com/pctr/7854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1"/>
            <a:ext cx="3071834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osette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6980"/>
          <a:stretch>
            <a:fillRect/>
          </a:stretch>
        </p:blipFill>
        <p:spPr bwMode="auto">
          <a:xfrm>
            <a:off x="151542" y="210952"/>
            <a:ext cx="4564474" cy="643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63243"/>
          <a:stretch>
            <a:fillRect/>
          </a:stretch>
        </p:blipFill>
        <p:spPr bwMode="auto">
          <a:xfrm>
            <a:off x="4427984" y="1138020"/>
            <a:ext cx="4536828" cy="373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bombeamento</a:t>
            </a:r>
          </a:p>
        </p:txBody>
      </p:sp>
      <p:pic>
        <p:nvPicPr>
          <p:cNvPr id="7170" name="Picture 2" descr="http://projects.inweh.unu.edu/inweh/inweh/content/2261/IWLEARN/1st-international-workshop-on-guidelines-and-standards-for-ballast-water-sampling-1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913784"/>
            <a:ext cx="2809706" cy="1944216"/>
          </a:xfrm>
          <a:prstGeom prst="rect">
            <a:avLst/>
          </a:prstGeom>
          <a:noFill/>
        </p:spPr>
      </p:pic>
      <p:pic>
        <p:nvPicPr>
          <p:cNvPr id="7172" name="Picture 4" descr="http://www.marinebio.net/marinescience/01intro/toimg/deckspl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6652"/>
            <a:ext cx="3396522" cy="6264696"/>
          </a:xfrm>
          <a:prstGeom prst="rect">
            <a:avLst/>
          </a:prstGeom>
          <a:noFill/>
        </p:spPr>
      </p:pic>
      <p:pic>
        <p:nvPicPr>
          <p:cNvPr id="7174" name="Picture 6" descr="http://www.mdpi.com/marinedrugs/marinedrugs-11-03823/article_deploy/html/images/marinedrugs-11-03823-g008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84784"/>
            <a:ext cx="3816424" cy="325737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419872" y="5589240"/>
            <a:ext cx="175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Tanque de lastro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239" y="1772816"/>
            <a:ext cx="5479522" cy="408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2re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408855" cy="6286520"/>
          </a:xfrm>
          <a:prstGeom prst="rect">
            <a:avLst/>
          </a:prstGeom>
        </p:spPr>
      </p:pic>
      <p:pic>
        <p:nvPicPr>
          <p:cNvPr id="5" name="Imagem 4" descr="a2redeneust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66"/>
            <a:ext cx="3939723" cy="2724323"/>
          </a:xfrm>
          <a:prstGeom prst="rect">
            <a:avLst/>
          </a:prstGeom>
        </p:spPr>
      </p:pic>
      <p:pic>
        <p:nvPicPr>
          <p:cNvPr id="6" name="Picture 4" descr="equipment4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643314"/>
            <a:ext cx="3867152" cy="261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06375" y="90488"/>
            <a:ext cx="2978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/>
              <a:t>Redes de plâncton</a:t>
            </a:r>
          </a:p>
        </p:txBody>
      </p:sp>
      <p:pic>
        <p:nvPicPr>
          <p:cNvPr id="83971" name="Picture 3" descr="red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60833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2" name="Picture 6" descr="red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775" y="3733800"/>
            <a:ext cx="207962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3" name="Picture 8" descr="red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04800"/>
            <a:ext cx="23495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4" name="Picture 9" descr="red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" y="2362200"/>
            <a:ext cx="2390775" cy="444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5" name="Picture 10" descr="785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048000"/>
            <a:ext cx="3657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8135938" y="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L.Rörig - UNIVALI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88925" y="177800"/>
            <a:ext cx="50081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/>
              <a:t>Redes de plâncton e acessórios</a:t>
            </a:r>
          </a:p>
        </p:txBody>
      </p:sp>
      <p:pic>
        <p:nvPicPr>
          <p:cNvPr id="84995" name="Picture 3" descr="red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65163"/>
            <a:ext cx="4343400" cy="299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6" name="Picture 4" descr="red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85800"/>
            <a:ext cx="4419600" cy="298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7" name="Picture 5" descr="red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14800"/>
            <a:ext cx="6553200" cy="225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8" name="Picture 7" descr="zooplankton%20sampl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733800"/>
            <a:ext cx="198437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999" name="Text Box 8"/>
          <p:cNvSpPr txBox="1">
            <a:spLocks noChangeArrowheads="1"/>
          </p:cNvSpPr>
          <p:nvPr/>
        </p:nvSpPr>
        <p:spPr bwMode="auto">
          <a:xfrm>
            <a:off x="4186238" y="6019800"/>
            <a:ext cx="160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0"/>
              <a:t>Fluxômetro</a:t>
            </a:r>
          </a:p>
        </p:txBody>
      </p:sp>
      <p:sp>
        <p:nvSpPr>
          <p:cNvPr id="85000" name="Text Box 9"/>
          <p:cNvSpPr txBox="1">
            <a:spLocks noChangeArrowheads="1"/>
          </p:cNvSpPr>
          <p:nvPr/>
        </p:nvSpPr>
        <p:spPr bwMode="auto">
          <a:xfrm>
            <a:off x="5497513" y="609600"/>
            <a:ext cx="1817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0"/>
              <a:t>Redes Bongô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8135938" y="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L.Rörig - UNIVALI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2clinome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14290"/>
            <a:ext cx="5000660" cy="6450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88925" y="90716"/>
            <a:ext cx="3775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 err="1"/>
              <a:t>Amostradores</a:t>
            </a:r>
            <a:r>
              <a:rPr lang="pt-BR" sz="2800" dirty="0"/>
              <a:t> especiais</a:t>
            </a:r>
          </a:p>
        </p:txBody>
      </p:sp>
      <p:pic>
        <p:nvPicPr>
          <p:cNvPr id="86019" name="Picture 3" descr="20040505-cpr-berg-02-152153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214818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0" y="4214818"/>
            <a:ext cx="13144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0" dirty="0" err="1"/>
              <a:t>Continuous</a:t>
            </a:r>
            <a:r>
              <a:rPr lang="pt-BR" b="0" dirty="0"/>
              <a:t> </a:t>
            </a:r>
          </a:p>
          <a:p>
            <a:r>
              <a:rPr lang="pt-BR" b="0" dirty="0" err="1"/>
              <a:t>Plankton</a:t>
            </a:r>
            <a:r>
              <a:rPr lang="pt-BR" b="0" dirty="0"/>
              <a:t> </a:t>
            </a:r>
          </a:p>
          <a:p>
            <a:r>
              <a:rPr lang="pt-BR" b="0" dirty="0" err="1"/>
              <a:t>Recorder</a:t>
            </a:r>
            <a:endParaRPr lang="pt-BR" b="0" dirty="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135938" y="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L.Rörig - UNIVALI</a:t>
            </a:r>
          </a:p>
        </p:txBody>
      </p:sp>
      <p:pic>
        <p:nvPicPr>
          <p:cNvPr id="8" name="Imagem 7" descr="1_cpr_www.jpg"/>
          <p:cNvPicPr>
            <a:picLocks noChangeAspect="1"/>
          </p:cNvPicPr>
          <p:nvPr/>
        </p:nvPicPr>
        <p:blipFill>
          <a:blip r:embed="rId3" cstate="print"/>
          <a:srcRect t="33200"/>
          <a:stretch>
            <a:fillRect/>
          </a:stretch>
        </p:blipFill>
        <p:spPr>
          <a:xfrm>
            <a:off x="5220071" y="692696"/>
            <a:ext cx="3598139" cy="5616624"/>
          </a:xfrm>
          <a:prstGeom prst="rect">
            <a:avLst/>
          </a:prstGeom>
        </p:spPr>
      </p:pic>
      <p:pic>
        <p:nvPicPr>
          <p:cNvPr id="10" name="Picture 4" descr="http://lifeadrift.info/media/3293/diagram_cpr_487x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19199"/>
            <a:ext cx="4638675" cy="2209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http://www.sahfos.ac.uk/media/2327419/cprcoodinatexmeece%20webbm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420888"/>
            <a:ext cx="4572000" cy="4284922"/>
          </a:xfrm>
          <a:prstGeom prst="rect">
            <a:avLst/>
          </a:prstGeom>
          <a:noFill/>
        </p:spPr>
      </p:pic>
      <p:pic>
        <p:nvPicPr>
          <p:cNvPr id="6150" name="Picture 6" descr="http://oceanexplorer.noaa.gov/okeanos/explorations/ex1006/background/summary/media/cpr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12064"/>
            <a:ext cx="8748464" cy="756696"/>
          </a:xfrm>
        </p:spPr>
        <p:txBody>
          <a:bodyPr/>
          <a:lstStyle/>
          <a:p>
            <a:r>
              <a:rPr lang="pt-BR" sz="3200" dirty="0"/>
              <a:t>ANTES... Por quê estudar o </a:t>
            </a:r>
            <a:r>
              <a:rPr lang="pt-BR" sz="3200" dirty="0" err="1"/>
              <a:t>fitoplâncton</a:t>
            </a:r>
            <a:r>
              <a:rPr lang="pt-BR" sz="3200" dirty="0"/>
              <a:t>?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5400600"/>
          </a:xfrm>
        </p:spPr>
        <p:txBody>
          <a:bodyPr>
            <a:noAutofit/>
          </a:bodyPr>
          <a:lstStyle/>
          <a:p>
            <a:r>
              <a:rPr lang="pt-BR" sz="2100" dirty="0"/>
              <a:t>Produção primária: cerca de 50% da PP global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Fixação de CO2 - clima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Produção de O2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Produção de DMSO (chuva)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Cadeias tróficas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Ciclos biogeoquímicos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Ficotoxinas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 err="1"/>
              <a:t>Traçadores</a:t>
            </a:r>
            <a:r>
              <a:rPr lang="pt-BR" sz="2100" dirty="0"/>
              <a:t> e mudanças climáticas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Aquicultura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Biocombustíveis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Superalimentos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Bioindicação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pt-BR" sz="2100" dirty="0"/>
              <a:t>Biomoléculas</a:t>
            </a:r>
          </a:p>
          <a:p>
            <a:pPr lvl="1"/>
            <a:endParaRPr lang="pt-BR" sz="2100" dirty="0"/>
          </a:p>
          <a:p>
            <a:pPr lvl="1"/>
            <a:endParaRPr lang="pt-BR" sz="2100" dirty="0"/>
          </a:p>
          <a:p>
            <a:pPr lvl="1"/>
            <a:endParaRPr lang="pt-BR" sz="2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igur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8205165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582945" cy="560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04912"/>
            <a:ext cx="45910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0034" y="491568"/>
            <a:ext cx="85011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  <a:latin typeface="Arial"/>
              </a:rPr>
              <a:t>PRESERVAÇÃO DE AMOSTRAS:</a:t>
            </a:r>
          </a:p>
          <a:p>
            <a:endParaRPr lang="pt-BR" sz="2000" baseline="0" dirty="0">
              <a:latin typeface="Arial"/>
            </a:endParaRPr>
          </a:p>
          <a:p>
            <a:r>
              <a:rPr lang="pt-BR" sz="1050" baseline="0" dirty="0">
                <a:latin typeface="Arial"/>
                <a:sym typeface="GeographicSymbols"/>
              </a:rPr>
              <a:t> </a:t>
            </a:r>
            <a:r>
              <a:rPr lang="pt-BR" sz="2000" baseline="0" dirty="0">
                <a:latin typeface="Arial"/>
                <a:sym typeface="GeographicSymbols"/>
              </a:rPr>
              <a:t>Amostras vivas: baixa luz e temperatura </a:t>
            </a:r>
            <a:r>
              <a:rPr lang="pt-BR" sz="2000" baseline="0" dirty="0">
                <a:latin typeface="Arial"/>
                <a:sym typeface="Wingdings"/>
              </a:rPr>
              <a:t> isopor e gelo; baixar metabolismo e proliferação de bactérias.</a:t>
            </a:r>
          </a:p>
          <a:p>
            <a:endParaRPr lang="pt-BR" sz="2000" baseline="0" dirty="0">
              <a:latin typeface="Arial"/>
            </a:endParaRPr>
          </a:p>
          <a:p>
            <a:r>
              <a:rPr lang="pt-BR" sz="1050" baseline="0" dirty="0">
                <a:latin typeface="Arial"/>
                <a:sym typeface="GeographicSymbols"/>
              </a:rPr>
              <a:t> </a:t>
            </a:r>
            <a:r>
              <a:rPr lang="pt-BR" sz="2000" baseline="0" dirty="0">
                <a:latin typeface="Arial"/>
                <a:sym typeface="GeographicSymbols"/>
              </a:rPr>
              <a:t>Fixação de amostras:</a:t>
            </a:r>
          </a:p>
          <a:p>
            <a:r>
              <a:rPr lang="pt-BR" sz="2000" baseline="0" dirty="0">
                <a:latin typeface="Arial"/>
              </a:rPr>
              <a:t>		* formol x </a:t>
            </a:r>
            <a:r>
              <a:rPr lang="pt-BR" sz="2000" baseline="0" dirty="0" err="1">
                <a:latin typeface="Arial"/>
              </a:rPr>
              <a:t>lugol</a:t>
            </a:r>
            <a:r>
              <a:rPr lang="pt-BR" sz="2000" baseline="0" dirty="0">
                <a:latin typeface="Arial"/>
              </a:rPr>
              <a:t>: ácidos, básicos, neutros</a:t>
            </a:r>
          </a:p>
          <a:p>
            <a:endParaRPr lang="pt-BR" sz="2000" baseline="0" dirty="0">
              <a:latin typeface="Arial"/>
            </a:endParaRPr>
          </a:p>
          <a:p>
            <a:r>
              <a:rPr lang="pt-BR" sz="2000" baseline="0" dirty="0">
                <a:latin typeface="Arial"/>
              </a:rPr>
              <a:t>	</a:t>
            </a:r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Neutros mudando a ácido c/ o tempo: </a:t>
            </a:r>
          </a:p>
          <a:p>
            <a:r>
              <a:rPr lang="pt-BR" sz="2000" baseline="0" dirty="0">
                <a:latin typeface="Arial"/>
              </a:rPr>
              <a:t>		- sol. de formol (</a:t>
            </a:r>
            <a:r>
              <a:rPr lang="pt-BR" sz="2000" baseline="0" dirty="0" err="1">
                <a:latin typeface="Arial"/>
              </a:rPr>
              <a:t>HCHO</a:t>
            </a:r>
            <a:r>
              <a:rPr lang="pt-BR" sz="2000" baseline="0" dirty="0">
                <a:latin typeface="Arial"/>
              </a:rPr>
              <a:t>)</a:t>
            </a:r>
          </a:p>
          <a:p>
            <a:r>
              <a:rPr lang="pt-BR" sz="2000" baseline="0" dirty="0">
                <a:latin typeface="Arial"/>
              </a:rPr>
              <a:t>		- </a:t>
            </a:r>
            <a:r>
              <a:rPr lang="pt-BR" sz="2000" baseline="0" dirty="0" err="1">
                <a:latin typeface="Arial"/>
              </a:rPr>
              <a:t>lugol</a:t>
            </a:r>
            <a:r>
              <a:rPr lang="pt-BR" sz="2000" baseline="0" dirty="0">
                <a:latin typeface="Arial"/>
              </a:rPr>
              <a:t> (KI+I</a:t>
            </a:r>
            <a:r>
              <a:rPr lang="pt-BR" sz="2000" baseline="-25000" dirty="0">
                <a:latin typeface="Arial"/>
              </a:rPr>
              <a:t>2</a:t>
            </a:r>
            <a:r>
              <a:rPr lang="pt-BR" sz="2000" baseline="0" dirty="0">
                <a:latin typeface="Arial"/>
              </a:rPr>
              <a:t>)</a:t>
            </a:r>
          </a:p>
          <a:p>
            <a:r>
              <a:rPr lang="pt-BR" sz="2000" baseline="0" dirty="0">
                <a:latin typeface="Arial"/>
              </a:rPr>
              <a:t>	</a:t>
            </a:r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Neutros a levemente alcalinos: </a:t>
            </a:r>
          </a:p>
          <a:p>
            <a:r>
              <a:rPr lang="pt-BR" sz="2000" baseline="0" dirty="0">
                <a:latin typeface="Arial"/>
              </a:rPr>
              <a:t>		- sol. formol + </a:t>
            </a:r>
            <a:r>
              <a:rPr lang="pt-BR" sz="2000" baseline="0" dirty="0" err="1">
                <a:latin typeface="Arial"/>
              </a:rPr>
              <a:t>hexametilenotetramina</a:t>
            </a:r>
            <a:r>
              <a:rPr lang="pt-BR" sz="2000" baseline="0" dirty="0">
                <a:latin typeface="Arial"/>
              </a:rPr>
              <a:t>, bórax, Na</a:t>
            </a:r>
            <a:r>
              <a:rPr lang="pt-BR" sz="2000" baseline="-25000" dirty="0">
                <a:latin typeface="Arial"/>
              </a:rPr>
              <a:t>2</a:t>
            </a:r>
            <a:r>
              <a:rPr lang="pt-BR" sz="2000" baseline="0" dirty="0">
                <a:latin typeface="Arial"/>
              </a:rPr>
              <a:t>CO</a:t>
            </a:r>
            <a:r>
              <a:rPr lang="pt-BR" sz="2000" baseline="-25000" dirty="0">
                <a:latin typeface="Arial"/>
              </a:rPr>
              <a:t>3</a:t>
            </a:r>
            <a:endParaRPr lang="pt-BR" sz="2000" baseline="0" dirty="0">
              <a:latin typeface="Arial"/>
            </a:endParaRPr>
          </a:p>
          <a:p>
            <a:r>
              <a:rPr lang="pt-BR" sz="2000" baseline="0" dirty="0">
                <a:latin typeface="Arial"/>
              </a:rPr>
              <a:t>		- </a:t>
            </a:r>
            <a:r>
              <a:rPr lang="pt-BR" sz="2000" baseline="0" dirty="0" err="1">
                <a:latin typeface="Arial"/>
              </a:rPr>
              <a:t>lugol</a:t>
            </a:r>
            <a:r>
              <a:rPr lang="pt-BR" sz="2000" baseline="0" dirty="0">
                <a:latin typeface="Arial"/>
              </a:rPr>
              <a:t> + acetato de sódio</a:t>
            </a:r>
          </a:p>
          <a:p>
            <a:r>
              <a:rPr lang="pt-BR" sz="2000" baseline="0" dirty="0">
                <a:latin typeface="Arial"/>
              </a:rPr>
              <a:t>	</a:t>
            </a:r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Ácidos (+ duráveis, mas destroem CaCO</a:t>
            </a:r>
            <a:r>
              <a:rPr lang="pt-BR" sz="2000" baseline="-25000" dirty="0">
                <a:latin typeface="Arial"/>
                <a:sym typeface="Wingdings 2"/>
              </a:rPr>
              <a:t>3</a:t>
            </a:r>
            <a:r>
              <a:rPr lang="pt-BR" sz="2000" dirty="0">
                <a:latin typeface="Arial"/>
                <a:sym typeface="Wingdings 2"/>
              </a:rPr>
              <a:t>):</a:t>
            </a:r>
          </a:p>
          <a:p>
            <a:r>
              <a:rPr lang="pt-BR" sz="2000" baseline="0" dirty="0">
                <a:latin typeface="Arial"/>
              </a:rPr>
              <a:t>		- sol. formol + ácido acético</a:t>
            </a:r>
          </a:p>
          <a:p>
            <a:r>
              <a:rPr lang="pt-BR" sz="2000" baseline="0" dirty="0">
                <a:latin typeface="Arial"/>
              </a:rPr>
              <a:t>		- </a:t>
            </a:r>
            <a:r>
              <a:rPr lang="pt-BR" sz="2000" baseline="0" dirty="0" err="1">
                <a:latin typeface="Arial"/>
              </a:rPr>
              <a:t>lugol</a:t>
            </a:r>
            <a:r>
              <a:rPr lang="pt-BR" sz="2000" baseline="0" dirty="0">
                <a:latin typeface="Arial"/>
              </a:rPr>
              <a:t> + ácido acético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512064"/>
            <a:ext cx="8280920" cy="914400"/>
          </a:xfrm>
        </p:spPr>
        <p:txBody>
          <a:bodyPr/>
          <a:lstStyle/>
          <a:p>
            <a:r>
              <a:rPr lang="pt-BR" sz="2400" dirty="0"/>
              <a:t>Receitas para solução de </a:t>
            </a:r>
            <a:r>
              <a:rPr lang="pt-BR" sz="2400" dirty="0" err="1"/>
              <a:t>lugol</a:t>
            </a:r>
            <a:r>
              <a:rPr lang="pt-BR" sz="2400" dirty="0"/>
              <a:t> (ácido, alcalino e neutro) e formol neutro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842493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Ácido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Alcalino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Neutro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20g de iodeto de potássio (KI)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20g de iodeto de potássio (KI)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20g de iodeto de potássio (KI)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10g </a:t>
                      </a:r>
                      <a:r>
                        <a:rPr lang="pt-BR" baseline="0" dirty="0"/>
                        <a:t> de iodo (I</a:t>
                      </a:r>
                      <a:r>
                        <a:rPr lang="pt-BR" baseline="-25000" dirty="0"/>
                        <a:t>2</a:t>
                      </a:r>
                      <a:r>
                        <a:rPr lang="pt-BR" baseline="0" dirty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10g </a:t>
                      </a:r>
                      <a:r>
                        <a:rPr lang="pt-BR" baseline="0" dirty="0"/>
                        <a:t> de iodo (I</a:t>
                      </a:r>
                      <a:r>
                        <a:rPr lang="pt-BR" baseline="-25000" dirty="0"/>
                        <a:t>2</a:t>
                      </a:r>
                      <a:r>
                        <a:rPr lang="pt-BR" baseline="0" dirty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10g </a:t>
                      </a:r>
                      <a:r>
                        <a:rPr lang="pt-BR" baseline="0" dirty="0"/>
                        <a:t> de iodo (I</a:t>
                      </a:r>
                      <a:r>
                        <a:rPr lang="pt-BR" baseline="-25000" dirty="0"/>
                        <a:t>2</a:t>
                      </a:r>
                      <a:r>
                        <a:rPr lang="pt-BR" baseline="0" dirty="0"/>
                        <a:t>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 g de ácido acético concentrado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50g de acetato de sódio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200 mL de água destilada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200 mL de água destilada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200 mL de água destilada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524000" y="4797152"/>
          <a:ext cx="686442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4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Formol Neutro (filtrar</a:t>
                      </a:r>
                      <a:r>
                        <a:rPr lang="pt-BR" baseline="0" dirty="0"/>
                        <a:t> após uma semana para eliminar precipitados)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500 mL formaldeído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500 mL água</a:t>
                      </a:r>
                      <a:r>
                        <a:rPr lang="pt-BR" baseline="0" dirty="0"/>
                        <a:t> destilada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100 g </a:t>
                      </a:r>
                      <a:r>
                        <a:rPr lang="pt-BR" dirty="0" err="1"/>
                        <a:t>hexametilenotetramida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pH 7,3 – 7,9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2E3B7-5F3E-4CF3-ABD9-7EA4E3AD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1E80D4-1DA3-4FF2-8909-36CBAD242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25EAEA-C422-421A-BB98-DD6890A0D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43000" r="38188" b="26200"/>
          <a:stretch/>
        </p:blipFill>
        <p:spPr>
          <a:xfrm>
            <a:off x="744084" y="1783560"/>
            <a:ext cx="7920982" cy="29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6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910" y="677363"/>
            <a:ext cx="81439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baseline="0" dirty="0">
              <a:solidFill>
                <a:srgbClr val="FFFF00"/>
              </a:solidFill>
              <a:latin typeface="Arial"/>
            </a:endParaRPr>
          </a:p>
          <a:p>
            <a:endParaRPr lang="pt-BR" sz="2400" dirty="0">
              <a:solidFill>
                <a:srgbClr val="FFFF00"/>
              </a:solidFill>
              <a:latin typeface="Arial"/>
            </a:endParaRPr>
          </a:p>
          <a:p>
            <a:endParaRPr lang="pt-BR" sz="2400" dirty="0">
              <a:solidFill>
                <a:srgbClr val="FFFF00"/>
              </a:solidFill>
              <a:latin typeface="Arial"/>
            </a:endParaRPr>
          </a:p>
          <a:p>
            <a:r>
              <a:rPr lang="pt-BR" sz="2400" dirty="0">
                <a:solidFill>
                  <a:srgbClr val="FFFF00"/>
                </a:solidFill>
                <a:latin typeface="Arial"/>
              </a:rPr>
              <a:t>Formol x </a:t>
            </a:r>
            <a:r>
              <a:rPr lang="pt-BR" sz="2400" dirty="0" err="1">
                <a:solidFill>
                  <a:srgbClr val="FFFF00"/>
                </a:solidFill>
                <a:latin typeface="Arial"/>
              </a:rPr>
              <a:t>Lugol</a:t>
            </a:r>
            <a:r>
              <a:rPr lang="pt-BR" sz="2400" dirty="0">
                <a:solidFill>
                  <a:srgbClr val="FFFF00"/>
                </a:solidFill>
                <a:latin typeface="Arial"/>
              </a:rPr>
              <a:t>:</a:t>
            </a:r>
          </a:p>
          <a:p>
            <a:endParaRPr lang="pt-BR" sz="2400" baseline="0" dirty="0">
              <a:solidFill>
                <a:srgbClr val="FFFF00"/>
              </a:solidFill>
              <a:latin typeface="Arial"/>
            </a:endParaRPr>
          </a:p>
          <a:p>
            <a:r>
              <a:rPr lang="pt-BR" sz="2400" baseline="0" dirty="0">
                <a:latin typeface="Arial"/>
              </a:rPr>
              <a:t>- Áreas neríticas externas; c/ dinoflagelados </a:t>
            </a:r>
            <a:r>
              <a:rPr lang="pt-BR" sz="2400" baseline="0" dirty="0" err="1">
                <a:latin typeface="Arial"/>
              </a:rPr>
              <a:t>tecados</a:t>
            </a:r>
            <a:r>
              <a:rPr lang="pt-BR" sz="2400" baseline="0" dirty="0">
                <a:latin typeface="Arial"/>
              </a:rPr>
              <a:t> e diatomáceas:</a:t>
            </a:r>
          </a:p>
          <a:p>
            <a:pPr algn="ctr"/>
            <a:r>
              <a:rPr lang="pt-BR" sz="2400" dirty="0">
                <a:latin typeface="Arial"/>
              </a:rPr>
              <a:t>formol ácido</a:t>
            </a:r>
          </a:p>
          <a:p>
            <a:pPr algn="ctr"/>
            <a:endParaRPr lang="pt-BR" sz="2400" dirty="0">
              <a:latin typeface="Arial"/>
            </a:endParaRPr>
          </a:p>
          <a:p>
            <a:r>
              <a:rPr lang="pt-BR" sz="2400" baseline="0" dirty="0">
                <a:latin typeface="Arial"/>
              </a:rPr>
              <a:t>- Áreas tropicais c/ </a:t>
            </a:r>
            <a:r>
              <a:rPr lang="pt-BR" sz="2400" baseline="0" dirty="0" err="1">
                <a:latin typeface="Arial"/>
              </a:rPr>
              <a:t>cocolitoforídeos</a:t>
            </a:r>
            <a:r>
              <a:rPr lang="pt-BR" sz="2400" baseline="0" dirty="0">
                <a:latin typeface="Arial"/>
              </a:rPr>
              <a:t> (CaCO</a:t>
            </a:r>
            <a:r>
              <a:rPr lang="pt-BR" sz="2400" baseline="-25000" dirty="0">
                <a:latin typeface="Arial"/>
              </a:rPr>
              <a:t>3</a:t>
            </a:r>
            <a:r>
              <a:rPr lang="pt-BR" sz="2400" baseline="0" dirty="0">
                <a:latin typeface="Arial"/>
              </a:rPr>
              <a:t>):</a:t>
            </a:r>
          </a:p>
          <a:p>
            <a:pPr algn="ctr"/>
            <a:r>
              <a:rPr lang="pt-BR" sz="2400" dirty="0">
                <a:latin typeface="Arial"/>
              </a:rPr>
              <a:t>formol neutro</a:t>
            </a:r>
          </a:p>
          <a:p>
            <a:pPr algn="ctr"/>
            <a:endParaRPr lang="pt-BR" sz="2400" dirty="0">
              <a:latin typeface="Arial"/>
            </a:endParaRPr>
          </a:p>
          <a:p>
            <a:r>
              <a:rPr lang="pt-BR" sz="2400" baseline="0" dirty="0">
                <a:latin typeface="Arial"/>
              </a:rPr>
              <a:t>- Áreas costeiras c/ flagelados </a:t>
            </a:r>
            <a:r>
              <a:rPr lang="pt-BR" sz="2400" baseline="0" dirty="0" err="1">
                <a:latin typeface="Arial"/>
              </a:rPr>
              <a:t>atecados</a:t>
            </a:r>
            <a:r>
              <a:rPr lang="pt-BR" sz="2400" baseline="0" dirty="0">
                <a:latin typeface="Arial"/>
              </a:rPr>
              <a:t>:</a:t>
            </a:r>
          </a:p>
          <a:p>
            <a:pPr algn="ctr"/>
            <a:r>
              <a:rPr lang="pt-BR" sz="2400" dirty="0" err="1">
                <a:latin typeface="Arial"/>
              </a:rPr>
              <a:t>lugol</a:t>
            </a:r>
            <a:r>
              <a:rPr lang="pt-BR" sz="2400" dirty="0">
                <a:latin typeface="Arial"/>
              </a:rPr>
              <a:t> ácido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786" y="797511"/>
            <a:ext cx="8001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/>
              </a:rPr>
              <a:t>Quantificação:</a:t>
            </a:r>
          </a:p>
          <a:p>
            <a:endParaRPr lang="pt-BR" sz="2400" baseline="0" dirty="0">
              <a:latin typeface="Arial"/>
            </a:endParaRP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Arial"/>
              </a:rPr>
              <a:t>Câmaras de Neubauer e </a:t>
            </a:r>
            <a:r>
              <a:rPr lang="pt-BR" sz="2400" dirty="0" err="1">
                <a:latin typeface="Arial"/>
              </a:rPr>
              <a:t>Sedgewick</a:t>
            </a:r>
            <a:r>
              <a:rPr lang="pt-BR" sz="2400" dirty="0">
                <a:latin typeface="Arial"/>
              </a:rPr>
              <a:t>-Rafter: recomendadas para amostras muito densas de cultivos ou florações.</a:t>
            </a:r>
          </a:p>
          <a:p>
            <a:pPr marL="342900" indent="-342900" algn="just">
              <a:buFontTx/>
              <a:buChar char="-"/>
            </a:pPr>
            <a:endParaRPr lang="pt-BR" sz="2400" dirty="0">
              <a:latin typeface="Arial"/>
            </a:endParaRP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Arial"/>
              </a:rPr>
              <a:t>Método </a:t>
            </a:r>
            <a:r>
              <a:rPr lang="pt-BR" sz="2400" baseline="0" dirty="0">
                <a:latin typeface="Arial"/>
              </a:rPr>
              <a:t>de </a:t>
            </a:r>
            <a:r>
              <a:rPr lang="pt-BR" sz="2400" baseline="0" dirty="0" err="1">
                <a:latin typeface="Arial"/>
              </a:rPr>
              <a:t>Utermöhl</a:t>
            </a:r>
            <a:r>
              <a:rPr lang="pt-BR" sz="2400" baseline="0" dirty="0">
                <a:latin typeface="Arial"/>
              </a:rPr>
              <a:t>: sedimentação em câmaras e contagem em microscópio invertido - recomendado para amostras ambientais e pouco densas.</a:t>
            </a:r>
          </a:p>
          <a:p>
            <a:pPr algn="just"/>
            <a:endParaRPr lang="pt-BR" sz="2400" baseline="0" dirty="0">
              <a:latin typeface="Arial"/>
            </a:endParaRPr>
          </a:p>
          <a:p>
            <a:pPr algn="just"/>
            <a:r>
              <a:rPr lang="pt-BR" sz="2400" baseline="0" dirty="0">
                <a:latin typeface="Arial"/>
              </a:rPr>
              <a:t>-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136" y="1773936"/>
            <a:ext cx="7772400" cy="4572000"/>
          </a:xfrm>
        </p:spPr>
        <p:txBody>
          <a:bodyPr/>
          <a:lstStyle/>
          <a:p>
            <a:r>
              <a:rPr lang="pt-BR" dirty="0"/>
              <a:t>Neubauer/</a:t>
            </a:r>
            <a:r>
              <a:rPr lang="pt-BR" dirty="0" err="1"/>
              <a:t>hematocitômetro</a:t>
            </a:r>
            <a:endParaRPr lang="pt-B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6629"/>
          <a:stretch/>
        </p:blipFill>
        <p:spPr bwMode="auto">
          <a:xfrm>
            <a:off x="5796136" y="765806"/>
            <a:ext cx="3220672" cy="532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806ECDB-7858-4947-870C-523977900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63171"/>
          <a:stretch/>
        </p:blipFill>
        <p:spPr bwMode="auto">
          <a:xfrm>
            <a:off x="999400" y="2564904"/>
            <a:ext cx="4176464" cy="40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5717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48EE1-E623-4F55-80A7-CF748BB8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A5E9D-7861-4089-8E65-326A33FCD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83560"/>
            <a:ext cx="4953744" cy="4572000"/>
          </a:xfrm>
        </p:spPr>
        <p:txBody>
          <a:bodyPr/>
          <a:lstStyle/>
          <a:p>
            <a:r>
              <a:rPr lang="pt-BR" dirty="0"/>
              <a:t>Cada lado tem 9 quadrados de 1 mm cada.</a:t>
            </a:r>
          </a:p>
          <a:p>
            <a:r>
              <a:rPr lang="pt-BR" dirty="0"/>
              <a:t>Altura de amostra sob a lamínula: 0,1 </a:t>
            </a:r>
            <a:r>
              <a:rPr lang="pt-BR" dirty="0" err="1"/>
              <a:t>mL</a:t>
            </a:r>
            <a:r>
              <a:rPr lang="pt-BR" dirty="0"/>
              <a:t>.</a:t>
            </a:r>
          </a:p>
          <a:p>
            <a:r>
              <a:rPr lang="pt-BR" dirty="0"/>
              <a:t>Volume sobre esses quadrados é de 0,0009 </a:t>
            </a:r>
            <a:r>
              <a:rPr lang="pt-BR" dirty="0" err="1"/>
              <a:t>mL</a:t>
            </a:r>
            <a:r>
              <a:rPr lang="pt-BR" dirty="0"/>
              <a:t> (0,9 mm</a:t>
            </a:r>
            <a:r>
              <a:rPr lang="pt-BR" baseline="30000" dirty="0"/>
              <a:t>3</a:t>
            </a:r>
            <a:r>
              <a:rPr lang="pt-BR" dirty="0"/>
              <a:t>).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75602F-1108-4510-A370-BB36A4C71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63171"/>
          <a:stretch/>
        </p:blipFill>
        <p:spPr bwMode="auto">
          <a:xfrm>
            <a:off x="6012160" y="536040"/>
            <a:ext cx="2780512" cy="267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34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254C5-7974-4661-A382-F9B215D8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D44024-CCCC-41A1-A89B-3B05F86CE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8D0C07-EF82-46FB-B94A-30B2D59C6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30400" r="57875" b="24801"/>
          <a:stretch/>
        </p:blipFill>
        <p:spPr>
          <a:xfrm>
            <a:off x="1115615" y="1268760"/>
            <a:ext cx="599916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438" y="503709"/>
            <a:ext cx="90011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Arial"/>
                <a:sym typeface="Monotype Sorts"/>
              </a:rPr>
              <a:t> Exemplos de estratégias clássicas de amostragem:</a:t>
            </a:r>
          </a:p>
          <a:p>
            <a:endParaRPr lang="pt-BR" dirty="0">
              <a:latin typeface="Arial"/>
            </a:endParaRP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randômica simples (tábua de Nos. aleatórios);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randômica estratificada (inclui estratos com homogeneidade interna);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em agrupamento (p.ex.: </a:t>
            </a:r>
            <a:r>
              <a:rPr lang="pt-BR" sz="2000" dirty="0">
                <a:latin typeface="Arial"/>
                <a:sym typeface="Symbol"/>
              </a:rPr>
              <a:t>s praias abrigadas: podem ter alta variabilidade interna mas têm processos semelhantes entre si);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sistemática (redes amostrais periódicas, monitoramento);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em </a:t>
            </a:r>
            <a:r>
              <a:rPr lang="pt-BR" sz="2000" dirty="0" err="1">
                <a:latin typeface="Arial"/>
                <a:sym typeface="Wingdings 2"/>
              </a:rPr>
              <a:t>transecto</a:t>
            </a:r>
            <a:r>
              <a:rPr lang="pt-BR" sz="2000" dirty="0">
                <a:latin typeface="Arial"/>
                <a:sym typeface="Wingdings 2"/>
              </a:rPr>
              <a:t> de gradiente (p.ex.: do litoral ao </a:t>
            </a:r>
            <a:r>
              <a:rPr lang="pt-BR" sz="2000" dirty="0" err="1">
                <a:latin typeface="Arial"/>
                <a:sym typeface="Wingdings 2"/>
              </a:rPr>
              <a:t>pelagial</a:t>
            </a:r>
            <a:r>
              <a:rPr lang="pt-BR" sz="2000" dirty="0">
                <a:latin typeface="Arial"/>
                <a:sym typeface="Wingdings 2"/>
              </a:rPr>
              <a:t>);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Amostragens integradas na coluna de água;</a:t>
            </a:r>
          </a:p>
          <a:p>
            <a:r>
              <a:rPr lang="pt-BR" dirty="0">
                <a:latin typeface="Arial"/>
                <a:sym typeface="Wingdings 2"/>
              </a:rPr>
              <a:t></a:t>
            </a:r>
            <a:r>
              <a:rPr lang="pt-BR" sz="2000" dirty="0">
                <a:latin typeface="Arial"/>
                <a:sym typeface="Wingdings 2"/>
              </a:rPr>
              <a:t>Amostragem de regressão: uso de variáveis altamente correlacionadas.</a:t>
            </a:r>
          </a:p>
          <a:p>
            <a:r>
              <a:rPr lang="pt-BR" sz="2000" baseline="0" dirty="0">
                <a:latin typeface="Arial"/>
              </a:rPr>
              <a:t> p.ex.: clorofila </a:t>
            </a:r>
            <a:r>
              <a:rPr lang="pt-BR" sz="2000" i="1" baseline="0" dirty="0">
                <a:latin typeface="Arial"/>
              </a:rPr>
              <a:t>a e células de </a:t>
            </a:r>
            <a:r>
              <a:rPr lang="pt-BR" sz="2000" i="1" baseline="0" dirty="0" err="1">
                <a:latin typeface="Arial"/>
              </a:rPr>
              <a:t>fitoplâncton</a:t>
            </a:r>
            <a:r>
              <a:rPr lang="pt-BR" sz="2000" i="1" baseline="0" dirty="0">
                <a:latin typeface="Arial"/>
              </a:rPr>
              <a:t>:</a:t>
            </a:r>
            <a:endParaRPr lang="pt-BR" i="1" baseline="0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Sedgewick</a:t>
            </a:r>
            <a:r>
              <a:rPr lang="pt-BR" dirty="0"/>
              <a:t>-Rafter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06891"/>
            <a:ext cx="2808312" cy="66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1123479250S50,51,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641" y="2637896"/>
            <a:ext cx="3200400" cy="265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BE4E7-7AF4-4612-8156-6A1B8169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0A7987-4F5B-4F33-8463-0B75846D8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7AAC43-4025-45AF-A77B-BF8C59898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9201" r="59450" b="11111"/>
          <a:stretch/>
        </p:blipFill>
        <p:spPr>
          <a:xfrm>
            <a:off x="1691680" y="518900"/>
            <a:ext cx="5529808" cy="60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1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7771E-D75B-4008-A603-7F3AC0EE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63C5D4-4AA6-44C3-87AD-F9B2C73C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B27895-1972-4844-AD80-36DB7F7F5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18009" r="44488" b="11111"/>
          <a:stretch/>
        </p:blipFill>
        <p:spPr>
          <a:xfrm rot="5400000">
            <a:off x="2166420" y="141573"/>
            <a:ext cx="5048519" cy="73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7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micro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142984"/>
            <a:ext cx="4491814" cy="427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6" name="Picture 6" descr="plac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88576"/>
            <a:ext cx="3560440" cy="300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135938" y="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L.Rörig - UNIVALI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5B9B053-61B2-4B41-8D94-9BD51FD16E47}"/>
              </a:ext>
            </a:extLst>
          </p:cNvPr>
          <p:cNvSpPr txBox="1"/>
          <p:nvPr/>
        </p:nvSpPr>
        <p:spPr>
          <a:xfrm>
            <a:off x="323528" y="332656"/>
            <a:ext cx="3732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Método de </a:t>
            </a:r>
            <a:r>
              <a:rPr lang="pt-BR" sz="3200" dirty="0" err="1"/>
              <a:t>Utermöhl</a:t>
            </a:r>
            <a:endParaRPr lang="pt-BR" sz="3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8D49-B88B-46C6-807C-C9FC9DFE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DE297D-AD4A-486C-8B26-FCB8B2B5A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78EDF4-D694-4052-B0C7-828AE7A6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6401" r="32675" b="8001"/>
          <a:stretch/>
        </p:blipFill>
        <p:spPr>
          <a:xfrm>
            <a:off x="914400" y="332656"/>
            <a:ext cx="768352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1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4340" name="Picture 4" descr="http://www.hydrobios.de/uploads/pics/kombi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7" y="188640"/>
            <a:ext cx="4176465" cy="3549996"/>
          </a:xfrm>
          <a:prstGeom prst="rect">
            <a:avLst/>
          </a:prstGeom>
          <a:noFill/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524000" y="4581128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Volume da câmara (mL)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Altura aproximada da câmara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de sedimentação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95537" y="3801234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Tempos de sedimentação recomendados para amostras preservadas com </a:t>
            </a:r>
            <a:r>
              <a:rPr lang="pt-BR" sz="2000" b="1" dirty="0" err="1"/>
              <a:t>lugol</a:t>
            </a:r>
            <a:r>
              <a:rPr lang="pt-BR" sz="2000" b="1" dirty="0"/>
              <a:t>, no método de </a:t>
            </a:r>
            <a:r>
              <a:rPr lang="pt-BR" sz="2000" b="1" dirty="0" err="1"/>
              <a:t>Utermöhl</a:t>
            </a:r>
            <a:endParaRPr lang="pt-BR" sz="20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8331B-46A3-4688-A7E7-1C81558A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F3B75D-D864-41DB-A9F2-11239D6B6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00269C-38F1-4FBE-A67E-911F1FBE6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41599" r="25588" b="17801"/>
          <a:stretch/>
        </p:blipFill>
        <p:spPr>
          <a:xfrm>
            <a:off x="1979712" y="1388726"/>
            <a:ext cx="5497067" cy="346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6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408" y="0"/>
            <a:ext cx="4339183" cy="631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922" y="1119406"/>
            <a:ext cx="6627438" cy="408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5987" y="5517232"/>
            <a:ext cx="47720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7E36C2-3AF8-4582-BE61-9BFB55365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t="31800" r="24801" b="17800"/>
          <a:stretch/>
        </p:blipFill>
        <p:spPr>
          <a:xfrm>
            <a:off x="1187624" y="692696"/>
            <a:ext cx="554461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7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28596" y="2143114"/>
          <a:ext cx="8358250" cy="45005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6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Processo</a:t>
                      </a:r>
                      <a:endParaRPr lang="pt-BR" sz="1400" dirty="0"/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Tamanho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Separação entre amostras</a:t>
                      </a:r>
                      <a:endParaRPr lang="pt-BR" sz="1400" dirty="0"/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horizontal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vertical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temporal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err="1"/>
                        <a:t>Ressurgências</a:t>
                      </a:r>
                      <a:endParaRPr lang="pt-B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100 - 1000 km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10 - 100 km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10 - 50 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100 dias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Áreas Costeiras</a:t>
                      </a:r>
                      <a:endParaRPr lang="pt-B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10 - 100 km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1 - 10 km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1 - 10 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 dias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Marés Vermelhas, Poluição</a:t>
                      </a:r>
                      <a:endParaRPr lang="pt-B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1 - 10 km</a:t>
                      </a:r>
                      <a:endParaRPr lang="pt-B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100 m - 1 km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0,1 - 1 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0,1 - 1 dia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Microdistribuição</a:t>
                      </a:r>
                      <a:endParaRPr lang="pt-B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100 m - 1 km</a:t>
                      </a:r>
                      <a:endParaRPr lang="pt-B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10 - 100 m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0,01 - 0,1 m</a:t>
                      </a:r>
                      <a:endParaRPr lang="pt-B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0,01 - 0,1 dia</a:t>
                      </a:r>
                      <a:endParaRPr lang="pt-B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487"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0" y="0"/>
            <a:ext cx="89297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FF00"/>
                </a:solidFill>
                <a:latin typeface="Arial"/>
                <a:sym typeface="Wingdings"/>
              </a:rPr>
              <a:t>OBSERVAÇÕES IMPORTANTES:</a:t>
            </a:r>
          </a:p>
          <a:p>
            <a:r>
              <a:rPr lang="pt-BR" baseline="0" dirty="0">
                <a:latin typeface="Arial"/>
              </a:rPr>
              <a:t>	</a:t>
            </a:r>
          </a:p>
          <a:p>
            <a:r>
              <a:rPr lang="pt-BR" sz="1400" dirty="0">
                <a:latin typeface="Arial"/>
              </a:rPr>
              <a:t>	</a:t>
            </a:r>
            <a:r>
              <a:rPr lang="pt-BR" sz="1400" baseline="0" dirty="0">
                <a:latin typeface="Arial"/>
              </a:rPr>
              <a:t>- Transição ambiental: intensificar amostragens</a:t>
            </a:r>
          </a:p>
          <a:p>
            <a:r>
              <a:rPr lang="pt-BR" sz="1400" baseline="0" dirty="0">
                <a:latin typeface="Arial"/>
              </a:rPr>
              <a:t>	- Amostras mais ricas: intensificar amostragens</a:t>
            </a:r>
          </a:p>
          <a:p>
            <a:r>
              <a:rPr lang="pt-BR" sz="1400" baseline="0" dirty="0">
                <a:latin typeface="Arial"/>
              </a:rPr>
              <a:t>	- Critérios para profundidade de amostragem </a:t>
            </a:r>
            <a:r>
              <a:rPr lang="pt-BR" sz="1400" baseline="0" dirty="0">
                <a:latin typeface="Arial"/>
                <a:sym typeface="Wingdings"/>
              </a:rPr>
              <a:t> luz (K)</a:t>
            </a:r>
          </a:p>
          <a:p>
            <a:r>
              <a:rPr lang="pt-BR" sz="1400" baseline="0" dirty="0">
                <a:latin typeface="Arial"/>
              </a:rPr>
              <a:t>	- Tomar dados colaterais para correlações</a:t>
            </a:r>
          </a:p>
          <a:p>
            <a:r>
              <a:rPr lang="pt-BR" sz="1400" dirty="0">
                <a:latin typeface="Arial"/>
              </a:rPr>
              <a:t>		</a:t>
            </a:r>
          </a:p>
          <a:p>
            <a:r>
              <a:rPr lang="pt-BR" sz="1400" dirty="0">
                <a:latin typeface="Arial"/>
              </a:rPr>
              <a:t>Exemplo:</a:t>
            </a:r>
            <a:r>
              <a:rPr lang="pt-BR" sz="1400" baseline="0" dirty="0">
                <a:latin typeface="Arial"/>
              </a:rPr>
              <a:t>	- Intensidade amostral:</a:t>
            </a:r>
          </a:p>
          <a:p>
            <a:endParaRPr lang="pt-BR" baseline="0" dirty="0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1BB66C-DED0-4BB6-AD2B-064658E8ED88}"/>
              </a:ext>
            </a:extLst>
          </p:cNvPr>
          <p:cNvSpPr txBox="1"/>
          <p:nvPr/>
        </p:nvSpPr>
        <p:spPr>
          <a:xfrm>
            <a:off x="3059832" y="2659559"/>
            <a:ext cx="2748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PHYTOPIA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643966" cy="421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BEB9C5C-65EE-4489-9DAC-54F0AA8AD5AA}"/>
              </a:ext>
            </a:extLst>
          </p:cNvPr>
          <p:cNvSpPr txBox="1"/>
          <p:nvPr/>
        </p:nvSpPr>
        <p:spPr>
          <a:xfrm>
            <a:off x="467544" y="404664"/>
            <a:ext cx="3348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zooplâncton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7FA479-FC96-4405-85BD-8EFE0724D28D}"/>
              </a:ext>
            </a:extLst>
          </p:cNvPr>
          <p:cNvSpPr txBox="1"/>
          <p:nvPr/>
        </p:nvSpPr>
        <p:spPr>
          <a:xfrm>
            <a:off x="539552" y="1772816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Coletas: Redes com </a:t>
            </a:r>
            <a:r>
              <a:rPr lang="pt-BR" sz="3200" dirty="0" err="1"/>
              <a:t>fluxômetro</a:t>
            </a:r>
            <a:endParaRPr lang="pt-BR" sz="3200" dirty="0"/>
          </a:p>
          <a:p>
            <a:endParaRPr lang="pt-BR" sz="3200" dirty="0"/>
          </a:p>
          <a:p>
            <a:r>
              <a:rPr lang="pt-BR" sz="3200" dirty="0"/>
              <a:t>Processamento:</a:t>
            </a:r>
          </a:p>
          <a:p>
            <a:pPr marL="285750" indent="-285750">
              <a:buFontTx/>
              <a:buChar char="-"/>
            </a:pPr>
            <a:r>
              <a:rPr lang="pt-BR" sz="3200" dirty="0" err="1"/>
              <a:t>Subamostragem</a:t>
            </a:r>
            <a:endParaRPr lang="pt-BR" sz="3200" dirty="0"/>
          </a:p>
          <a:p>
            <a:pPr marL="285750" indent="-285750">
              <a:buFontTx/>
              <a:buChar char="-"/>
            </a:pPr>
            <a:r>
              <a:rPr lang="pt-BR" sz="3200" dirty="0"/>
              <a:t>Contagem</a:t>
            </a:r>
          </a:p>
        </p:txBody>
      </p:sp>
    </p:spTree>
    <p:extLst>
      <p:ext uri="{BB962C8B-B14F-4D97-AF65-F5344CB8AC3E}">
        <p14:creationId xmlns:p14="http://schemas.microsoft.com/office/powerpoint/2010/main" val="2160719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B3A84B-0E45-4387-97B6-824FFDB9F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6200" r="26375" b="22000"/>
          <a:stretch/>
        </p:blipFill>
        <p:spPr>
          <a:xfrm>
            <a:off x="1115616" y="1303050"/>
            <a:ext cx="7239722" cy="42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06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7C6E42-6A44-48A2-8742-385ECC0D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24801" r="24013" b="9400"/>
          <a:stretch/>
        </p:blipFill>
        <p:spPr>
          <a:xfrm>
            <a:off x="1331640" y="1506940"/>
            <a:ext cx="6840760" cy="49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4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40B30F-1A4B-42B2-A1AC-F93E4784B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26200" r="24800" b="8000"/>
          <a:stretch/>
        </p:blipFill>
        <p:spPr>
          <a:xfrm>
            <a:off x="1040544" y="1052736"/>
            <a:ext cx="705984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2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30F469-62DE-45EF-BA82-F85D5485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96" t="36000" r="25499" b="6601"/>
          <a:stretch/>
        </p:blipFill>
        <p:spPr>
          <a:xfrm>
            <a:off x="1043608" y="1160748"/>
            <a:ext cx="686007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nsen Stempel Pipettes | Envco">
            <a:extLst>
              <a:ext uri="{FF2B5EF4-FFF2-40B4-BE49-F238E27FC236}">
                <a16:creationId xmlns:a16="http://schemas.microsoft.com/office/drawing/2014/main" id="{1FE74E00-B5C5-4B24-89B0-A30692EA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1493"/>
            <a:ext cx="4251568" cy="426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E97CC4F-9256-48B6-9369-1EDA42164296}"/>
              </a:ext>
            </a:extLst>
          </p:cNvPr>
          <p:cNvSpPr txBox="1"/>
          <p:nvPr/>
        </p:nvSpPr>
        <p:spPr>
          <a:xfrm>
            <a:off x="2318691" y="332656"/>
            <a:ext cx="29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SUBAMOSTRAGEM</a:t>
            </a:r>
          </a:p>
          <a:p>
            <a:r>
              <a:rPr lang="pt-BR" sz="2400" dirty="0" err="1"/>
              <a:t>Pipetador</a:t>
            </a:r>
            <a:r>
              <a:rPr lang="pt-BR" sz="2400" dirty="0"/>
              <a:t> de </a:t>
            </a:r>
            <a:r>
              <a:rPr lang="pt-BR" sz="2400" dirty="0" err="1"/>
              <a:t>Stempel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324050-1979-4EC4-BE25-75C9E6B2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58" y="1926057"/>
            <a:ext cx="4297660" cy="42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7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perating Instructions for Folsom´s Plankton Sample Divider Catalogue No.  435 100 Apparatebau GmbH">
            <a:extLst>
              <a:ext uri="{FF2B5EF4-FFF2-40B4-BE49-F238E27FC236}">
                <a16:creationId xmlns:a16="http://schemas.microsoft.com/office/drawing/2014/main" id="{189A69CE-D751-40E2-82C7-9604F5AE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7" y="1065172"/>
            <a:ext cx="3339376" cy="23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13BEC85-E76B-49EC-8BD0-D78B0DFB3890}"/>
              </a:ext>
            </a:extLst>
          </p:cNvPr>
          <p:cNvSpPr txBox="1"/>
          <p:nvPr/>
        </p:nvSpPr>
        <p:spPr>
          <a:xfrm>
            <a:off x="899592" y="47667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SUBAMOSTRADOR DE FOLSON</a:t>
            </a:r>
          </a:p>
        </p:txBody>
      </p:sp>
      <p:pic>
        <p:nvPicPr>
          <p:cNvPr id="3076" name="Picture 4" descr="Folsom Plankton Sample Splitter - Aquatic Research Instruments">
            <a:extLst>
              <a:ext uri="{FF2B5EF4-FFF2-40B4-BE49-F238E27FC236}">
                <a16:creationId xmlns:a16="http://schemas.microsoft.com/office/drawing/2014/main" id="{8B91AC02-1A6D-411E-836E-D5F4103F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5350"/>
          <a:stretch/>
        </p:blipFill>
        <p:spPr bwMode="auto">
          <a:xfrm>
            <a:off x="3851920" y="2924944"/>
            <a:ext cx="492918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70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8342796-0603-4920-9CE3-27E924D22B2F}"/>
              </a:ext>
            </a:extLst>
          </p:cNvPr>
          <p:cNvSpPr txBox="1"/>
          <p:nvPr/>
        </p:nvSpPr>
        <p:spPr>
          <a:xfrm>
            <a:off x="467544" y="332656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CONTAGEM</a:t>
            </a:r>
          </a:p>
          <a:p>
            <a:r>
              <a:rPr lang="pt-BR" sz="2400" dirty="0"/>
              <a:t>Câmara de </a:t>
            </a:r>
            <a:r>
              <a:rPr lang="pt-BR" sz="2400" dirty="0" err="1"/>
              <a:t>Bogorov</a:t>
            </a:r>
            <a:endParaRPr lang="pt-BR" sz="2400" dirty="0"/>
          </a:p>
        </p:txBody>
      </p:sp>
      <p:pic>
        <p:nvPicPr>
          <p:cNvPr id="4098" name="Picture 2" descr="Zooplankton counting chamber">
            <a:extLst>
              <a:ext uri="{FF2B5EF4-FFF2-40B4-BE49-F238E27FC236}">
                <a16:creationId xmlns:a16="http://schemas.microsoft.com/office/drawing/2014/main" id="{D8E1360F-DA4F-4EC2-B4A0-154F4D8E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304925"/>
            <a:ext cx="71342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3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038" y="690563"/>
            <a:ext cx="39719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gorov Counting Chamber, Original | Forestry Suppliers, Inc.">
            <a:extLst>
              <a:ext uri="{FF2B5EF4-FFF2-40B4-BE49-F238E27FC236}">
                <a16:creationId xmlns:a16="http://schemas.microsoft.com/office/drawing/2014/main" id="{FCFD156F-7012-4D98-BA72-1073B944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58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âmaras">
            <a:extLst>
              <a:ext uri="{FF2B5EF4-FFF2-40B4-BE49-F238E27FC236}">
                <a16:creationId xmlns:a16="http://schemas.microsoft.com/office/drawing/2014/main" id="{2F0FDF91-F327-48D8-84AC-DF591687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352445"/>
            <a:ext cx="5544615" cy="41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58AB6C-3764-4657-9076-4738CBF799E8}"/>
              </a:ext>
            </a:extLst>
          </p:cNvPr>
          <p:cNvSpPr txBox="1"/>
          <p:nvPr/>
        </p:nvSpPr>
        <p:spPr>
          <a:xfrm>
            <a:off x="971600" y="47667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Câmara quadriculada</a:t>
            </a:r>
          </a:p>
        </p:txBody>
      </p:sp>
    </p:spTree>
    <p:extLst>
      <p:ext uri="{BB962C8B-B14F-4D97-AF65-F5344CB8AC3E}">
        <p14:creationId xmlns:p14="http://schemas.microsoft.com/office/powerpoint/2010/main" val="250786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 cstate="print"/>
          <a:srcRect r="8575"/>
          <a:stretch>
            <a:fillRect/>
          </a:stretch>
        </p:blipFill>
        <p:spPr bwMode="auto">
          <a:xfrm>
            <a:off x="0" y="517637"/>
            <a:ext cx="9174602" cy="593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76436" y="836712"/>
          <a:ext cx="8395287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6798594" imgH="4198831" progId="Word.Document.12">
                  <p:embed/>
                </p:oleObj>
              </mc:Choice>
              <mc:Fallback>
                <p:oleObj name="Documento" r:id="rId2" imgW="6798594" imgH="419883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436" y="836712"/>
                        <a:ext cx="8395287" cy="5184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5720" y="186334"/>
            <a:ext cx="842968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FFFF00"/>
                </a:solidFill>
                <a:latin typeface="Arial"/>
                <a:sym typeface="GeographicSymbols"/>
              </a:rPr>
              <a:t> </a:t>
            </a:r>
            <a:r>
              <a:rPr lang="pt-BR" sz="2400" dirty="0" err="1">
                <a:solidFill>
                  <a:srgbClr val="FFFF00"/>
                </a:solidFill>
                <a:latin typeface="Arial"/>
                <a:sym typeface="GeographicSymbols"/>
              </a:rPr>
              <a:t>AMOSTRADORES</a:t>
            </a:r>
            <a:r>
              <a:rPr lang="pt-BR" sz="2400" dirty="0">
                <a:solidFill>
                  <a:srgbClr val="FFFF00"/>
                </a:solidFill>
                <a:latin typeface="Arial"/>
                <a:sym typeface="GeographicSymbols"/>
              </a:rPr>
              <a:t>:</a:t>
            </a:r>
          </a:p>
          <a:p>
            <a:pPr>
              <a:buFontTx/>
              <a:buChar char="-"/>
            </a:pPr>
            <a:r>
              <a:rPr lang="pt-BR" sz="2800" baseline="0" dirty="0">
                <a:latin typeface="Arial"/>
              </a:rPr>
              <a:t>Qualitativos: redes de </a:t>
            </a:r>
            <a:r>
              <a:rPr lang="pt-BR" sz="2800" baseline="0" dirty="0" err="1">
                <a:latin typeface="Arial"/>
              </a:rPr>
              <a:t>fitoplâncton</a:t>
            </a:r>
            <a:endParaRPr lang="pt-BR" sz="2800" baseline="0" dirty="0">
              <a:latin typeface="Arial"/>
            </a:endParaRPr>
          </a:p>
          <a:p>
            <a:pPr>
              <a:buFontTx/>
              <a:buChar char="-"/>
            </a:pPr>
            <a:endParaRPr lang="pt-BR" sz="2800" dirty="0">
              <a:latin typeface="Arial"/>
            </a:endParaRPr>
          </a:p>
          <a:p>
            <a:pPr>
              <a:buFontTx/>
              <a:buChar char="-"/>
            </a:pPr>
            <a:endParaRPr lang="pt-BR" sz="2800" baseline="0" dirty="0">
              <a:latin typeface="Arial"/>
            </a:endParaRPr>
          </a:p>
          <a:p>
            <a:pPr>
              <a:buFontTx/>
              <a:buChar char="-"/>
            </a:pPr>
            <a:r>
              <a:rPr lang="pt-BR" sz="2800" baseline="0" dirty="0">
                <a:latin typeface="Arial"/>
              </a:rPr>
              <a:t>Quantitativos: </a:t>
            </a:r>
          </a:p>
          <a:p>
            <a:pPr lvl="1">
              <a:buFontTx/>
              <a:buChar char="-"/>
            </a:pPr>
            <a:r>
              <a:rPr lang="pt-BR" sz="2800" baseline="0" dirty="0">
                <a:latin typeface="Arial"/>
              </a:rPr>
              <a:t> Garrafas</a:t>
            </a:r>
            <a:endParaRPr lang="pt-BR" sz="2800" dirty="0">
              <a:latin typeface="Arial"/>
            </a:endParaRPr>
          </a:p>
          <a:p>
            <a:pPr lvl="1">
              <a:buFontTx/>
              <a:buChar char="-"/>
            </a:pPr>
            <a:r>
              <a:rPr lang="pt-BR" sz="2800" baseline="0" dirty="0">
                <a:latin typeface="Arial"/>
              </a:rPr>
              <a:t> Mangueiras</a:t>
            </a:r>
          </a:p>
          <a:p>
            <a:pPr lvl="1">
              <a:buFontTx/>
              <a:buChar char="-"/>
            </a:pPr>
            <a:r>
              <a:rPr lang="pt-BR" sz="2800" baseline="0" dirty="0">
                <a:latin typeface="Arial"/>
              </a:rPr>
              <a:t> Bombas</a:t>
            </a:r>
          </a:p>
          <a:p>
            <a:pPr lvl="1">
              <a:buFontTx/>
              <a:buChar char="-"/>
            </a:pPr>
            <a:r>
              <a:rPr lang="pt-BR" sz="2800" baseline="0" dirty="0">
                <a:latin typeface="Arial"/>
              </a:rPr>
              <a:t> Redes c/ </a:t>
            </a:r>
            <a:r>
              <a:rPr lang="pt-BR" sz="2800" baseline="0" dirty="0" err="1">
                <a:latin typeface="Arial"/>
              </a:rPr>
              <a:t>fluxômetro</a:t>
            </a:r>
            <a:r>
              <a:rPr lang="pt-BR" sz="2800" baseline="0" dirty="0"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garraf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06475"/>
            <a:ext cx="3414713" cy="4937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947" name="Picture 4" descr="garraf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06563"/>
            <a:ext cx="2357438" cy="3475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948" name="Picture 5" descr="roseta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790700"/>
            <a:ext cx="2254250" cy="3314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288925" y="228600"/>
            <a:ext cx="8875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u="sng" dirty="0" err="1"/>
              <a:t>Amostradores</a:t>
            </a:r>
            <a:r>
              <a:rPr lang="pt-BR" u="sng" dirty="0"/>
              <a:t> integrais de água – quantitativos para </a:t>
            </a:r>
            <a:r>
              <a:rPr lang="pt-BR" u="sng" dirty="0" err="1"/>
              <a:t>fitoplâncton</a:t>
            </a:r>
            <a:endParaRPr lang="pt-BR" u="sng" dirty="0"/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2362200" y="6248400"/>
            <a:ext cx="360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0" dirty="0"/>
              <a:t>Garrafas de </a:t>
            </a:r>
            <a:r>
              <a:rPr lang="pt-BR" b="0" dirty="0" err="1"/>
              <a:t>Niskin</a:t>
            </a:r>
            <a:r>
              <a:rPr lang="pt-BR" b="0" dirty="0"/>
              <a:t> e Roseta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135938" y="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L.Rörig - UNIVALI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ô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ô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ô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1563</TotalTime>
  <Words>803</Words>
  <Application>Microsoft Office PowerPoint</Application>
  <PresentationFormat>Apresentação na tela (4:3)</PresentationFormat>
  <Paragraphs>178</Paragraphs>
  <Slides>51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0" baseType="lpstr">
      <vt:lpstr>Arial</vt:lpstr>
      <vt:lpstr>Consolas</vt:lpstr>
      <vt:lpstr>Corbel</vt:lpstr>
      <vt:lpstr>Times New Roman</vt:lpstr>
      <vt:lpstr>Wingdings</vt:lpstr>
      <vt:lpstr>Wingdings 2</vt:lpstr>
      <vt:lpstr>Wingdings 3</vt:lpstr>
      <vt:lpstr>Metrô</vt:lpstr>
      <vt:lpstr>Documento</vt:lpstr>
      <vt:lpstr>Obtenção de informação sobre o fitoplâncton:  Amostragem,processamento, aparelhagem</vt:lpstr>
      <vt:lpstr>ANTES... Por quê estudar o fitoplâncton?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bombeamento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Receitas para solução de lugol (ácido, alcalino e neutro) e formol neutro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Amostragem e processamento de fitoplâncton</dc:title>
  <dc:creator>18678</dc:creator>
  <cp:lastModifiedBy>Leonardo Rörig</cp:lastModifiedBy>
  <cp:revision>21</cp:revision>
  <dcterms:created xsi:type="dcterms:W3CDTF">2009-02-27T18:46:50Z</dcterms:created>
  <dcterms:modified xsi:type="dcterms:W3CDTF">2023-03-13T13:41:45Z</dcterms:modified>
</cp:coreProperties>
</file>